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94" r:id="rId4"/>
    <p:sldMasterId id="2147483916" r:id="rId5"/>
    <p:sldMasterId id="2147483918" r:id="rId6"/>
    <p:sldMasterId id="2147483924" r:id="rId7"/>
  </p:sldMasterIdLst>
  <p:notesMasterIdLst>
    <p:notesMasterId r:id="rId84"/>
  </p:notesMasterIdLst>
  <p:handoutMasterIdLst>
    <p:handoutMasterId r:id="rId85"/>
  </p:handoutMasterIdLst>
  <p:sldIdLst>
    <p:sldId id="1611" r:id="rId8"/>
    <p:sldId id="1437" r:id="rId9"/>
    <p:sldId id="1438" r:id="rId10"/>
    <p:sldId id="1439" r:id="rId11"/>
    <p:sldId id="1528" r:id="rId12"/>
    <p:sldId id="1572" r:id="rId13"/>
    <p:sldId id="1612" r:id="rId14"/>
    <p:sldId id="1533" r:id="rId15"/>
    <p:sldId id="1573" r:id="rId16"/>
    <p:sldId id="1574" r:id="rId17"/>
    <p:sldId id="1575" r:id="rId18"/>
    <p:sldId id="1576" r:id="rId19"/>
    <p:sldId id="1529" r:id="rId20"/>
    <p:sldId id="1577" r:id="rId21"/>
    <p:sldId id="1578" r:id="rId22"/>
    <p:sldId id="1579" r:id="rId23"/>
    <p:sldId id="1580" r:id="rId24"/>
    <p:sldId id="1543" r:id="rId25"/>
    <p:sldId id="1581" r:id="rId26"/>
    <p:sldId id="1582" r:id="rId27"/>
    <p:sldId id="1583" r:id="rId28"/>
    <p:sldId id="1584" r:id="rId29"/>
    <p:sldId id="1585" r:id="rId30"/>
    <p:sldId id="1586" r:id="rId31"/>
    <p:sldId id="1587" r:id="rId32"/>
    <p:sldId id="1544" r:id="rId33"/>
    <p:sldId id="1588" r:id="rId34"/>
    <p:sldId id="1589" r:id="rId35"/>
    <p:sldId id="1590" r:id="rId36"/>
    <p:sldId id="1591" r:id="rId37"/>
    <p:sldId id="1592" r:id="rId38"/>
    <p:sldId id="1593" r:id="rId39"/>
    <p:sldId id="1594" r:id="rId40"/>
    <p:sldId id="1595" r:id="rId41"/>
    <p:sldId id="1596" r:id="rId42"/>
    <p:sldId id="1597" r:id="rId43"/>
    <p:sldId id="1598" r:id="rId44"/>
    <p:sldId id="1599" r:id="rId45"/>
    <p:sldId id="1600" r:id="rId46"/>
    <p:sldId id="1601" r:id="rId47"/>
    <p:sldId id="1548" r:id="rId48"/>
    <p:sldId id="1602" r:id="rId49"/>
    <p:sldId id="1603" r:id="rId50"/>
    <p:sldId id="1604" r:id="rId51"/>
    <p:sldId id="292" r:id="rId52"/>
    <p:sldId id="1613" r:id="rId53"/>
    <p:sldId id="1561" r:id="rId54"/>
    <p:sldId id="1550" r:id="rId55"/>
    <p:sldId id="1605" r:id="rId56"/>
    <p:sldId id="1606" r:id="rId57"/>
    <p:sldId id="1607" r:id="rId58"/>
    <p:sldId id="328" r:id="rId59"/>
    <p:sldId id="1608" r:id="rId60"/>
    <p:sldId id="1551" r:id="rId61"/>
    <p:sldId id="1552" r:id="rId62"/>
    <p:sldId id="280" r:id="rId63"/>
    <p:sldId id="1609" r:id="rId64"/>
    <p:sldId id="1570" r:id="rId65"/>
    <p:sldId id="372" r:id="rId66"/>
    <p:sldId id="377" r:id="rId67"/>
    <p:sldId id="1558" r:id="rId68"/>
    <p:sldId id="1557" r:id="rId69"/>
    <p:sldId id="1566" r:id="rId70"/>
    <p:sldId id="1567" r:id="rId71"/>
    <p:sldId id="1559" r:id="rId72"/>
    <p:sldId id="1385" r:id="rId73"/>
    <p:sldId id="1569" r:id="rId74"/>
    <p:sldId id="1568" r:id="rId75"/>
    <p:sldId id="1565" r:id="rId76"/>
    <p:sldId id="1526" r:id="rId77"/>
    <p:sldId id="1610" r:id="rId78"/>
    <p:sldId id="1564" r:id="rId79"/>
    <p:sldId id="1560" r:id="rId80"/>
    <p:sldId id="1460" r:id="rId81"/>
    <p:sldId id="1462" r:id="rId82"/>
    <p:sldId id="1465" r:id="rId83"/>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551" userDrawn="1">
          <p15:clr>
            <a:srgbClr val="A4A3A4"/>
          </p15:clr>
        </p15:guide>
        <p15:guide id="3" orient="horz" pos="935"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59" clrIdx="0">
    <p:extLst>
      <p:ext uri="{19B8F6BF-5375-455C-9EA6-DF929625EA0E}">
        <p15:presenceInfo xmlns:p15="http://schemas.microsoft.com/office/powerpoint/2012/main" userId="S-1-5-21-147214757-305610072-1517763936-4736116" providerId="AD"/>
      </p:ext>
    </p:extLst>
  </p:cmAuthor>
  <p:cmAuthor id="2" name="Wu Monk" initials="WM" lastIdx="41" clrIdx="1">
    <p:extLst>
      <p:ext uri="{19B8F6BF-5375-455C-9EA6-DF929625EA0E}">
        <p15:presenceInfo xmlns:p15="http://schemas.microsoft.com/office/powerpoint/2012/main" userId="cd7b699acb0cb86b" providerId="Windows Live"/>
      </p:ext>
    </p:extLst>
  </p:cmAuthor>
  <p:cmAuthor id="3" name="tanghaiyan (A)" initials="t(" lastIdx="59" clrIdx="2">
    <p:extLst>
      <p:ext uri="{19B8F6BF-5375-455C-9EA6-DF929625EA0E}">
        <p15:presenceInfo xmlns:p15="http://schemas.microsoft.com/office/powerpoint/2012/main" userId="S-1-5-21-147214757-305610072-1517763936-4963458" providerId="AD"/>
      </p:ext>
    </p:extLst>
  </p:cmAuthor>
  <p:cmAuthor id="4" name="Lixianzhi (Nick)" initials="L(" lastIdx="21" clrIdx="3">
    <p:extLst>
      <p:ext uri="{19B8F6BF-5375-455C-9EA6-DF929625EA0E}">
        <p15:presenceInfo xmlns:p15="http://schemas.microsoft.com/office/powerpoint/2012/main" userId="S-1-5-21-147214757-305610072-1517763936-3312251" providerId="AD"/>
      </p:ext>
    </p:extLst>
  </p:cmAuthor>
  <p:cmAuthor id="5" name="xululu (A)" initials="x(" lastIdx="7" clrIdx="4">
    <p:extLst>
      <p:ext uri="{19B8F6BF-5375-455C-9EA6-DF929625EA0E}">
        <p15:presenceInfo xmlns:p15="http://schemas.microsoft.com/office/powerpoint/2012/main" userId="S-1-5-21-147214757-305610072-1517763936-29900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56C4D2"/>
    <a:srgbClr val="D9D9D9"/>
    <a:srgbClr val="FFFFFF"/>
    <a:srgbClr val="81C15F"/>
    <a:srgbClr val="E28189"/>
    <a:srgbClr val="ADCDEA"/>
    <a:srgbClr val="404040"/>
    <a:srgbClr val="EBEBEB"/>
    <a:srgbClr val="1515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8120" autoAdjust="0"/>
  </p:normalViewPr>
  <p:slideViewPr>
    <p:cSldViewPr snapToGrid="0" snapToObjects="1">
      <p:cViewPr varScale="1">
        <p:scale>
          <a:sx n="84" d="100"/>
          <a:sy n="84" d="100"/>
        </p:scale>
        <p:origin x="60" y="78"/>
      </p:cViewPr>
      <p:guideLst>
        <p:guide pos="3840"/>
        <p:guide pos="551"/>
        <p:guide orient="horz" pos="935"/>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4" d="100"/>
          <a:sy n="84" d="100"/>
        </p:scale>
        <p:origin x="3792"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tableStyles" Target="tableStyle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presProps" Target="pres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6/17/2021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0593E1B1-716B-486E-9D74-61EF254FC8A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A3BF9377-78AF-4D36-8E73-22A1654B13A4}"/>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831890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a:extLst>
              <a:ext uri="{FF2B5EF4-FFF2-40B4-BE49-F238E27FC236}">
                <a16:creationId xmlns="" xmlns:a16="http://schemas.microsoft.com/office/drawing/2014/main" id="{B001CC65-F5A3-4A3B-BDE2-ECDC1ED645C3}"/>
              </a:ext>
            </a:extLst>
          </p:cNvPr>
          <p:cNvSpPr>
            <a:spLocks noGrp="1" noRot="1" noChangeAspect="1"/>
          </p:cNvSpPr>
          <p:nvPr>
            <p:ph type="sldImg"/>
          </p:nvPr>
        </p:nvSpPr>
        <p:spPr>
          <a:xfrm>
            <a:off x="742950" y="717550"/>
            <a:ext cx="5557838" cy="3125788"/>
          </a:xfrm>
        </p:spPr>
      </p:sp>
      <p:sp>
        <p:nvSpPr>
          <p:cNvPr id="7" name="Notes Placeholder 6">
            <a:extLst>
              <a:ext uri="{FF2B5EF4-FFF2-40B4-BE49-F238E27FC236}">
                <a16:creationId xmlns="" xmlns:a16="http://schemas.microsoft.com/office/drawing/2014/main" id="{5408E815-C7F2-41D3-A868-1E36CF3BF960}"/>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948690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0851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FDE1216E-71FA-424E-8D3F-445C75765BA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FB6E803-9B2C-4E8C-B66E-BE463CD6EDB4}"/>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932090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0C13E444-014C-4C52-98E1-74BFDA9CB91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FD99DAC1-B5FF-42BE-9D62-E861F9CFFEED}"/>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409809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EAE5C5F4-5F63-48EE-96B5-630A477DF8B7}"/>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86CC2AEA-F997-4AA0-BD98-DBE0763AE72E}"/>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516035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5CDEEA3B-F4DD-48F7-A6F5-7C4EA5918BA1}"/>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F7E0F128-0216-472D-B490-8A3CC9FECF15}"/>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063393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19846C8C-8E0A-4003-94FD-12C6617F825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257D317-4C35-4DE2-BBE6-C70EECFEC76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5088933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94F4F70C-0C08-495B-B627-BABB0A812932}"/>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8228BF82-DB43-40F0-9C10-26F8999AFB8A}"/>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592034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FB1669A1-21E2-4CC5-9173-A0F52BD719D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2ABB7ED8-FA7C-41C5-A370-C573D9E633EE}"/>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9842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0155B0E0-DDC6-4A91-945C-68BFA0A0AA1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7F6A46F0-7C33-45D1-9207-230F52402173}"/>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537695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7AFD1E9C-26CF-4D44-9ABE-06DF0D08EC7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B9A781AF-D8B2-49C9-818C-98283F59384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335814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72B9B4CE-D9D2-4B25-95C3-A773200ECEA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AD20E554-B439-452F-B71C-D30CF616A66F}"/>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22923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SDH is a TDM system and a traditional circuit scheduling mode.</a:t>
            </a:r>
            <a:endParaRPr lang="en-US" altLang="zh-CN" dirty="0">
              <a:latin typeface="Huawei Sans" panose="020C0503030203020204" pitchFamily="34" charset="0"/>
            </a:endParaRPr>
          </a:p>
          <a:p>
            <a:r>
              <a:rPr dirty="0">
                <a:latin typeface="Huawei Sans" panose="020C0503030203020204" pitchFamily="34" charset="0"/>
              </a:rPr>
              <a:t>The multi-service transport platform (MSTP) receives, processes, and transmits TDM, ATM, and Ethernet services.</a:t>
            </a:r>
            <a:endParaRPr lang="en-US" altLang="zh-CN" dirty="0">
              <a:latin typeface="Huawei Sans" panose="020C0503030203020204" pitchFamily="34" charset="0"/>
            </a:endParaRPr>
          </a:p>
          <a:p>
            <a:r>
              <a:rPr dirty="0">
                <a:latin typeface="Huawei Sans" panose="020C0503030203020204" pitchFamily="34" charset="0"/>
              </a:rPr>
              <a:t>WDM uses multiple lasers to transmit multiple beams of lasers with different wavelengths over a single optical fiber. The transmission bandwidth of WDM devices is high, and the live-network bandwidth can reach up to 8 </a:t>
            </a:r>
            <a:r>
              <a:rPr dirty="0" err="1">
                <a:latin typeface="Huawei Sans" panose="020C0503030203020204" pitchFamily="34" charset="0"/>
              </a:rPr>
              <a:t>Tbit</a:t>
            </a:r>
            <a:r>
              <a:rPr dirty="0">
                <a:latin typeface="Huawei Sans" panose="020C0503030203020204" pitchFamily="34" charset="0"/>
              </a:rPr>
              <a:t>/s.</a:t>
            </a:r>
          </a:p>
        </p:txBody>
      </p:sp>
      <p:sp>
        <p:nvSpPr>
          <p:cNvPr id="4" name="Slide Image Placeholder 3">
            <a:extLst>
              <a:ext uri="{FF2B5EF4-FFF2-40B4-BE49-F238E27FC236}">
                <a16:creationId xmlns="" xmlns:a16="http://schemas.microsoft.com/office/drawing/2014/main" id="{4B2C4315-1E91-4860-835F-7136B0225A3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420094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4A3A8BBA-249F-41DA-AE63-B02D903E14E0}"/>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0D4D2E26-6EF4-4B81-BA35-71546E767EA0}"/>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9885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3A5D7C8-2C95-4989-BBD4-8B1550D7575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F860766B-837B-4660-A7B1-46B7644CB4B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731352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There are three types of inter-AS MPLS L3VPN solutions: Option A, Option B, and Option C.</a:t>
            </a:r>
            <a:endParaRPr lang="en-US" altLang="zh-CN" dirty="0">
              <a:latin typeface="Huawei Sans" panose="020C0503030203020204" pitchFamily="34" charset="0"/>
            </a:endParaRPr>
          </a:p>
          <a:p>
            <a:r>
              <a:rPr dirty="0">
                <a:latin typeface="Huawei Sans" panose="020C0503030203020204" pitchFamily="34" charset="0"/>
              </a:rPr>
              <a:t>Option A applies to small inter-AS MPLS L3VPNs. Option B applies to midsize and large inter-AS MPLS L3VPNs. Option C applies to large or super-large inter-AS MPLS L3VPNs.</a:t>
            </a:r>
          </a:p>
        </p:txBody>
      </p:sp>
      <p:sp>
        <p:nvSpPr>
          <p:cNvPr id="4" name="Slide Image Placeholder 3">
            <a:extLst>
              <a:ext uri="{FF2B5EF4-FFF2-40B4-BE49-F238E27FC236}">
                <a16:creationId xmlns="" xmlns:a16="http://schemas.microsoft.com/office/drawing/2014/main" id="{1054EA46-0B5C-4060-BCFE-C88A91D03CC7}"/>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424894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0F2C9C35-29B0-4BB2-8B2B-1586EF3F9CB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961C9640-F6C6-49C8-AECD-910200DE76F0}"/>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127486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027" name="Rectangle 3"/>
          <p:cNvSpPr>
            <a:spLocks noGrp="1" noChangeArrowheads="1"/>
          </p:cNvSpPr>
          <p:nvPr>
            <p:ph type="body" idx="1"/>
          </p:nvPr>
        </p:nvSpPr>
        <p:spPr/>
        <p:txBody>
          <a:bodyPr/>
          <a:lstStyle/>
          <a:p>
            <a:r>
              <a:rPr lang="en-US"/>
              <a:t>By service usage:</a:t>
            </a:r>
          </a:p>
          <a:p>
            <a:pPr lvl="1"/>
            <a:r>
              <a:rPr lang="en-US"/>
              <a:t>Access VPN: enables mobile employees, remote office employees, and remote small offices to establish private network connections with enterprise intranet and extranet through a public network. There are two types of access VPN connections: client-initiated and NAS-initiated.</a:t>
            </a:r>
          </a:p>
          <a:p>
            <a:pPr lvl="1"/>
            <a:r>
              <a:rPr lang="en-US"/>
              <a:t>Intranet VPN: Intranet VPN is an extension or replacement of traditional private lines or other enterprise networks to connect distribution points within an enterprise through a public network.</a:t>
            </a:r>
          </a:p>
          <a:p>
            <a:pPr lvl="1"/>
            <a:r>
              <a:rPr lang="en-US"/>
              <a:t>Extranet VPN: extends enterprise networks to suppliers, partners, and even clients over a public network.</a:t>
            </a:r>
          </a:p>
          <a:p>
            <a:r>
              <a:rPr lang="en-US"/>
              <a:t>According to the layers of tunnels in the OSI model:</a:t>
            </a:r>
          </a:p>
          <a:p>
            <a:pPr lvl="1"/>
            <a:r>
              <a:rPr lang="en-US"/>
              <a:t>Layer 2 tunneling protocol: encapsulates PPP frames into a tunnel. Layer 2 tunneling protocols include the Point-to-Point Tunneling Protocol (PPTP), Layer 2 Forwarding (L2F), and Layer 2 Tunneling Protocol (L2TP).</a:t>
            </a:r>
          </a:p>
          <a:p>
            <a:pPr lvl="1"/>
            <a:r>
              <a:rPr lang="en-US"/>
              <a:t>Layer 3 tunneling protocol: Only Layer 3 packets are carried in a tunnel. Existing Layer 3 tunneling protocols include Generic Routing Encapsulation (GRE) and IPsec. IPsec includes the Authentication Header (AH) protocol and Encapsulating Security Payload (ESP) protocol.</a:t>
            </a:r>
            <a:endParaRPr lang="en-US" dirty="0"/>
          </a:p>
        </p:txBody>
      </p:sp>
      <p:sp>
        <p:nvSpPr>
          <p:cNvPr id="3" name="Slide Image Placeholder 2">
            <a:extLst>
              <a:ext uri="{FF2B5EF4-FFF2-40B4-BE49-F238E27FC236}">
                <a16:creationId xmlns="" xmlns:a16="http://schemas.microsoft.com/office/drawing/2014/main" id="{97EA35B3-2B94-487E-BD46-114597BB045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112931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VPDN is implemented by using a tunneling technology. That is, data of an enterprise network is encapsulated in a tunnel for transmission. On an interface between the source LAN and public network, the tunneling technology encapsulates data as a payload in a data format that can be transmitted on a public network. On an interface between the destination LAN and the public network, it </a:t>
            </a:r>
            <a:r>
              <a:rPr lang="en-US" dirty="0" err="1"/>
              <a:t>decapsulates</a:t>
            </a:r>
            <a:r>
              <a:rPr lang="en-US" dirty="0"/>
              <a:t> data to extract the payload. The logical path through which encapsulated data packets are transmitted on the Internet is called a tunnel. To ensure that data is encapsulated, transmitted, and </a:t>
            </a:r>
            <a:r>
              <a:rPr lang="en-US" dirty="0" err="1"/>
              <a:t>decapsulated</a:t>
            </a:r>
            <a:r>
              <a:rPr lang="en-US" dirty="0"/>
              <a:t> smoothly, the communication protocol is the core.</a:t>
            </a:r>
            <a:endParaRPr lang="en-US" altLang="zh-CN" dirty="0"/>
          </a:p>
          <a:p>
            <a:r>
              <a:rPr lang="en-US" dirty="0"/>
              <a:t>VPDN provides three common tunneling technologies:</a:t>
            </a:r>
            <a:endParaRPr lang="en-US" altLang="zh-CN" dirty="0"/>
          </a:p>
          <a:p>
            <a:pPr lvl="1"/>
            <a:r>
              <a:rPr lang="en-US" dirty="0"/>
              <a:t>Point-to-Point Tunneling Protocol (PPTP)</a:t>
            </a:r>
          </a:p>
          <a:p>
            <a:pPr lvl="1"/>
            <a:r>
              <a:rPr lang="en-US" dirty="0"/>
              <a:t>Layer 2 Forwarding (L2F)</a:t>
            </a:r>
          </a:p>
          <a:p>
            <a:pPr lvl="1"/>
            <a:r>
              <a:rPr lang="en-US" dirty="0"/>
              <a:t>Layer 2 Tunneling Protocol (L2TP)</a:t>
            </a:r>
          </a:p>
        </p:txBody>
      </p:sp>
      <p:sp>
        <p:nvSpPr>
          <p:cNvPr id="5" name="Slide Image Placeholder 4">
            <a:extLst>
              <a:ext uri="{FF2B5EF4-FFF2-40B4-BE49-F238E27FC236}">
                <a16:creationId xmlns="" xmlns:a16="http://schemas.microsoft.com/office/drawing/2014/main" id="{FFE282CE-5AC6-4C9E-898D-10D3C76FF4A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97991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 xmlns:a16="http://schemas.microsoft.com/office/drawing/2014/main" id="{44F3E0BC-48D6-486C-A208-A9A2C09E64C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37944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23A798DA-20EE-420A-B065-C50E7F0D340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CCC4650-6EE6-4764-BB37-2C3F7C9910C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142007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 xmlns:a16="http://schemas.microsoft.com/office/drawing/2014/main" id="{7496A772-5DA8-406A-9959-D13EC696D15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863819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4E4E769C-E1D6-4C2D-A891-8DFD9116D46F}"/>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55AE9619-70C3-450F-B230-29B5312606E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5680345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Intranet VPN mainly uses the following technologies:</a:t>
            </a:r>
            <a:endParaRPr lang="en-US" altLang="zh-CN" dirty="0"/>
          </a:p>
          <a:p>
            <a:pPr lvl="1"/>
            <a:r>
              <a:rPr lang="en-US" dirty="0"/>
              <a:t>GRE</a:t>
            </a:r>
          </a:p>
          <a:p>
            <a:pPr lvl="1"/>
            <a:r>
              <a:rPr lang="en-US" dirty="0"/>
              <a:t>GRE over IPsec</a:t>
            </a:r>
          </a:p>
          <a:p>
            <a:pPr lvl="1"/>
            <a:r>
              <a:rPr lang="en-US" dirty="0"/>
              <a:t>DSVPN</a:t>
            </a:r>
          </a:p>
          <a:p>
            <a:pPr lvl="1"/>
            <a:r>
              <a:rPr lang="en-US" dirty="0"/>
              <a:t>DSVPN IPsec</a:t>
            </a:r>
          </a:p>
          <a:p>
            <a:endParaRPr lang="en-US" altLang="zh-CN" dirty="0"/>
          </a:p>
        </p:txBody>
      </p:sp>
      <p:sp>
        <p:nvSpPr>
          <p:cNvPr id="5" name="Slide Image Placeholder 4">
            <a:extLst>
              <a:ext uri="{FF2B5EF4-FFF2-40B4-BE49-F238E27FC236}">
                <a16:creationId xmlns="" xmlns:a16="http://schemas.microsoft.com/office/drawing/2014/main" id="{A969CE72-42E3-4698-99B1-B7B31A81169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899577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type="body" idx="1"/>
          </p:nvPr>
        </p:nvSpPr>
        <p:spPr/>
        <p:txBody>
          <a:bodyPr/>
          <a:lstStyle/>
          <a:p>
            <a:r>
              <a:rPr lang="en-US" dirty="0"/>
              <a:t>GRE is a Layer 3 tunneling technology. A GRE tunnel is a virtual P2P connection that transmits encapsulated data packets.</a:t>
            </a:r>
          </a:p>
          <a:p>
            <a:r>
              <a:rPr lang="en-US" dirty="0"/>
              <a:t>The two ends of a GRE tunnel are tunnel interfaces which encapsulate and </a:t>
            </a:r>
            <a:r>
              <a:rPr lang="en-US" dirty="0" err="1"/>
              <a:t>decapsulate</a:t>
            </a:r>
            <a:r>
              <a:rPr lang="en-US" dirty="0"/>
              <a:t> data packets. The tunnel interface that sends encapsulated packets is called the tunnel source interface, and the one that receives these packets on the peer end is called the tunnel destination interface.</a:t>
            </a:r>
            <a:endParaRPr lang="en-US" altLang="zh-CN" dirty="0"/>
          </a:p>
          <a:p>
            <a:r>
              <a:rPr lang="en-US" dirty="0"/>
              <a:t>The packet encapsulation process in the figure is as follows:</a:t>
            </a:r>
            <a:endParaRPr lang="en-US" altLang="zh-CN" dirty="0"/>
          </a:p>
          <a:p>
            <a:pPr lvl="1"/>
            <a:r>
              <a:rPr lang="en-US" dirty="0"/>
              <a:t>After receiving an IP packet, RTA's interface that connects to the enterprise branch sends a packet to the IP protocol module.</a:t>
            </a:r>
          </a:p>
          <a:p>
            <a:pPr lvl="1"/>
            <a:r>
              <a:rPr lang="en-US" dirty="0"/>
              <a:t>The IP protocol module checks the destination address in the packet header to determine how to forward this packet. If the packet is destined for the other end of the GRE tunnel, the IP protocol module sends the packet to the tunnel interface.</a:t>
            </a:r>
          </a:p>
          <a:p>
            <a:pPr lvl="1"/>
            <a:r>
              <a:rPr lang="en-US" dirty="0"/>
              <a:t>After receiving the packet, the tunnel interface encapsulates the packet using GRE and delivers the packet to the IP protocol module.</a:t>
            </a:r>
          </a:p>
        </p:txBody>
      </p:sp>
      <p:sp>
        <p:nvSpPr>
          <p:cNvPr id="3" name="Slide Image Placeholder 2">
            <a:extLst>
              <a:ext uri="{FF2B5EF4-FFF2-40B4-BE49-F238E27FC236}">
                <a16:creationId xmlns="" xmlns:a16="http://schemas.microsoft.com/office/drawing/2014/main" id="{16402675-8832-453C-8B9F-B096FD057E9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933006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type="body" idx="1"/>
          </p:nvPr>
        </p:nvSpPr>
        <p:spPr>
          <a:xfrm>
            <a:off x="731838" y="728663"/>
            <a:ext cx="5580062" cy="8366172"/>
          </a:xfrm>
        </p:spPr>
        <p:txBody>
          <a:bodyPr/>
          <a:lstStyle/>
          <a:p>
            <a:pPr lvl="1"/>
            <a:r>
              <a:rPr lang="en-US" dirty="0"/>
              <a:t>The IP protocol module encapsulates the GRE packet using a new IP packet header. The source address is the address of the tunnel source interface, and the destination address is the address of the tunnel destination interface. Then the IP protocol module forwards the encapsulated IP packet from the WAN interface (tunnel source interface) based on the destination address and routing table.</a:t>
            </a:r>
          </a:p>
          <a:p>
            <a:r>
              <a:rPr lang="en-US" dirty="0"/>
              <a:t>As the reverse of encapsulation, the decapsulation process is as follows:</a:t>
            </a:r>
          </a:p>
          <a:p>
            <a:pPr lvl="1"/>
            <a:r>
              <a:rPr lang="en-US" dirty="0"/>
              <a:t>RTB receives an IP packet from its physical interface connected to the Internet and checks the destination address. If the destination is RTB and the protocol ID in the IP packet header is 47 (indicating GRE packet), RTB removes the IP packet header and sends the packet to the GRE module.</a:t>
            </a:r>
          </a:p>
          <a:p>
            <a:pPr lvl="1"/>
            <a:r>
              <a:rPr lang="en-US" dirty="0"/>
              <a:t>The GRE module verifies the checksum and key fields, removes the GRE header, and sends the packet to the IP protocol module.</a:t>
            </a:r>
          </a:p>
          <a:p>
            <a:pPr lvl="1"/>
            <a:r>
              <a:rPr lang="en-US" dirty="0"/>
              <a:t>The IP protocol module forwards the packet to the enterprise HQ.</a:t>
            </a:r>
          </a:p>
        </p:txBody>
      </p:sp>
    </p:spTree>
    <p:extLst>
      <p:ext uri="{BB962C8B-B14F-4D97-AF65-F5344CB8AC3E}">
        <p14:creationId xmlns:p14="http://schemas.microsoft.com/office/powerpoint/2010/main" val="54098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GRE encapsulates multicast data to allow data to be transmitted through GRE tunnels. Currently, IPsec can encrypt only unicast data. If multicast data, such as routing protocol, voice, and video data, needs to be transmitted over IPsec tunnels, a GRE tunnel can be established to encapsulate multicast data, and then IPsec encrypts the encapsulated packets. In this way, multicast data is encrypted and transmitted in the IPsec tunnel.</a:t>
            </a:r>
            <a:endParaRPr lang="en-US" altLang="zh-CN" dirty="0"/>
          </a:p>
          <a:p>
            <a:r>
              <a:rPr lang="en-US" dirty="0"/>
              <a:t>GRE over IPsec combines advantages of both GRE and IPsec. It enables a network to support multiple upper-layer protocols and multicast packets, as well as packet encryption, identity authentication, and data integrity check.</a:t>
            </a:r>
            <a:endParaRPr lang="en-US" altLang="zh-CN" dirty="0"/>
          </a:p>
          <a:p>
            <a:r>
              <a:rPr lang="en-US" dirty="0"/>
              <a:t>GRE over IPsec encapsulates packets using GRE, and then IPsec. </a:t>
            </a:r>
            <a:endParaRPr lang="en-US" altLang="zh-CN" dirty="0"/>
          </a:p>
          <a:p>
            <a:r>
              <a:rPr lang="en-US" dirty="0"/>
              <a:t>GRE over IPsec supports the following encapsulation modes:</a:t>
            </a:r>
            <a:endParaRPr lang="en-US" altLang="zh-CN" dirty="0"/>
          </a:p>
          <a:p>
            <a:pPr lvl="1"/>
            <a:r>
              <a:rPr lang="en-US" dirty="0"/>
              <a:t>Tunnel mode</a:t>
            </a:r>
            <a:endParaRPr lang="en-US" altLang="zh-CN" dirty="0"/>
          </a:p>
          <a:p>
            <a:pPr lvl="1"/>
            <a:r>
              <a:rPr lang="en-US" dirty="0"/>
              <a:t>Transport mode</a:t>
            </a:r>
          </a:p>
        </p:txBody>
      </p:sp>
      <p:sp>
        <p:nvSpPr>
          <p:cNvPr id="5" name="Slide Image Placeholder 4">
            <a:extLst>
              <a:ext uri="{FF2B5EF4-FFF2-40B4-BE49-F238E27FC236}">
                <a16:creationId xmlns="" xmlns:a16="http://schemas.microsoft.com/office/drawing/2014/main" id="{D9AE7085-D951-491A-ADB3-B795E366B85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189616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DSVPN resolves the following defects of GRE over IPsec:</a:t>
            </a:r>
            <a:endParaRPr lang="en-US" altLang="zh-CN" dirty="0"/>
          </a:p>
          <a:p>
            <a:pPr lvl="1"/>
            <a:r>
              <a:rPr lang="en-US" dirty="0"/>
              <a:t>All traffic must pass through the hub.</a:t>
            </a:r>
          </a:p>
          <a:p>
            <a:pPr lvl="1"/>
            <a:r>
              <a:rPr lang="en-US" dirty="0"/>
              <a:t>The hub configuration needs to be modified when a site is added.</a:t>
            </a:r>
            <a:endParaRPr lang="en-US" altLang="zh-CN" dirty="0"/>
          </a:p>
          <a:p>
            <a:pPr lvl="1"/>
            <a:r>
              <a:rPr lang="en-US" dirty="0"/>
              <a:t>If spokes use dynamic addresses, problems may occur when P2P GRE is deployed.</a:t>
            </a:r>
            <a:endParaRPr lang="en-US" altLang="zh-CN" dirty="0"/>
          </a:p>
          <a:p>
            <a:endParaRPr lang="en-US" altLang="zh-CN" dirty="0"/>
          </a:p>
        </p:txBody>
      </p:sp>
      <p:sp>
        <p:nvSpPr>
          <p:cNvPr id="5" name="Slide Image Placeholder 4">
            <a:extLst>
              <a:ext uri="{FF2B5EF4-FFF2-40B4-BE49-F238E27FC236}">
                <a16:creationId xmlns="" xmlns:a16="http://schemas.microsoft.com/office/drawing/2014/main" id="{56D24B86-24B3-4A95-9644-2DDC9D033934}"/>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811256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43167B65-0908-492F-8435-1912913B299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B3DB7967-FD74-46AA-A7BC-794A193F4C4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19953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 xmlns:a16="http://schemas.microsoft.com/office/drawing/2014/main" id="{31325EBB-8712-4606-B786-84546E740CA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439365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SSL VPN is a VPN remote access technology based on SSL. Mobile users (referred to as remote users in SSL VPN) can use SSL VPN to securely and conveniently access enterprise intranets and intranet resources, improving work efficiency.</a:t>
            </a:r>
          </a:p>
          <a:p>
            <a:r>
              <a:rPr lang="en-US" dirty="0"/>
              <a:t>Before SSL VPN is developed, VPN technologies such as IPsec and L2TP are used to enable remote user access. However, these VPN technologies have the following disadvantages:</a:t>
            </a:r>
            <a:endParaRPr lang="en-US" altLang="zh-CN" dirty="0"/>
          </a:p>
          <a:p>
            <a:pPr lvl="1"/>
            <a:r>
              <a:rPr lang="en-US" dirty="0"/>
              <a:t>Remote users need to install specific client software on their terminals, leading to difficult network deployment and maintenance.</a:t>
            </a:r>
          </a:p>
          <a:p>
            <a:pPr lvl="1"/>
            <a:r>
              <a:rPr lang="en-US" dirty="0"/>
              <a:t>The IPsec or L2TP VPN configuration is complex.</a:t>
            </a:r>
          </a:p>
          <a:p>
            <a:pPr lvl="1"/>
            <a:r>
              <a:rPr lang="en-US" dirty="0"/>
              <a:t>Network management personnel cannot perform fine-</a:t>
            </a:r>
            <a:r>
              <a:rPr lang="en-US" altLang="zh-CN" dirty="0"/>
              <a:t>tuned</a:t>
            </a:r>
            <a:r>
              <a:rPr lang="en-US" dirty="0"/>
              <a:t> control over the </a:t>
            </a:r>
            <a:r>
              <a:rPr lang="en-US"/>
              <a:t>remote users' </a:t>
            </a:r>
            <a:r>
              <a:rPr lang="en-US" dirty="0"/>
              <a:t>access permission to enterprise intranet resources.</a:t>
            </a:r>
          </a:p>
          <a:p>
            <a:endParaRPr lang="en-US" altLang="zh-CN" dirty="0"/>
          </a:p>
        </p:txBody>
      </p:sp>
      <p:sp>
        <p:nvSpPr>
          <p:cNvPr id="5" name="Slide Image Placeholder 4">
            <a:extLst>
              <a:ext uri="{FF2B5EF4-FFF2-40B4-BE49-F238E27FC236}">
                <a16:creationId xmlns="" xmlns:a16="http://schemas.microsoft.com/office/drawing/2014/main" id="{597BB8AC-B616-4599-9BEF-1734676FE293}"/>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46120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2AA0F3F1-2863-4DE1-9EE2-07227DD1F9D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9CC2A3F-A061-4FD8-AC2B-5E93F7A7C0A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1958249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20DB6CA4-C3A4-4510-AB47-96AB9AE874C0}"/>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FF075DA1-D26C-4579-8F1F-8D881BFB3753}"/>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7667947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464740FA-EA23-4C19-A953-673A3C308C0A}"/>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A32348D-3E53-4444-A302-E1D85D4AD13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1321812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153981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Only one BFD session can be established in a data path. If different applications need to use different BFD parameters on the same data path, use the BFD parameters that can meet the requirements of all applications to configure a unique BFD session and enable the status changes of the BFD session to be reported to all the applications bound</a:t>
            </a:r>
            <a:r>
              <a:rPr baseline="0" dirty="0">
                <a:latin typeface="Huawei Sans" panose="020C0503030203020204" pitchFamily="34" charset="0"/>
              </a:rPr>
              <a:t> with the BFD session</a:t>
            </a:r>
            <a:r>
              <a:rPr dirty="0">
                <a:latin typeface="Huawei Sans" panose="020C0503030203020204" pitchFamily="34" charset="0"/>
              </a:rPr>
              <a:t>.</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293248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Additionally, NQA measures the performance of different protocols running on the network. This facilitates real-time collection of network performance counters, such as the total HTTP connection delay, TCP connection delay, DNS resolution delay, file transfer rate, FTP connection delay, and DNS resolution error rate.</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689344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TLP is short for Target Logical Port.</a:t>
            </a:r>
          </a:p>
          <a:p>
            <a:pPr lvl="1"/>
            <a:r>
              <a:rPr lang="en-US" altLang="zh-CN" dirty="0"/>
              <a:t>TLPs are interfaces on the edge nodes of the network and provide the following functions:</a:t>
            </a:r>
          </a:p>
          <a:p>
            <a:pPr lvl="2"/>
            <a:r>
              <a:rPr lang="en-US" altLang="zh-CN" dirty="0"/>
              <a:t>Collect statistics about the packet loss rate and delay.</a:t>
            </a:r>
            <a:endParaRPr lang="zh-CN" altLang="en-US" dirty="0"/>
          </a:p>
          <a:p>
            <a:pPr lvl="2"/>
            <a:r>
              <a:rPr lang="en-US" altLang="zh-CN" dirty="0"/>
              <a:t>Generate statistics, such as the number of packets sent and received, volume of traffic sent and received, and timestamp.</a:t>
            </a:r>
          </a:p>
          <a:p>
            <a:pPr lvl="1"/>
            <a:r>
              <a:rPr lang="en-US" altLang="zh-CN" dirty="0"/>
              <a:t>An In-Point-TLP collects statistics about service flows it receives. An Out-Point-TLP collects statistics about service flows it sends.</a:t>
            </a:r>
          </a:p>
          <a:p>
            <a:r>
              <a:rPr lang="en-US" altLang="zh-CN" dirty="0"/>
              <a:t>DCP is short for Data Collecting Point.</a:t>
            </a:r>
          </a:p>
          <a:p>
            <a:pPr lvl="1"/>
            <a:r>
              <a:rPr lang="en-US" altLang="zh-CN" dirty="0"/>
              <a:t>DCPs are edge nodes on the network and provide the following functions:</a:t>
            </a:r>
          </a:p>
          <a:p>
            <a:pPr lvl="2"/>
            <a:r>
              <a:rPr lang="en-US" altLang="zh-CN" dirty="0"/>
              <a:t>Manage and control TLPs.</a:t>
            </a:r>
            <a:endParaRPr lang="zh-CN" altLang="en-US" dirty="0"/>
          </a:p>
          <a:p>
            <a:pPr lvl="2"/>
            <a:r>
              <a:rPr lang="en-US" altLang="zh-CN" dirty="0"/>
              <a:t>Collect the statistics generated by TLPs.</a:t>
            </a:r>
            <a:endParaRPr lang="zh-CN" altLang="en-US" dirty="0"/>
          </a:p>
          <a:p>
            <a:pPr lvl="2"/>
            <a:r>
              <a:rPr lang="en-US" altLang="zh-CN" dirty="0"/>
              <a:t>Report the statistics to an MCP.</a:t>
            </a:r>
          </a:p>
          <a:p>
            <a:pPr lvl="0"/>
            <a:endParaRPr lang="en-US" altLang="zh-CN" dirty="0"/>
          </a:p>
        </p:txBody>
      </p:sp>
      <p:sp>
        <p:nvSpPr>
          <p:cNvPr id="5" name="Slide Image Placeholder 4">
            <a:extLst>
              <a:ext uri="{FF2B5EF4-FFF2-40B4-BE49-F238E27FC236}">
                <a16:creationId xmlns="" xmlns:a16="http://schemas.microsoft.com/office/drawing/2014/main" id="{67EC2F54-1A74-4175-B9DF-AF9DB949E81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203552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0"/>
            <a:r>
              <a:rPr lang="en-US" altLang="zh-CN" dirty="0"/>
              <a:t>MCP is short for Measurement Control Point.</a:t>
            </a:r>
          </a:p>
          <a:p>
            <a:pPr lvl="1"/>
            <a:r>
              <a:rPr lang="en-US" altLang="zh-CN" dirty="0"/>
              <a:t>MCPs are intermediate nodes on the network and provide the following functions:</a:t>
            </a:r>
          </a:p>
          <a:p>
            <a:pPr lvl="2"/>
            <a:r>
              <a:rPr lang="en-US" altLang="zh-CN" dirty="0"/>
              <a:t>Collect the statistics reported by DCPs.</a:t>
            </a:r>
            <a:endParaRPr lang="zh-CN" altLang="en-US" dirty="0"/>
          </a:p>
          <a:p>
            <a:pPr lvl="2"/>
            <a:r>
              <a:rPr lang="en-US" altLang="zh-CN" dirty="0"/>
              <a:t>Summarize and calculate the statistics.</a:t>
            </a:r>
            <a:endParaRPr lang="zh-CN" altLang="en-US" dirty="0"/>
          </a:p>
          <a:p>
            <a:pPr lvl="2"/>
            <a:r>
              <a:rPr lang="en-US" altLang="zh-CN" dirty="0"/>
              <a:t>Report the statistics to user terminals or the NMS.</a:t>
            </a:r>
          </a:p>
        </p:txBody>
      </p:sp>
    </p:spTree>
    <p:extLst>
      <p:ext uri="{BB962C8B-B14F-4D97-AF65-F5344CB8AC3E}">
        <p14:creationId xmlns:p14="http://schemas.microsoft.com/office/powerpoint/2010/main" val="40948233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1295894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548F91C6-4D5A-42B7-A2DA-3FC54B98930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8AFD02AF-BC93-4D41-91A4-7B859297BC8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4204461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68705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BD1DCD3E-5333-4FA5-85DA-BA97E517EBC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65ED8B4-87B8-429B-9ADB-A54B80B7DEC4}"/>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431365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223084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637574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After a packet enters an SAC-enabled device, the device determines whether the corresponding application has been identified based on the 5-tuple information carried in the packet. If the application has been identified, the device forwards the packet at Layer 3 without identifying the application again. If the application has not been identified, the device performs SAC application identification. The device then processes the packet based on the SAC identification result and forwards the packet at Layer 3. The SAC application identification process is as follows: The device identifies an application based on the ACL rules defined in FPI. If the application cannot be identified, the device identifies the application based on the DNS entries defined in FPI. If the application still cannot be identified, the device identifies the application based on the protocol and port mapping table defined in FPI. If the application still cannot be identified, the device starts the SA identification process.</a:t>
            </a:r>
          </a:p>
        </p:txBody>
      </p:sp>
      <p:sp>
        <p:nvSpPr>
          <p:cNvPr id="5" name="Slide Image Placeholder 4">
            <a:extLst>
              <a:ext uri="{FF2B5EF4-FFF2-40B4-BE49-F238E27FC236}">
                <a16:creationId xmlns="" xmlns:a16="http://schemas.microsoft.com/office/drawing/2014/main" id="{7A6F4037-C01D-4BA2-A60B-97CE860A995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658204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353543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153780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3974FE4B-90DB-4533-8FA2-214F76DA89D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6EE8720-F092-4041-BEEF-C26397B62D6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3461506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To meet SLA requirements of different services (such as audio, video, and data services), the network is required to distinguish different communication modes before providing corresponding QoS guarantee.</a:t>
            </a:r>
            <a:endParaRPr lang="zh-CN" altLang="zh-CN" dirty="0"/>
          </a:p>
          <a:p>
            <a:pPr lvl="1"/>
            <a:r>
              <a:rPr lang="en-US" altLang="zh-CN" dirty="0"/>
              <a:t>For example, real-time services such as voice over IP (VoIP) demand a shorter delay. A long delay for packet transmission is unacceptable. Email and File Transfer Protocol (FTP) services are comparatively insensitive to the delay.</a:t>
            </a:r>
            <a:endParaRPr lang="zh-CN" altLang="zh-CN" dirty="0"/>
          </a:p>
          <a:p>
            <a:pPr lvl="1"/>
            <a:r>
              <a:rPr lang="en-US" altLang="zh-CN" dirty="0"/>
              <a:t>Conventional IP networks provide the best-effect mode, which cannot help identify or differentiate the communication types on the network. The capability of differentiating communication types is the prerequisite for providing differentiated services. Therefore, the best-effect mode cannot meet the requirements of the emerging applications. This is where QoS comes in.</a:t>
            </a:r>
            <a:endParaRPr lang="zh-CN" altLang="zh-CN" dirty="0"/>
          </a:p>
          <a:p>
            <a:pPr lvl="0"/>
            <a:r>
              <a:rPr lang="en-US" altLang="zh-CN" dirty="0"/>
              <a:t>QoS is designed to provide differentiated services based on application requirements. For example:</a:t>
            </a:r>
            <a:endParaRPr lang="zh-CN" altLang="zh-CN" dirty="0"/>
          </a:p>
          <a:p>
            <a:pPr lvl="1"/>
            <a:r>
              <a:rPr lang="en-US" altLang="zh-CN" dirty="0"/>
              <a:t>The bandwidth used by the FTP service on the backbone network can be limited, and a higher priority can be assigned to database access.</a:t>
            </a:r>
            <a:endParaRPr lang="zh-CN" altLang="zh-CN" dirty="0"/>
          </a:p>
        </p:txBody>
      </p:sp>
      <p:sp>
        <p:nvSpPr>
          <p:cNvPr id="4" name="Slide Image Placeholder 3">
            <a:extLst>
              <a:ext uri="{FF2B5EF4-FFF2-40B4-BE49-F238E27FC236}">
                <a16:creationId xmlns="" xmlns:a16="http://schemas.microsoft.com/office/drawing/2014/main" id="{4942C25B-956C-4DAA-A375-5C194EF2152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327137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1"/>
            <a:r>
              <a:rPr lang="en-US" altLang="zh-CN" dirty="0"/>
              <a:t>An Internet service provider (ISP) can transmit real-time services such as audio or video services. With QoS technology, the ISP can differentiate the packets and provide differentiated services for users.</a:t>
            </a:r>
            <a:endParaRPr lang="zh-CN" altLang="zh-CN" dirty="0"/>
          </a:p>
          <a:p>
            <a:pPr lvl="1"/>
            <a:r>
              <a:rPr lang="en-US" altLang="zh-CN" dirty="0"/>
              <a:t>High bandwidth and short delays can be guaranteed for the time-sensitive multimedia services. If other services are available on the network, these time-sensitive services are not affected.</a:t>
            </a:r>
            <a:endParaRPr lang="zh-CN" altLang="zh-CN" dirty="0"/>
          </a:p>
          <a:p>
            <a:pPr lvl="1"/>
            <a:endParaRPr lang="zh-CN" altLang="en-US" dirty="0"/>
          </a:p>
        </p:txBody>
      </p:sp>
    </p:spTree>
    <p:extLst>
      <p:ext uri="{BB962C8B-B14F-4D97-AF65-F5344CB8AC3E}">
        <p14:creationId xmlns:p14="http://schemas.microsoft.com/office/powerpoint/2010/main" val="3065331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5612138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68332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LAN</a:t>
            </a:r>
            <a:endParaRPr lang="en-US" altLang="zh-CN" dirty="0"/>
          </a:p>
          <a:p>
            <a:pPr lvl="1"/>
            <a:r>
              <a:rPr lang="en-US" dirty="0"/>
              <a:t>A local area network (LAN) is a computer network that connects computers, peripheral devices, databases, and other devices in a limited geographical area (such as a campus, factory, or organization) within thousands of meters.</a:t>
            </a:r>
          </a:p>
          <a:p>
            <a:r>
              <a:rPr lang="en-US" dirty="0"/>
              <a:t>WAN</a:t>
            </a:r>
            <a:endParaRPr lang="en-US" altLang="zh-CN" dirty="0"/>
          </a:p>
          <a:p>
            <a:pPr lvl="1"/>
            <a:r>
              <a:rPr lang="en-US" dirty="0"/>
              <a:t>WANs provide wider coverage than LANs and metropolitan area networks (MANs). The communication subnet of a WAN mainly uses the packet switching technology. The communication subnet of a WAN can use the public packet switching network, satellite communication network, and wireless packet switching network to interconnect the LANs or computer systems in different areas for resource sharing.</a:t>
            </a:r>
            <a:endParaRPr lang="en-US" altLang="zh-CN" dirty="0"/>
          </a:p>
          <a:p>
            <a:pPr lvl="1"/>
            <a:r>
              <a:rPr lang="en-US" dirty="0"/>
              <a:t>The Internet is the largest WAN in the world.</a:t>
            </a:r>
          </a:p>
          <a:p>
            <a:r>
              <a:rPr lang="en-US" dirty="0"/>
              <a:t>Relationship between the LAN and WAN:</a:t>
            </a:r>
            <a:endParaRPr lang="en-US" altLang="zh-CN" dirty="0"/>
          </a:p>
          <a:p>
            <a:pPr lvl="1"/>
            <a:r>
              <a:rPr lang="en-US" dirty="0"/>
              <a:t>A LAN is located in an area, whereas a WAN spans a larger area. For example, the headquarters of a large company is located in Beijing, and its branches are distributed all over the country. If the company connects all its branches through a network, a branch is a LAN, and the company network is a WAN.</a:t>
            </a:r>
            <a:endParaRPr lang="en-US" altLang="zh-CN" dirty="0"/>
          </a:p>
        </p:txBody>
      </p:sp>
      <p:sp>
        <p:nvSpPr>
          <p:cNvPr id="4" name="Slide Image Placeholder 3">
            <a:extLst>
              <a:ext uri="{FF2B5EF4-FFF2-40B4-BE49-F238E27FC236}">
                <a16:creationId xmlns="" xmlns:a16="http://schemas.microsoft.com/office/drawing/2014/main" id="{A113FED2-577F-4DE0-9110-280F6ABD905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964220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dirty="0">
                <a:latin typeface="Huawei Sans" panose="020C0503030203020204" pitchFamily="34" charset="0"/>
              </a:rPr>
              <a:t>VoIP:</a:t>
            </a:r>
            <a:r>
              <a:rPr lang="en-US" altLang="zh-CN" baseline="0" dirty="0">
                <a:latin typeface="Huawei Sans" panose="020C0503030203020204" pitchFamily="34" charset="0"/>
              </a:rPr>
              <a:t> </a:t>
            </a:r>
            <a:r>
              <a:rPr lang="en-US" altLang="zh-CN" dirty="0">
                <a:latin typeface="Huawei Sans" panose="020C0503030203020204" pitchFamily="34" charset="0"/>
              </a:rPr>
              <a:t>voice over IP service </a:t>
            </a:r>
          </a:p>
          <a:p>
            <a:r>
              <a:rPr lang="en-US" altLang="zh-CN" dirty="0">
                <a:latin typeface="Huawei Sans" panose="020C0503030203020204" pitchFamily="34" charset="0"/>
              </a:rPr>
              <a:t>IPTV:</a:t>
            </a:r>
            <a:r>
              <a:rPr lang="en-US" altLang="zh-CN" baseline="0" dirty="0">
                <a:latin typeface="Huawei Sans" panose="020C0503030203020204" pitchFamily="34" charset="0"/>
              </a:rPr>
              <a:t> Internet protocol TV service</a:t>
            </a:r>
            <a:endParaRPr lang="en-US" altLang="zh-CN" dirty="0">
              <a:latin typeface="Huawei Sans" panose="020C0503030203020204" pitchFamily="34" charset="0"/>
            </a:endParaRPr>
          </a:p>
          <a:p>
            <a:r>
              <a:rPr lang="en-US" altLang="zh-CN" dirty="0">
                <a:latin typeface="Huawei Sans" panose="020C0503030203020204" pitchFamily="34" charset="0"/>
              </a:rPr>
              <a:t>HSI: high-speed</a:t>
            </a:r>
            <a:r>
              <a:rPr lang="en-US" altLang="zh-CN" baseline="0" dirty="0">
                <a:latin typeface="Huawei Sans" panose="020C0503030203020204" pitchFamily="34" charset="0"/>
              </a:rPr>
              <a:t> Internet service</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31737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EE1AB39-3B1E-46CF-AD63-AE17CE16FBA6}"/>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79FEB95-A4DD-443E-8057-1D3BDC3DA14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0749856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Error control technologies are classified into forward error correction (FEC) and backward error correction (BEC).</a:t>
            </a:r>
            <a:endParaRPr lang="zh-CN" altLang="zh-CN" dirty="0"/>
          </a:p>
          <a:p>
            <a:pPr lvl="1"/>
            <a:r>
              <a:rPr lang="en-US" altLang="zh-CN" dirty="0"/>
              <a:t>Automatic repeat request (ARQ) is an on-demand retransmission mechanism. The sender uses a "sending-acknowledgement" mechanism to detect whether the receiver receives data packets. If the sender does not receive any acknowledgment packet from the receiver, the sender retransmits the corresponding packet. In this error correction mode, packets need to be sent repeatedly. As a result, an extra delay is introduced. In this mode, the sender retransmits packets to implement error correction. This is why this mode is called BEC.</a:t>
            </a:r>
            <a:endParaRPr lang="zh-CN" altLang="zh-CN" dirty="0"/>
          </a:p>
          <a:p>
            <a:pPr lvl="1"/>
            <a:r>
              <a:rPr lang="en-US" altLang="zh-CN" dirty="0"/>
              <a:t>In FEC, both FEC redundant packets and data packets are sent to the receiver. If an error is found, the receiver directly restores the lost data packets by using the FEC redundant packets. In this mode, error correction is performed on the receiver. This is why this mode is called FEC.</a:t>
            </a:r>
            <a:endParaRPr lang="zh-CN" altLang="zh-CN" dirty="0"/>
          </a:p>
          <a:p>
            <a:pPr lvl="2"/>
            <a:r>
              <a:rPr lang="en-US" altLang="zh-CN" dirty="0"/>
              <a:t>The error correction capability of FEC is limited. For example, if three out of four packets are lost, FEC cannot restore these three packets based on the remaining packet.</a:t>
            </a:r>
            <a:endParaRPr lang="zh-CN" altLang="zh-CN" dirty="0"/>
          </a:p>
        </p:txBody>
      </p:sp>
      <p:sp>
        <p:nvSpPr>
          <p:cNvPr id="4" name="Slide Image Placeholder 3">
            <a:extLst>
              <a:ext uri="{FF2B5EF4-FFF2-40B4-BE49-F238E27FC236}">
                <a16:creationId xmlns="" xmlns:a16="http://schemas.microsoft.com/office/drawing/2014/main" id="{FDCED4ED-41F9-4F04-85C6-ED64C860412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8268190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2756887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8453172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7AD5F82-7541-4E96-9760-D7F4903DCFC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6B5CF79A-0742-49B4-813A-BC701F89B6E0}"/>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2091802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17B4D6F6-B154-4F0E-9533-5537E08188F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E4A251FC-AB2A-47AE-BD20-1887D2E1D59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6754828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2960726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C4A92BD0-AF53-432E-9B37-690DD02644A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75FC15E-AAB7-4C85-82E1-25C6C0CF2DB7}"/>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1379127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DB14233-5A2B-49A7-BC17-7CC250FDA940}"/>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9556766A-E6B5-4B7A-8DB6-0E08460F2164}"/>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887517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1"/>
            <a:r>
              <a:rPr lang="en-US" dirty="0"/>
              <a:t>Typical WAN rates range from 56 kbit/s to 155 Mbit/s. Currently, 622 Mbit/s, 2.4 </a:t>
            </a:r>
            <a:r>
              <a:rPr lang="en-US" dirty="0" err="1"/>
              <a:t>Gbit</a:t>
            </a:r>
            <a:r>
              <a:rPr lang="en-US" dirty="0"/>
              <a:t>/s, and even higher rates are available. The transmission delay ranges from several milliseconds to hundreds of milliseconds (when satellite channels are used).</a:t>
            </a:r>
          </a:p>
        </p:txBody>
      </p:sp>
    </p:spTree>
    <p:extLst>
      <p:ext uri="{BB962C8B-B14F-4D97-AF65-F5344CB8AC3E}">
        <p14:creationId xmlns:p14="http://schemas.microsoft.com/office/powerpoint/2010/main" val="11600348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Intrusion prevention is a security protection technology that can discover and block intrusion behavior. After discovering network intrusions, the IPS can automatically discard intrusion packets or block attack sources to fundamentally prevent attacks. Advantages of intrusion prevention include:</a:t>
            </a:r>
            <a:endParaRPr lang="zh-CN" altLang="zh-CN" dirty="0"/>
          </a:p>
          <a:p>
            <a:pPr lvl="1"/>
            <a:r>
              <a:rPr lang="en-US" altLang="zh-CN" dirty="0"/>
              <a:t>Real-time attack block: A security device is deployed on a network in in-line mode. When detecting intrusion, the device blocks intrusion and attack traffic in real time, minimizing impacts of network intrusions.</a:t>
            </a:r>
            <a:endParaRPr lang="zh-CN" altLang="zh-CN" dirty="0"/>
          </a:p>
          <a:p>
            <a:pPr lvl="1"/>
            <a:r>
              <a:rPr lang="en-US" altLang="zh-CN" dirty="0"/>
              <a:t>In-depth protection: New attacks are hidden at the application layer of the TCP/IP protocol. Intrusion prevention can detect the content of application-layer packets, reassemble network data flows for protocol analysis and detection, and determine the traffic that must be blocked based on the attack type and policy.</a:t>
            </a:r>
            <a:endParaRPr lang="zh-CN" altLang="zh-CN" dirty="0"/>
          </a:p>
          <a:p>
            <a:pPr lvl="1"/>
            <a:r>
              <a:rPr lang="en-US" altLang="zh-CN" dirty="0"/>
              <a:t>All-round protection: Intrusion prevention provides protection measures against attacks such as worms, viruses, Trojan horses, botnets, spyware, adware, Common Gateway Interface (CGI) attacks, cross-site scripting attacks, injection attacks, directory traversal attacks, information leakage, remote file inclusion attacks, overflow attacks, code execution, </a:t>
            </a:r>
            <a:r>
              <a:rPr lang="en-US" altLang="zh-CN" dirty="0" err="1"/>
              <a:t>DoS</a:t>
            </a:r>
            <a:r>
              <a:rPr lang="en-US" altLang="zh-CN" dirty="0"/>
              <a:t> attacks, and scanning tools. All-round protection comprehensively helps defend against various attacks and protect network security.</a:t>
            </a:r>
            <a:endParaRPr lang="zh-CN" altLang="zh-CN" dirty="0"/>
          </a:p>
        </p:txBody>
      </p:sp>
      <p:sp>
        <p:nvSpPr>
          <p:cNvPr id="4" name="Slide Image Placeholder 3">
            <a:extLst>
              <a:ext uri="{FF2B5EF4-FFF2-40B4-BE49-F238E27FC236}">
                <a16:creationId xmlns="" xmlns:a16="http://schemas.microsoft.com/office/drawing/2014/main" id="{7E209D9B-F8E6-49F9-9ABF-896B387FBE73}"/>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457520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728663"/>
            <a:ext cx="5580062" cy="8366172"/>
          </a:xfrm>
        </p:spPr>
        <p:txBody>
          <a:bodyPr/>
          <a:lstStyle/>
          <a:p>
            <a:pPr lvl="1"/>
            <a:r>
              <a:rPr lang="en-US" altLang="zh-CN" dirty="0"/>
              <a:t>Internal and external protection: Intrusion prevention can protect enterprises from both external and internal attacks. The IPS can detect the traffic passing through and protect servers and clients.</a:t>
            </a:r>
            <a:endParaRPr lang="zh-CN" altLang="zh-CN" dirty="0"/>
          </a:p>
          <a:p>
            <a:pPr lvl="1"/>
            <a:r>
              <a:rPr lang="en-US" altLang="zh-CN" dirty="0"/>
              <a:t>Continuous update and precise protection: The IPS signature database is updated continuously to maintain the highest security level. You can periodically update the IPS signature database of a device from the update center to ensure effective intrusion prevention.</a:t>
            </a:r>
            <a:endParaRPr lang="zh-CN" altLang="zh-CN" dirty="0"/>
          </a:p>
        </p:txBody>
      </p:sp>
    </p:spTree>
    <p:extLst>
      <p:ext uri="{BB962C8B-B14F-4D97-AF65-F5344CB8AC3E}">
        <p14:creationId xmlns:p14="http://schemas.microsoft.com/office/powerpoint/2010/main" val="112950524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3"/>
          <p:cNvSpPr>
            <a:spLocks noGrp="1" noChangeArrowheads="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 xmlns:a16="http://schemas.microsoft.com/office/drawing/2014/main" id="{589294BD-15E1-4B41-9005-F4136D9C8D6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4109855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24192868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a:latin typeface="Huawei Sans" panose="020C0503030203020204" pitchFamily="34" charset="0"/>
              </a:rPr>
              <a:t>AC</a:t>
            </a:r>
          </a:p>
          <a:p>
            <a:pPr marL="228600" indent="-228600">
              <a:buFont typeface="+mj-lt"/>
              <a:buAutoNum type="arabicPeriod"/>
            </a:pPr>
            <a:r>
              <a:rPr lang="en-US" altLang="zh-CN" dirty="0">
                <a:latin typeface="Huawei Sans" panose="020C0503030203020204" pitchFamily="34" charset="0"/>
              </a:rPr>
              <a:t>A</a:t>
            </a:r>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900590B1-AF2C-4E33-ABC1-D7A56C52793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3477802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CDE2B25-26DF-4019-A67D-9F92FC94E05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270DAFB0-D4EE-4B2F-9755-78C3BB912B2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848059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6B8E41D0-FB16-48B7-83FB-4CE226F52FB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A4AC83F1-46B4-4EBD-BFB9-62536FE71DEC}"/>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049884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6367DCA7-D58D-4804-807C-E111A13E1B5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8C44844-F1BD-4E6C-914B-CF46E2E8186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279032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4B50E6D2-F42F-46C4-B3B2-F473EB46978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C6B57717-8870-4A39-9F7B-20644F885964}"/>
              </a:ext>
            </a:extLst>
          </p:cNvPr>
          <p:cNvSpPr>
            <a:spLocks noGrp="1"/>
          </p:cNvSpPr>
          <p:nvPr>
            <p:ph type="body" idx="1"/>
          </p:nvPr>
        </p:nvSpPr>
        <p:spPr/>
        <p:txBody>
          <a:bodyPr/>
          <a:lstStyle/>
          <a:p>
            <a:r>
              <a:rPr lang="en-US" altLang="zh-CN" sz="1100" kern="1200" baseline="0" dirty="0">
                <a:solidFill>
                  <a:schemeClr val="tx1"/>
                </a:solidFill>
                <a:effectLst/>
                <a:latin typeface="Huawei Sans" panose="020C0503030203020204" pitchFamily="34" charset="0"/>
                <a:ea typeface="方正兰亭黑简体" panose="02000000000000000000" pitchFamily="2" charset="-122"/>
                <a:cs typeface="+mn-cs"/>
              </a:rPr>
              <a:t>SLA is an agreement between the network service provider and the customer. It defines terms such as service type, service quality, and customer payment.</a:t>
            </a:r>
          </a:p>
          <a:p>
            <a:r>
              <a:rPr lang="en-US" altLang="zh-CN" sz="1100" kern="1200" baseline="0" dirty="0">
                <a:solidFill>
                  <a:schemeClr val="tx1"/>
                </a:solidFill>
                <a:effectLst/>
                <a:latin typeface="Huawei Sans" panose="020C0503030203020204" pitchFamily="34" charset="0"/>
                <a:ea typeface="方正兰亭黑简体" panose="02000000000000000000" pitchFamily="2" charset="-122"/>
                <a:cs typeface="+mn-cs"/>
              </a:rPr>
              <a:t>According to the SLA requirements, the service provider uses multiple technologies and solutions to monitor and manage the network performance and traffic so as to meet the requirements defined in the SLA and generate reports about customers' network performance.</a:t>
            </a:r>
            <a:endParaRPr lang="en-US" dirty="0">
              <a:latin typeface="Huawei Sans" panose="020C0503030203020204" pitchFamily="34" charset="0"/>
            </a:endParaRPr>
          </a:p>
        </p:txBody>
      </p:sp>
    </p:spTree>
    <p:extLst>
      <p:ext uri="{BB962C8B-B14F-4D97-AF65-F5344CB8AC3E}">
        <p14:creationId xmlns:p14="http://schemas.microsoft.com/office/powerpoint/2010/main" val="2544459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488943010"/>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35101718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53513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664019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9913105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59089402"/>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52384215"/>
      </p:ext>
    </p:extLst>
  </p:cSld>
  <p:clrMapOvr>
    <a:masterClrMapping/>
  </p:clrMapOvr>
  <p:extLst>
    <p:ext uri="{DCECCB84-F9BA-43D5-87BE-67443E8EF086}">
      <p15:sldGuideLst xmlns:p15="http://schemas.microsoft.com/office/powerpoint/2012/main">
        <p15:guide id="0" orient="horz" pos="663">
          <p15:clr>
            <a:srgbClr val="FBAE40"/>
          </p15:clr>
        </p15:guide>
        <p15:guide id="1" orient="horz" pos="5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050126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304904684"/>
      </p:ext>
    </p:extLst>
  </p:cSld>
  <p:clrMapOvr>
    <a:masterClrMapping/>
  </p:clrMapOvr>
  <p:extLst>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1975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31979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379620182"/>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2216955720"/>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4123645238"/>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8253326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336828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10466968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07164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4095928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835502263"/>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289011229"/>
      </p:ext>
    </p:extLst>
  </p:cSld>
  <p:clrMap bg1="lt1" tx1="dk1" bg2="lt2" tx2="dk2" accent1="accent1" accent2="accent2" accent3="accent3" accent4="accent4" accent5="accent5" accent6="accent6" hlink="hlink" folHlink="folHlink"/>
  <p:sldLayoutIdLst>
    <p:sldLayoutId id="214748391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181729273"/>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471664633"/>
      </p:ext>
    </p:extLst>
  </p:cSld>
  <p:clrMap bg1="lt1" tx1="dk1" bg2="lt2" tx2="dk2" accent1="accent1" accent2="accent2" accent3="accent3" accent4="accent4" accent5="accent5" accent6="accent6" hlink="hlink" folHlink="folHlink"/>
  <p:sldLayoutIdLst>
    <p:sldLayoutId id="2147483925"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12"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7.png"/><Relationship Id="rId11" Type="http://schemas.openxmlformats.org/officeDocument/2006/relationships/image" Target="../media/image23.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19.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24.png"/><Relationship Id="rId4" Type="http://schemas.openxmlformats.org/officeDocument/2006/relationships/image" Target="../media/image25.png"/><Relationship Id="rId9"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22.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4.png"/><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41.png"/><Relationship Id="rId4" Type="http://schemas.openxmlformats.org/officeDocument/2006/relationships/image" Target="../media/image4.png"/><Relationship Id="rId9"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13.xml"/><Relationship Id="rId6" Type="http://schemas.openxmlformats.org/officeDocument/2006/relationships/image" Target="../media/image51.png"/><Relationship Id="rId5" Type="http://schemas.microsoft.com/office/2007/relationships/hdphoto" Target="../media/hdphoto1.wdp"/><Relationship Id="rId4" Type="http://schemas.openxmlformats.org/officeDocument/2006/relationships/image" Target="../media/image5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51.png"/><Relationship Id="rId4" Type="http://schemas.openxmlformats.org/officeDocument/2006/relationships/image" Target="../media/image53.png"/></Relationships>
</file>

<file path=ppt/slides/_rels/slide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9.xml"/><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6.xml"/><Relationship Id="rId16"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0.xml"/><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4.xml"/><Relationship Id="rId1" Type="http://schemas.openxmlformats.org/officeDocument/2006/relationships/slideLayout" Target="../slideLayouts/slideLayout13.xml"/><Relationship Id="rId5" Type="http://schemas.openxmlformats.org/officeDocument/2006/relationships/image" Target="../media/image58.png"/><Relationship Id="rId4" Type="http://schemas.openxmlformats.org/officeDocument/2006/relationships/image" Target="../media/image5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6.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6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emf"/><Relationship Id="rId7" Type="http://schemas.openxmlformats.org/officeDocument/2006/relationships/image" Target="../media/image20.emf"/><Relationship Id="rId2" Type="http://schemas.openxmlformats.org/officeDocument/2006/relationships/notesSlide" Target="../notesSlides/notesSlide67.xml"/><Relationship Id="rId1" Type="http://schemas.openxmlformats.org/officeDocument/2006/relationships/slideLayout" Target="../slideLayouts/slideLayout13.xml"/><Relationship Id="rId6" Type="http://schemas.openxmlformats.org/officeDocument/2006/relationships/image" Target="../media/image16.png"/><Relationship Id="rId11" Type="http://schemas.openxmlformats.org/officeDocument/2006/relationships/image" Target="../media/image6.png"/><Relationship Id="rId5" Type="http://schemas.openxmlformats.org/officeDocument/2006/relationships/image" Target="../media/image19.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22.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61.png"/><Relationship Id="rId2" Type="http://schemas.openxmlformats.org/officeDocument/2006/relationships/notesSlide" Target="../notesSlides/notesSlide69.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24.png"/><Relationship Id="rId4" Type="http://schemas.openxmlformats.org/officeDocument/2006/relationships/image" Target="../media/image5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19.png"/><Relationship Id="rId7" Type="http://schemas.openxmlformats.org/officeDocument/2006/relationships/image" Target="../media/image62.png"/><Relationship Id="rId2" Type="http://schemas.openxmlformats.org/officeDocument/2006/relationships/notesSlide" Target="../notesSlides/notesSlide70.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24.png"/><Relationship Id="rId4" Type="http://schemas.openxmlformats.org/officeDocument/2006/relationships/image" Target="../media/image59.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9.png"/><Relationship Id="rId7"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24.png"/><Relationship Id="rId4" Type="http://schemas.openxmlformats.org/officeDocument/2006/relationships/image" Target="../media/image59.png"/></Relationships>
</file>

<file path=ppt/slides/_rels/slide7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3.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emf"/><Relationship Id="rId7" Type="http://schemas.openxmlformats.org/officeDocument/2006/relationships/image" Target="../media/image20.emf"/><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6.png"/><Relationship Id="rId11" Type="http://schemas.openxmlformats.org/officeDocument/2006/relationships/image" Target="../media/image6.png"/><Relationship Id="rId5" Type="http://schemas.openxmlformats.org/officeDocument/2006/relationships/image" Target="../media/image19.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 name="文本占位符 30"/>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r>
              <a:rPr lang="en-US" altLang="zh-CN"/>
              <a:t>Datacom</a:t>
            </a:r>
            <a:endParaRPr lang="zh-CN" altLang="en-US" dirty="0"/>
          </a:p>
        </p:txBody>
      </p:sp>
      <p:sp>
        <p:nvSpPr>
          <p:cNvPr id="32" name="文本占位符 31"/>
          <p:cNvSpPr>
            <a:spLocks noGrp="1"/>
          </p:cNvSpPr>
          <p:nvPr>
            <p:ph type="body" sz="quarter" idx="19"/>
          </p:nvPr>
        </p:nvSpPr>
        <p:spPr/>
        <p:txBody>
          <a:bodyPr/>
          <a:lstStyle/>
          <a:p>
            <a:endParaRPr lang="zh-CN" altLang="en-US"/>
          </a:p>
        </p:txBody>
      </p:sp>
      <p:sp>
        <p:nvSpPr>
          <p:cNvPr id="33" name="文本占位符 32"/>
          <p:cNvSpPr>
            <a:spLocks noGrp="1"/>
          </p:cNvSpPr>
          <p:nvPr>
            <p:ph type="body" sz="quarter" idx="20"/>
          </p:nvPr>
        </p:nvSpPr>
        <p:spPr/>
        <p:txBody>
          <a:bodyPr/>
          <a:lstStyle/>
          <a:p>
            <a:r>
              <a:rPr lang="en-US" altLang="zh-CN" dirty="0"/>
              <a:t>V1.0</a:t>
            </a:r>
            <a:endParaRPr lang="zh-CN" altLang="en-US" dirty="0"/>
          </a:p>
        </p:txBody>
      </p:sp>
      <p:sp>
        <p:nvSpPr>
          <p:cNvPr id="2" name="文本占位符 1"/>
          <p:cNvSpPr>
            <a:spLocks noGrp="1"/>
          </p:cNvSpPr>
          <p:nvPr>
            <p:ph type="body" sz="quarter" idx="13"/>
          </p:nvPr>
        </p:nvSpPr>
        <p:spPr/>
        <p:txBody>
          <a:bodyPr/>
          <a:lstStyle/>
          <a:p>
            <a:r>
              <a:rPr lang="en-US" altLang="zh-CN"/>
              <a:t>Wuyue/WWX291773</a:t>
            </a:r>
            <a:endParaRPr lang="zh-CN" altLang="en-US" dirty="0"/>
          </a:p>
        </p:txBody>
      </p:sp>
      <p:sp>
        <p:nvSpPr>
          <p:cNvPr id="3" name="文本占位符 2"/>
          <p:cNvSpPr>
            <a:spLocks noGrp="1"/>
          </p:cNvSpPr>
          <p:nvPr>
            <p:ph type="body" sz="quarter" idx="14"/>
          </p:nvPr>
        </p:nvSpPr>
        <p:spPr/>
        <p:txBody>
          <a:bodyPr/>
          <a:lstStyle/>
          <a:p>
            <a:r>
              <a:rPr lang="en-US" altLang="zh-CN"/>
              <a:t>2021.4</a:t>
            </a:r>
            <a:endParaRPr lang="zh-CN" altLang="en-US" dirty="0"/>
          </a:p>
        </p:txBody>
      </p:sp>
      <p:sp>
        <p:nvSpPr>
          <p:cNvPr id="4" name="文本占位符 3"/>
          <p:cNvSpPr>
            <a:spLocks noGrp="1"/>
          </p:cNvSpPr>
          <p:nvPr>
            <p:ph type="body" sz="quarter" idx="15"/>
          </p:nvPr>
        </p:nvSpPr>
        <p:spPr/>
        <p:txBody>
          <a:bodyPr/>
          <a:lstStyle/>
          <a:p>
            <a:r>
              <a:rPr lang="en-US" altLang="zh-CN" dirty="0"/>
              <a:t>Li </a:t>
            </a:r>
            <a:r>
              <a:rPr lang="en-US" altLang="zh-CN" dirty="0" err="1"/>
              <a:t>Xianzhi</a:t>
            </a:r>
            <a:r>
              <a:rPr lang="en-US" altLang="zh-CN" dirty="0"/>
              <a:t>/l00354681</a:t>
            </a:r>
            <a:endParaRPr lang="zh-CN" altLang="en-US" dirty="0"/>
          </a:p>
        </p:txBody>
      </p:sp>
      <p:sp>
        <p:nvSpPr>
          <p:cNvPr id="5" name="文本占位符 4"/>
          <p:cNvSpPr>
            <a:spLocks noGrp="1"/>
          </p:cNvSpPr>
          <p:nvPr>
            <p:ph type="body" sz="quarter" idx="16"/>
          </p:nvPr>
        </p:nvSpPr>
        <p:spPr/>
        <p:txBody>
          <a:bodyPr/>
          <a:lstStyle/>
          <a:p>
            <a:r>
              <a:rPr lang="en-US" altLang="zh-CN"/>
              <a:t>New</a:t>
            </a:r>
            <a:endParaRPr lang="zh-CN" altLang="en-US" dirty="0"/>
          </a:p>
        </p:txBody>
      </p:sp>
      <p:sp>
        <p:nvSpPr>
          <p:cNvPr id="34" name="文本占位符 33"/>
          <p:cNvSpPr>
            <a:spLocks noGrp="1"/>
          </p:cNvSpPr>
          <p:nvPr>
            <p:ph type="body" sz="quarter" idx="21"/>
          </p:nvPr>
        </p:nvSpPr>
        <p:spPr/>
        <p:txBody>
          <a:bodyPr/>
          <a:lstStyle/>
          <a:p>
            <a:endParaRPr lang="zh-CN" altLang="en-US"/>
          </a:p>
        </p:txBody>
      </p:sp>
      <p:sp>
        <p:nvSpPr>
          <p:cNvPr id="35" name="文本占位符 34"/>
          <p:cNvSpPr>
            <a:spLocks noGrp="1"/>
          </p:cNvSpPr>
          <p:nvPr>
            <p:ph type="body" sz="quarter" idx="22"/>
          </p:nvPr>
        </p:nvSpPr>
        <p:spPr/>
        <p:txBody>
          <a:bodyPr/>
          <a:lstStyle/>
          <a:p>
            <a:endParaRPr lang="zh-CN" altLang="en-US"/>
          </a:p>
        </p:txBody>
      </p:sp>
      <p:sp>
        <p:nvSpPr>
          <p:cNvPr id="36" name="文本占位符 35"/>
          <p:cNvSpPr>
            <a:spLocks noGrp="1"/>
          </p:cNvSpPr>
          <p:nvPr>
            <p:ph type="body" sz="quarter" idx="23"/>
          </p:nvPr>
        </p:nvSpPr>
        <p:spPr/>
        <p:txBody>
          <a:bodyPr/>
          <a:lstStyle/>
          <a:p>
            <a:endParaRPr lang="zh-CN" altLang="en-US"/>
          </a:p>
        </p:txBody>
      </p:sp>
      <p:sp>
        <p:nvSpPr>
          <p:cNvPr id="37" name="文本占位符 36"/>
          <p:cNvSpPr>
            <a:spLocks noGrp="1"/>
          </p:cNvSpPr>
          <p:nvPr>
            <p:ph type="body" sz="quarter" idx="24"/>
          </p:nvPr>
        </p:nvSpPr>
        <p:spPr/>
        <p:txBody>
          <a:bodyPr/>
          <a:lstStyle/>
          <a:p>
            <a:endParaRPr lang="zh-CN" altLang="en-US"/>
          </a:p>
        </p:txBody>
      </p:sp>
      <p:sp>
        <p:nvSpPr>
          <p:cNvPr id="38" name="文本占位符 37"/>
          <p:cNvSpPr>
            <a:spLocks noGrp="1"/>
          </p:cNvSpPr>
          <p:nvPr>
            <p:ph type="body" sz="quarter" idx="25"/>
          </p:nvPr>
        </p:nvSpPr>
        <p:spPr/>
        <p:txBody>
          <a:bodyPr/>
          <a:lstStyle/>
          <a:p>
            <a:endParaRPr lang="zh-CN" altLang="en-US"/>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429694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Enterprise WAN Interconnection Technologies: Carriers' Private Lines </a:t>
            </a:r>
            <a:endParaRPr lang="en-US" altLang="zh-CN" dirty="0"/>
          </a:p>
        </p:txBody>
      </p:sp>
      <p:sp>
        <p:nvSpPr>
          <p:cNvPr id="3" name="Text Placeholder 2"/>
          <p:cNvSpPr>
            <a:spLocks noGrp="1"/>
          </p:cNvSpPr>
          <p:nvPr>
            <p:ph type="body" sz="quarter" idx="10"/>
          </p:nvPr>
        </p:nvSpPr>
        <p:spPr bwMode="gray">
          <a:xfrm>
            <a:off x="455613" y="1484312"/>
            <a:ext cx="5706427" cy="4443243"/>
          </a:xfrm>
        </p:spPr>
        <p:txBody>
          <a:bodyPr/>
          <a:lstStyle/>
          <a:p>
            <a:pPr algn="l"/>
            <a:r>
              <a:rPr lang="en-US" sz="1600" dirty="0"/>
              <a:t>To ensure network reliability and security, enterprises lease transmission or </a:t>
            </a:r>
            <a:r>
              <a:rPr lang="en-US" altLang="zh-CN" sz="1600" dirty="0"/>
              <a:t>MPLS </a:t>
            </a:r>
            <a:r>
              <a:rPr lang="en-US" sz="1600" dirty="0"/>
              <a:t>private lines from carriers when constructing enterprise WANs.</a:t>
            </a:r>
            <a:endParaRPr lang="en-US" altLang="zh-CN" sz="1600" dirty="0"/>
          </a:p>
          <a:p>
            <a:pPr marL="536575" lvl="1" indent="-228600"/>
            <a:r>
              <a:rPr lang="en-US" sz="1400" dirty="0"/>
              <a:t>Transmission private lines are expensive, but data is carried on dedicated lines, ensuring service quality and security.</a:t>
            </a:r>
            <a:endParaRPr lang="en-US" altLang="zh-CN" sz="1400" dirty="0"/>
          </a:p>
          <a:p>
            <a:pPr marL="536575" lvl="1" indent="-228600"/>
            <a:r>
              <a:rPr lang="en-US" sz="1400" dirty="0"/>
              <a:t>MPLS private lines are cheaper than transmission private lines and can ensure service security. However, service reliability is not as good as that of </a:t>
            </a:r>
            <a:r>
              <a:rPr lang="en-US" altLang="zh-CN" sz="1400" dirty="0"/>
              <a:t>transmission </a:t>
            </a:r>
            <a:r>
              <a:rPr lang="en-US" sz="1400" dirty="0"/>
              <a:t>private lines.</a:t>
            </a:r>
            <a:endParaRPr lang="en-US" altLang="zh-CN" sz="1400" dirty="0"/>
          </a:p>
          <a:p>
            <a:pPr marL="536575" lvl="1" indent="-228600"/>
            <a:r>
              <a:rPr lang="en-US" sz="1400" dirty="0"/>
              <a:t>A small number of enterprises (such as transportation and electric power enterprises) can deploy optical fibers and build their own backbone networks. </a:t>
            </a:r>
            <a:endParaRPr lang="en-US" altLang="zh-CN" sz="1400" dirty="0"/>
          </a:p>
        </p:txBody>
      </p:sp>
      <p:sp>
        <p:nvSpPr>
          <p:cNvPr id="4" name="圆角矩形 75"/>
          <p:cNvSpPr/>
          <p:nvPr/>
        </p:nvSpPr>
        <p:spPr bwMode="gray">
          <a:xfrm>
            <a:off x="6168905" y="1523491"/>
            <a:ext cx="545482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altLang="zh-CN" sz="1600" dirty="0">
                <a:solidFill>
                  <a:srgbClr val="30B5C5"/>
                </a:solidFill>
                <a:latin typeface="Huawei Sans" panose="020C0503030203020204" pitchFamily="34" charset="0"/>
                <a:ea typeface="方正兰亭黑简体" panose="02000000000000000000" pitchFamily="2" charset="-122"/>
              </a:rPr>
              <a:t>Leasing private lines from carriers</a:t>
            </a:r>
          </a:p>
        </p:txBody>
      </p:sp>
      <p:sp>
        <p:nvSpPr>
          <p:cNvPr id="5" name="圆角矩形 75"/>
          <p:cNvSpPr/>
          <p:nvPr/>
        </p:nvSpPr>
        <p:spPr bwMode="gray">
          <a:xfrm>
            <a:off x="6168905" y="1945539"/>
            <a:ext cx="5454824" cy="41815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59"/>
          <p:cNvSpPr/>
          <p:nvPr/>
        </p:nvSpPr>
        <p:spPr bwMode="gray">
          <a:xfrm flipH="1">
            <a:off x="7117200" y="220207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8" name="Freeform 159"/>
          <p:cNvSpPr/>
          <p:nvPr/>
        </p:nvSpPr>
        <p:spPr bwMode="gray">
          <a:xfrm flipH="1">
            <a:off x="6860726" y="535030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9" name="图片 25"/>
          <p:cNvPicPr>
            <a:picLocks noChangeAspect="1"/>
          </p:cNvPicPr>
          <p:nvPr/>
        </p:nvPicPr>
        <p:blipFill>
          <a:blip r:embed="rId3"/>
          <a:stretch>
            <a:fillRect/>
          </a:stretch>
        </p:blipFill>
        <p:spPr bwMode="gray">
          <a:xfrm>
            <a:off x="7212681" y="2697773"/>
            <a:ext cx="466668" cy="389308"/>
          </a:xfrm>
          <a:prstGeom prst="rect">
            <a:avLst/>
          </a:prstGeom>
        </p:spPr>
      </p:pic>
      <p:sp>
        <p:nvSpPr>
          <p:cNvPr id="10" name="文本框 26"/>
          <p:cNvSpPr txBox="1"/>
          <p:nvPr/>
        </p:nvSpPr>
        <p:spPr bwMode="gray">
          <a:xfrm>
            <a:off x="7196095" y="2289837"/>
            <a:ext cx="985756" cy="461665"/>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Enterprise HQ</a:t>
            </a:r>
          </a:p>
        </p:txBody>
      </p:sp>
      <p:pic>
        <p:nvPicPr>
          <p:cNvPr id="11" name="图片 27"/>
          <p:cNvPicPr>
            <a:picLocks noChangeAspect="1"/>
          </p:cNvPicPr>
          <p:nvPr/>
        </p:nvPicPr>
        <p:blipFill>
          <a:blip r:embed="rId3"/>
          <a:stretch>
            <a:fillRect/>
          </a:stretch>
        </p:blipFill>
        <p:spPr bwMode="gray">
          <a:xfrm>
            <a:off x="7701537" y="2694210"/>
            <a:ext cx="466668" cy="389308"/>
          </a:xfrm>
          <a:prstGeom prst="rect">
            <a:avLst/>
          </a:prstGeom>
        </p:spPr>
      </p:pic>
      <p:pic>
        <p:nvPicPr>
          <p:cNvPr id="12" name="图片 31"/>
          <p:cNvPicPr>
            <a:picLocks noChangeAspect="1"/>
          </p:cNvPicPr>
          <p:nvPr/>
        </p:nvPicPr>
        <p:blipFill>
          <a:blip r:embed="rId3"/>
          <a:stretch>
            <a:fillRect/>
          </a:stretch>
        </p:blipFill>
        <p:spPr bwMode="gray">
          <a:xfrm>
            <a:off x="7095540" y="5109048"/>
            <a:ext cx="466668" cy="389308"/>
          </a:xfrm>
          <a:prstGeom prst="rect">
            <a:avLst/>
          </a:prstGeom>
        </p:spPr>
      </p:pic>
      <p:sp>
        <p:nvSpPr>
          <p:cNvPr id="13" name="文本框 32"/>
          <p:cNvSpPr txBox="1"/>
          <p:nvPr/>
        </p:nvSpPr>
        <p:spPr bwMode="gray">
          <a:xfrm>
            <a:off x="6821801" y="5522725"/>
            <a:ext cx="98478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5"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14646" y="2008701"/>
            <a:ext cx="417163" cy="342074"/>
          </a:xfrm>
          <a:prstGeom prst="rect">
            <a:avLst/>
          </a:prstGeom>
        </p:spPr>
      </p:pic>
      <p:pic>
        <p:nvPicPr>
          <p:cNvPr id="16" name="图片 51" descr="交换机.png"/>
          <p:cNvPicPr>
            <a:picLocks noChangeAspect="1"/>
          </p:cNvPicPr>
          <p:nvPr/>
        </p:nvPicPr>
        <p:blipFill>
          <a:blip r:embed="rId5" cstate="print"/>
          <a:stretch>
            <a:fillRect/>
          </a:stretch>
        </p:blipFill>
        <p:spPr bwMode="gray">
          <a:xfrm>
            <a:off x="7095540" y="5726902"/>
            <a:ext cx="417163" cy="341314"/>
          </a:xfrm>
          <a:prstGeom prst="rect">
            <a:avLst/>
          </a:prstGeom>
        </p:spPr>
      </p:pic>
      <p:pic>
        <p:nvPicPr>
          <p:cNvPr id="17" name="图片 14" descr="交换机.png"/>
          <p:cNvPicPr>
            <a:picLocks noChangeAspect="1"/>
          </p:cNvPicPr>
          <p:nvPr/>
        </p:nvPicPr>
        <p:blipFill>
          <a:blip r:embed="rId6" cstate="print"/>
          <a:stretch>
            <a:fillRect/>
          </a:stretch>
        </p:blipFill>
        <p:spPr bwMode="gray">
          <a:xfrm>
            <a:off x="7701537" y="2001320"/>
            <a:ext cx="420077" cy="343698"/>
          </a:xfrm>
          <a:prstGeom prst="rect">
            <a:avLst/>
          </a:prstGeom>
        </p:spPr>
      </p:pic>
      <p:sp>
        <p:nvSpPr>
          <p:cNvPr id="18" name="Freeform 159"/>
          <p:cNvSpPr/>
          <p:nvPr/>
        </p:nvSpPr>
        <p:spPr bwMode="gray">
          <a:xfrm flipH="1">
            <a:off x="8802410" y="537999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19" name="图片 31"/>
          <p:cNvPicPr>
            <a:picLocks noChangeAspect="1"/>
          </p:cNvPicPr>
          <p:nvPr/>
        </p:nvPicPr>
        <p:blipFill>
          <a:blip r:embed="rId3"/>
          <a:stretch>
            <a:fillRect/>
          </a:stretch>
        </p:blipFill>
        <p:spPr bwMode="gray">
          <a:xfrm>
            <a:off x="9037224" y="5109048"/>
            <a:ext cx="466668" cy="389308"/>
          </a:xfrm>
          <a:prstGeom prst="rect">
            <a:avLst/>
          </a:prstGeom>
        </p:spPr>
      </p:pic>
      <p:sp>
        <p:nvSpPr>
          <p:cNvPr id="20" name="文本框 32"/>
          <p:cNvSpPr txBox="1"/>
          <p:nvPr/>
        </p:nvSpPr>
        <p:spPr bwMode="gray">
          <a:xfrm>
            <a:off x="8792060" y="5522725"/>
            <a:ext cx="98478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21" name="图片 51" descr="交换机.png"/>
          <p:cNvPicPr>
            <a:picLocks noChangeAspect="1"/>
          </p:cNvPicPr>
          <p:nvPr/>
        </p:nvPicPr>
        <p:blipFill>
          <a:blip r:embed="rId5" cstate="print"/>
          <a:stretch>
            <a:fillRect/>
          </a:stretch>
        </p:blipFill>
        <p:spPr bwMode="gray">
          <a:xfrm>
            <a:off x="9037224" y="5756590"/>
            <a:ext cx="417163" cy="341314"/>
          </a:xfrm>
          <a:prstGeom prst="rect">
            <a:avLst/>
          </a:prstGeom>
        </p:spPr>
      </p:pic>
      <p:cxnSp>
        <p:nvCxnSpPr>
          <p:cNvPr id="22" name="直接连接符 33"/>
          <p:cNvCxnSpPr>
            <a:stCxn id="19" idx="0"/>
          </p:cNvCxnSpPr>
          <p:nvPr/>
        </p:nvCxnSpPr>
        <p:spPr bwMode="gray">
          <a:xfrm flipH="1" flipV="1">
            <a:off x="9260378" y="4256570"/>
            <a:ext cx="0" cy="85247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Freeform 159"/>
          <p:cNvSpPr/>
          <p:nvPr/>
        </p:nvSpPr>
        <p:spPr bwMode="gray">
          <a:xfrm flipH="1">
            <a:off x="10026665" y="537999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4" name="图片 31"/>
          <p:cNvPicPr>
            <a:picLocks noChangeAspect="1"/>
          </p:cNvPicPr>
          <p:nvPr/>
        </p:nvPicPr>
        <p:blipFill>
          <a:blip r:embed="rId3"/>
          <a:stretch>
            <a:fillRect/>
          </a:stretch>
        </p:blipFill>
        <p:spPr bwMode="gray">
          <a:xfrm>
            <a:off x="10261479" y="5138736"/>
            <a:ext cx="466668" cy="389308"/>
          </a:xfrm>
          <a:prstGeom prst="rect">
            <a:avLst/>
          </a:prstGeom>
        </p:spPr>
      </p:pic>
      <p:sp>
        <p:nvSpPr>
          <p:cNvPr id="25" name="文本框 32"/>
          <p:cNvSpPr txBox="1"/>
          <p:nvPr/>
        </p:nvSpPr>
        <p:spPr bwMode="gray">
          <a:xfrm>
            <a:off x="10025840" y="5522725"/>
            <a:ext cx="98478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26" name="图片 51" descr="交换机.png"/>
          <p:cNvPicPr>
            <a:picLocks noChangeAspect="1"/>
          </p:cNvPicPr>
          <p:nvPr/>
        </p:nvPicPr>
        <p:blipFill>
          <a:blip r:embed="rId5" cstate="print"/>
          <a:stretch>
            <a:fillRect/>
          </a:stretch>
        </p:blipFill>
        <p:spPr bwMode="gray">
          <a:xfrm>
            <a:off x="10261479" y="5756590"/>
            <a:ext cx="417163" cy="341314"/>
          </a:xfrm>
          <a:prstGeom prst="rect">
            <a:avLst/>
          </a:prstGeom>
        </p:spPr>
      </p:pic>
      <p:sp>
        <p:nvSpPr>
          <p:cNvPr id="27" name="Freeform 159"/>
          <p:cNvSpPr/>
          <p:nvPr/>
        </p:nvSpPr>
        <p:spPr bwMode="gray">
          <a:xfrm flipH="1">
            <a:off x="9466145" y="220285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8" name="图片 25"/>
          <p:cNvPicPr>
            <a:picLocks noChangeAspect="1"/>
          </p:cNvPicPr>
          <p:nvPr/>
        </p:nvPicPr>
        <p:blipFill>
          <a:blip r:embed="rId3"/>
          <a:stretch>
            <a:fillRect/>
          </a:stretch>
        </p:blipFill>
        <p:spPr bwMode="gray">
          <a:xfrm>
            <a:off x="9561626" y="2698553"/>
            <a:ext cx="466668" cy="389308"/>
          </a:xfrm>
          <a:prstGeom prst="rect">
            <a:avLst/>
          </a:prstGeom>
        </p:spPr>
      </p:pic>
      <p:sp>
        <p:nvSpPr>
          <p:cNvPr id="29" name="文本框 26"/>
          <p:cNvSpPr txBox="1"/>
          <p:nvPr/>
        </p:nvSpPr>
        <p:spPr bwMode="gray">
          <a:xfrm>
            <a:off x="9526095" y="2289837"/>
            <a:ext cx="1000680" cy="461665"/>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Enterprise HQ</a:t>
            </a:r>
          </a:p>
        </p:txBody>
      </p:sp>
      <p:pic>
        <p:nvPicPr>
          <p:cNvPr id="30" name="图片 27"/>
          <p:cNvPicPr>
            <a:picLocks noChangeAspect="1"/>
          </p:cNvPicPr>
          <p:nvPr/>
        </p:nvPicPr>
        <p:blipFill>
          <a:blip r:embed="rId3"/>
          <a:stretch>
            <a:fillRect/>
          </a:stretch>
        </p:blipFill>
        <p:spPr bwMode="gray">
          <a:xfrm>
            <a:off x="10050482" y="2694990"/>
            <a:ext cx="466668" cy="389308"/>
          </a:xfrm>
          <a:prstGeom prst="rect">
            <a:avLst/>
          </a:prstGeom>
        </p:spPr>
      </p:pic>
      <p:pic>
        <p:nvPicPr>
          <p:cNvPr id="31"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563591" y="2009481"/>
            <a:ext cx="417163" cy="342074"/>
          </a:xfrm>
          <a:prstGeom prst="rect">
            <a:avLst/>
          </a:prstGeom>
        </p:spPr>
      </p:pic>
      <p:pic>
        <p:nvPicPr>
          <p:cNvPr id="32" name="图片 14" descr="交换机.png"/>
          <p:cNvPicPr>
            <a:picLocks noChangeAspect="1"/>
          </p:cNvPicPr>
          <p:nvPr/>
        </p:nvPicPr>
        <p:blipFill>
          <a:blip r:embed="rId6" cstate="print"/>
          <a:stretch>
            <a:fillRect/>
          </a:stretch>
        </p:blipFill>
        <p:spPr bwMode="gray">
          <a:xfrm>
            <a:off x="10050482" y="2002100"/>
            <a:ext cx="420077" cy="343698"/>
          </a:xfrm>
          <a:prstGeom prst="rect">
            <a:avLst/>
          </a:prstGeom>
        </p:spPr>
      </p:pic>
      <p:cxnSp>
        <p:nvCxnSpPr>
          <p:cNvPr id="34" name="直接连接符 33"/>
          <p:cNvCxnSpPr>
            <a:endCxn id="9" idx="2"/>
          </p:cNvCxnSpPr>
          <p:nvPr/>
        </p:nvCxnSpPr>
        <p:spPr bwMode="gray">
          <a:xfrm flipV="1">
            <a:off x="7446015" y="3087081"/>
            <a:ext cx="0" cy="61269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3"/>
          <p:cNvCxnSpPr>
            <a:endCxn id="11" idx="2"/>
          </p:cNvCxnSpPr>
          <p:nvPr/>
        </p:nvCxnSpPr>
        <p:spPr bwMode="gray">
          <a:xfrm flipV="1">
            <a:off x="7934871" y="3083518"/>
            <a:ext cx="0" cy="76096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3"/>
          <p:cNvCxnSpPr>
            <a:endCxn id="28" idx="2"/>
          </p:cNvCxnSpPr>
          <p:nvPr/>
        </p:nvCxnSpPr>
        <p:spPr bwMode="gray">
          <a:xfrm flipV="1">
            <a:off x="9794959" y="3087861"/>
            <a:ext cx="1" cy="59195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3"/>
          <p:cNvCxnSpPr>
            <a:endCxn id="30" idx="2"/>
          </p:cNvCxnSpPr>
          <p:nvPr/>
        </p:nvCxnSpPr>
        <p:spPr bwMode="gray">
          <a:xfrm flipH="1" flipV="1">
            <a:off x="10283816" y="3084298"/>
            <a:ext cx="1594" cy="7719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3"/>
          <p:cNvCxnSpPr>
            <a:stCxn id="12" idx="0"/>
          </p:cNvCxnSpPr>
          <p:nvPr/>
        </p:nvCxnSpPr>
        <p:spPr bwMode="gray">
          <a:xfrm flipV="1">
            <a:off x="7328874" y="4242913"/>
            <a:ext cx="0" cy="86613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3"/>
          <p:cNvCxnSpPr/>
          <p:nvPr/>
        </p:nvCxnSpPr>
        <p:spPr bwMode="gray">
          <a:xfrm flipH="1" flipV="1">
            <a:off x="8283984" y="4252621"/>
            <a:ext cx="1" cy="119356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3"/>
          <p:cNvCxnSpPr>
            <a:stCxn id="24" idx="0"/>
          </p:cNvCxnSpPr>
          <p:nvPr/>
        </p:nvCxnSpPr>
        <p:spPr bwMode="gray">
          <a:xfrm flipV="1">
            <a:off x="10494813" y="4207723"/>
            <a:ext cx="0" cy="9310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Freeform 40"/>
          <p:cNvSpPr/>
          <p:nvPr/>
        </p:nvSpPr>
        <p:spPr bwMode="gray">
          <a:xfrm>
            <a:off x="7221232" y="3085611"/>
            <a:ext cx="124897" cy="2076391"/>
          </a:xfrm>
          <a:custGeom>
            <a:avLst/>
            <a:gdLst>
              <a:gd name="connsiteX0" fmla="*/ 119269 w 138789"/>
              <a:gd name="connsiteY0" fmla="*/ 0 h 1958008"/>
              <a:gd name="connsiteX1" fmla="*/ 129209 w 138789"/>
              <a:gd name="connsiteY1" fmla="*/ 954156 h 1958008"/>
              <a:gd name="connsiteX2" fmla="*/ 0 w 138789"/>
              <a:gd name="connsiteY2" fmla="*/ 1958008 h 1958008"/>
            </a:gdLst>
            <a:ahLst/>
            <a:cxnLst>
              <a:cxn ang="0">
                <a:pos x="connsiteX0" y="connsiteY0"/>
              </a:cxn>
              <a:cxn ang="0">
                <a:pos x="connsiteX1" y="connsiteY1"/>
              </a:cxn>
              <a:cxn ang="0">
                <a:pos x="connsiteX2" y="connsiteY2"/>
              </a:cxn>
            </a:cxnLst>
            <a:rect l="l" t="t" r="r" b="b"/>
            <a:pathLst>
              <a:path w="138789" h="1958008">
                <a:moveTo>
                  <a:pt x="119269" y="0"/>
                </a:moveTo>
                <a:cubicBezTo>
                  <a:pt x="134178" y="313910"/>
                  <a:pt x="149087" y="627821"/>
                  <a:pt x="129209" y="954156"/>
                </a:cubicBezTo>
                <a:cubicBezTo>
                  <a:pt x="109331" y="1280491"/>
                  <a:pt x="0" y="1958008"/>
                  <a:pt x="0" y="1958008"/>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2" name="Freeform 41"/>
          <p:cNvSpPr/>
          <p:nvPr/>
        </p:nvSpPr>
        <p:spPr bwMode="gray">
          <a:xfrm>
            <a:off x="7806589" y="3045370"/>
            <a:ext cx="404103" cy="2365513"/>
          </a:xfrm>
          <a:custGeom>
            <a:avLst/>
            <a:gdLst>
              <a:gd name="connsiteX0" fmla="*/ 795 w 640412"/>
              <a:gd name="connsiteY0" fmla="*/ 0 h 2365513"/>
              <a:gd name="connsiteX1" fmla="*/ 90247 w 640412"/>
              <a:gd name="connsiteY1" fmla="*/ 884583 h 2365513"/>
              <a:gd name="connsiteX2" fmla="*/ 567325 w 640412"/>
              <a:gd name="connsiteY2" fmla="*/ 1540566 h 2365513"/>
              <a:gd name="connsiteX3" fmla="*/ 626960 w 640412"/>
              <a:gd name="connsiteY3" fmla="*/ 2365513 h 2365513"/>
            </a:gdLst>
            <a:ahLst/>
            <a:cxnLst>
              <a:cxn ang="0">
                <a:pos x="connsiteX0" y="connsiteY0"/>
              </a:cxn>
              <a:cxn ang="0">
                <a:pos x="connsiteX1" y="connsiteY1"/>
              </a:cxn>
              <a:cxn ang="0">
                <a:pos x="connsiteX2" y="connsiteY2"/>
              </a:cxn>
              <a:cxn ang="0">
                <a:pos x="connsiteX3" y="connsiteY3"/>
              </a:cxn>
            </a:cxnLst>
            <a:rect l="l" t="t" r="r" b="b"/>
            <a:pathLst>
              <a:path w="640412" h="2365513">
                <a:moveTo>
                  <a:pt x="795" y="0"/>
                </a:moveTo>
                <a:cubicBezTo>
                  <a:pt x="-1690" y="313911"/>
                  <a:pt x="-4175" y="627822"/>
                  <a:pt x="90247" y="884583"/>
                </a:cubicBezTo>
                <a:cubicBezTo>
                  <a:pt x="184669" y="1141344"/>
                  <a:pt x="477873" y="1293744"/>
                  <a:pt x="567325" y="1540566"/>
                </a:cubicBezTo>
                <a:cubicBezTo>
                  <a:pt x="656777" y="1787388"/>
                  <a:pt x="646838" y="2322444"/>
                  <a:pt x="626960" y="2365513"/>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4" name="Freeform 43"/>
          <p:cNvSpPr/>
          <p:nvPr/>
        </p:nvSpPr>
        <p:spPr bwMode="gray">
          <a:xfrm>
            <a:off x="9317293" y="3114178"/>
            <a:ext cx="576469" cy="1987826"/>
          </a:xfrm>
          <a:custGeom>
            <a:avLst/>
            <a:gdLst>
              <a:gd name="connsiteX0" fmla="*/ 576469 w 576469"/>
              <a:gd name="connsiteY0" fmla="*/ 0 h 1987826"/>
              <a:gd name="connsiteX1" fmla="*/ 506895 w 576469"/>
              <a:gd name="connsiteY1" fmla="*/ 874644 h 1987826"/>
              <a:gd name="connsiteX2" fmla="*/ 159026 w 576469"/>
              <a:gd name="connsiteY2" fmla="*/ 1202635 h 1987826"/>
              <a:gd name="connsiteX3" fmla="*/ 0 w 576469"/>
              <a:gd name="connsiteY3" fmla="*/ 1987826 h 1987826"/>
            </a:gdLst>
            <a:ahLst/>
            <a:cxnLst>
              <a:cxn ang="0">
                <a:pos x="connsiteX0" y="connsiteY0"/>
              </a:cxn>
              <a:cxn ang="0">
                <a:pos x="connsiteX1" y="connsiteY1"/>
              </a:cxn>
              <a:cxn ang="0">
                <a:pos x="connsiteX2" y="connsiteY2"/>
              </a:cxn>
              <a:cxn ang="0">
                <a:pos x="connsiteX3" y="connsiteY3"/>
              </a:cxn>
            </a:cxnLst>
            <a:rect l="l" t="t" r="r" b="b"/>
            <a:pathLst>
              <a:path w="576469" h="1987826">
                <a:moveTo>
                  <a:pt x="576469" y="0"/>
                </a:moveTo>
                <a:cubicBezTo>
                  <a:pt x="576469" y="337102"/>
                  <a:pt x="576469" y="674205"/>
                  <a:pt x="506895" y="874644"/>
                </a:cubicBezTo>
                <a:cubicBezTo>
                  <a:pt x="437321" y="1075083"/>
                  <a:pt x="243508" y="1017105"/>
                  <a:pt x="159026" y="1202635"/>
                </a:cubicBezTo>
                <a:cubicBezTo>
                  <a:pt x="74544" y="1388165"/>
                  <a:pt x="0" y="1987826"/>
                  <a:pt x="0" y="1987826"/>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5" name="Freeform 44"/>
          <p:cNvSpPr/>
          <p:nvPr/>
        </p:nvSpPr>
        <p:spPr bwMode="gray">
          <a:xfrm>
            <a:off x="10172058" y="3084361"/>
            <a:ext cx="447996" cy="1997765"/>
          </a:xfrm>
          <a:custGeom>
            <a:avLst/>
            <a:gdLst>
              <a:gd name="connsiteX0" fmla="*/ 0 w 447996"/>
              <a:gd name="connsiteY0" fmla="*/ 0 h 1997765"/>
              <a:gd name="connsiteX1" fmla="*/ 149087 w 447996"/>
              <a:gd name="connsiteY1" fmla="*/ 964096 h 1997765"/>
              <a:gd name="connsiteX2" fmla="*/ 427382 w 447996"/>
              <a:gd name="connsiteY2" fmla="*/ 1113183 h 1997765"/>
              <a:gd name="connsiteX3" fmla="*/ 427382 w 447996"/>
              <a:gd name="connsiteY3" fmla="*/ 1997765 h 1997765"/>
            </a:gdLst>
            <a:ahLst/>
            <a:cxnLst>
              <a:cxn ang="0">
                <a:pos x="connsiteX0" y="connsiteY0"/>
              </a:cxn>
              <a:cxn ang="0">
                <a:pos x="connsiteX1" y="connsiteY1"/>
              </a:cxn>
              <a:cxn ang="0">
                <a:pos x="connsiteX2" y="connsiteY2"/>
              </a:cxn>
              <a:cxn ang="0">
                <a:pos x="connsiteX3" y="connsiteY3"/>
              </a:cxn>
            </a:cxnLst>
            <a:rect l="l" t="t" r="r" b="b"/>
            <a:pathLst>
              <a:path w="447996" h="1997765">
                <a:moveTo>
                  <a:pt x="0" y="0"/>
                </a:moveTo>
                <a:cubicBezTo>
                  <a:pt x="38928" y="389283"/>
                  <a:pt x="77857" y="778566"/>
                  <a:pt x="149087" y="964096"/>
                </a:cubicBezTo>
                <a:cubicBezTo>
                  <a:pt x="220317" y="1149626"/>
                  <a:pt x="381000" y="940905"/>
                  <a:pt x="427382" y="1113183"/>
                </a:cubicBezTo>
                <a:cubicBezTo>
                  <a:pt x="473765" y="1285461"/>
                  <a:pt x="427382" y="1997765"/>
                  <a:pt x="427382" y="1997765"/>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Freeform 159"/>
          <p:cNvSpPr/>
          <p:nvPr/>
        </p:nvSpPr>
        <p:spPr bwMode="gray">
          <a:xfrm flipH="1">
            <a:off x="6778008" y="3621254"/>
            <a:ext cx="198028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sp>
        <p:nvSpPr>
          <p:cNvPr id="51" name="Freeform 159"/>
          <p:cNvSpPr/>
          <p:nvPr/>
        </p:nvSpPr>
        <p:spPr bwMode="gray">
          <a:xfrm flipH="1">
            <a:off x="7832796" y="536611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52" name="图片 31"/>
          <p:cNvPicPr>
            <a:picLocks noChangeAspect="1"/>
          </p:cNvPicPr>
          <p:nvPr/>
        </p:nvPicPr>
        <p:blipFill>
          <a:blip r:embed="rId3"/>
          <a:stretch>
            <a:fillRect/>
          </a:stretch>
        </p:blipFill>
        <p:spPr bwMode="gray">
          <a:xfrm>
            <a:off x="8067610" y="5095168"/>
            <a:ext cx="466668" cy="389308"/>
          </a:xfrm>
          <a:prstGeom prst="rect">
            <a:avLst/>
          </a:prstGeom>
        </p:spPr>
      </p:pic>
      <p:sp>
        <p:nvSpPr>
          <p:cNvPr id="53" name="文本框 32"/>
          <p:cNvSpPr txBox="1"/>
          <p:nvPr/>
        </p:nvSpPr>
        <p:spPr bwMode="gray">
          <a:xfrm>
            <a:off x="7822446" y="5522725"/>
            <a:ext cx="98478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54" name="图片 51" descr="交换机.png"/>
          <p:cNvPicPr>
            <a:picLocks noChangeAspect="1"/>
          </p:cNvPicPr>
          <p:nvPr/>
        </p:nvPicPr>
        <p:blipFill>
          <a:blip r:embed="rId5" cstate="print"/>
          <a:stretch>
            <a:fillRect/>
          </a:stretch>
        </p:blipFill>
        <p:spPr bwMode="gray">
          <a:xfrm>
            <a:off x="8067610" y="5742710"/>
            <a:ext cx="417163" cy="341314"/>
          </a:xfrm>
          <a:prstGeom prst="rect">
            <a:avLst/>
          </a:prstGeom>
        </p:spPr>
      </p:pic>
      <p:sp>
        <p:nvSpPr>
          <p:cNvPr id="46" name="Rounded Rectangle 45"/>
          <p:cNvSpPr/>
          <p:nvPr/>
        </p:nvSpPr>
        <p:spPr bwMode="gray">
          <a:xfrm>
            <a:off x="6622500" y="4121382"/>
            <a:ext cx="2195058" cy="3637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Bare fiber/SDH/MSTP/WDM</a:t>
            </a:r>
            <a:endParaRPr lang="en-US" altLang="zh-CN" sz="1200" dirty="0">
              <a:solidFill>
                <a:schemeClr val="tx1"/>
              </a:solidFill>
              <a:latin typeface="Huawei Sans" panose="020C0503030203020204" pitchFamily="34" charset="0"/>
            </a:endParaRPr>
          </a:p>
        </p:txBody>
      </p:sp>
      <p:sp>
        <p:nvSpPr>
          <p:cNvPr id="55" name="Freeform 159"/>
          <p:cNvSpPr/>
          <p:nvPr/>
        </p:nvSpPr>
        <p:spPr bwMode="gray">
          <a:xfrm flipH="1">
            <a:off x="9161072" y="3613257"/>
            <a:ext cx="186175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MPLS private line</a:t>
            </a:r>
          </a:p>
        </p:txBody>
      </p:sp>
      <p:sp>
        <p:nvSpPr>
          <p:cNvPr id="56" name="Rounded Rectangle 55"/>
          <p:cNvSpPr/>
          <p:nvPr/>
        </p:nvSpPr>
        <p:spPr bwMode="gray">
          <a:xfrm>
            <a:off x="8923793" y="4114866"/>
            <a:ext cx="2287419" cy="3637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L2VPN/L3VPN</a:t>
            </a:r>
            <a:endParaRPr lang="en-US" altLang="zh-CN" sz="1200" dirty="0">
              <a:solidFill>
                <a:schemeClr val="tx1"/>
              </a:solidFill>
              <a:latin typeface="Huawei Sans" panose="020C0503030203020204" pitchFamily="34" charset="0"/>
            </a:endParaRPr>
          </a:p>
        </p:txBody>
      </p:sp>
      <p:sp>
        <p:nvSpPr>
          <p:cNvPr id="43" name="矩形 42"/>
          <p:cNvSpPr/>
          <p:nvPr/>
        </p:nvSpPr>
        <p:spPr bwMode="gray">
          <a:xfrm>
            <a:off x="7175046" y="3677092"/>
            <a:ext cx="1100524" cy="461665"/>
          </a:xfrm>
          <a:prstGeom prst="rect">
            <a:avLst/>
          </a:prstGeom>
        </p:spPr>
        <p:txBody>
          <a:bodyPr wrap="square">
            <a:spAutoFit/>
          </a:bodyPr>
          <a:lstStyle/>
          <a:p>
            <a:pPr algn="ctr" fontAlgn="ctr"/>
            <a:r>
              <a:rPr lang="en-US" altLang="zh-CN" sz="1200" dirty="0">
                <a:latin typeface="Huawei Sans" panose="020C0503030203020204" pitchFamily="34" charset="0"/>
              </a:rPr>
              <a:t>Transmission private line</a:t>
            </a:r>
          </a:p>
        </p:txBody>
      </p:sp>
    </p:spTree>
    <p:extLst>
      <p:ext uri="{BB962C8B-B14F-4D97-AF65-F5344CB8AC3E}">
        <p14:creationId xmlns:p14="http://schemas.microsoft.com/office/powerpoint/2010/main" val="873801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Enterprise WAN Interconnection Technologies: Internet and VPN</a:t>
            </a:r>
            <a:endParaRPr lang="en-US" altLang="zh-CN" dirty="0"/>
          </a:p>
        </p:txBody>
      </p:sp>
      <p:sp>
        <p:nvSpPr>
          <p:cNvPr id="4" name="Text Placeholder 3"/>
          <p:cNvSpPr>
            <a:spLocks noGrp="1"/>
          </p:cNvSpPr>
          <p:nvPr>
            <p:ph type="body" sz="quarter" idx="10"/>
          </p:nvPr>
        </p:nvSpPr>
        <p:spPr bwMode="gray">
          <a:xfrm>
            <a:off x="455613" y="1484312"/>
            <a:ext cx="5835517" cy="4443243"/>
          </a:xfrm>
        </p:spPr>
        <p:txBody>
          <a:bodyPr/>
          <a:lstStyle/>
          <a:p>
            <a:pPr algn="l"/>
            <a:r>
              <a:rPr lang="en-US" sz="1200" dirty="0"/>
              <a:t>With the development of the Internet, some enterprise services can be carried over the Internet.</a:t>
            </a:r>
            <a:endParaRPr lang="en-US" altLang="zh-CN" sz="1200" dirty="0"/>
          </a:p>
          <a:p>
            <a:pPr algn="l"/>
            <a:r>
              <a:rPr lang="en-US" sz="1200" dirty="0"/>
              <a:t>The Internet has security risks, so VPN technology is used to provide secure and reliable connections.</a:t>
            </a:r>
            <a:endParaRPr lang="en-US" altLang="zh-CN" sz="1200" dirty="0"/>
          </a:p>
          <a:p>
            <a:pPr algn="l"/>
            <a:r>
              <a:rPr lang="en-US" sz="1200" dirty="0"/>
              <a:t>Virtual Private Dial-up Network (VPDN) technologies, such as Point-to-Point Tunneling Protocol (PPTP), Layer 2 Tunneling Protocol (L2TP), and Point-to-Point Protocol over Ethernet (</a:t>
            </a:r>
            <a:r>
              <a:rPr lang="en-US" sz="1200" dirty="0" err="1"/>
              <a:t>PPPoE</a:t>
            </a:r>
            <a:r>
              <a:rPr lang="en-US" sz="1200" dirty="0"/>
              <a:t>), allow terminal users or branches to dial up to the carrier network or HQ network.</a:t>
            </a:r>
            <a:endParaRPr lang="en-US" altLang="zh-CN" sz="1200" dirty="0"/>
          </a:p>
          <a:p>
            <a:pPr algn="l"/>
            <a:r>
              <a:rPr lang="en-US" altLang="zh-CN" sz="1200" dirty="0"/>
              <a:t>Typically, Internet Protocol security virtual private network (IPsec VPN) technology is used to build network connections between enterprise branches or between enterprise branches and the HQ.</a:t>
            </a:r>
          </a:p>
          <a:p>
            <a:pPr algn="l"/>
            <a:r>
              <a:rPr lang="en-US" sz="1200" dirty="0"/>
              <a:t>To simplify IPsec configuration on large-scale networks, technologies such as Dynamic Smart VPN (DSVPN) and Any to Any (A2A) VPN have been developed and widely used.</a:t>
            </a:r>
            <a:endParaRPr lang="en-US" altLang="zh-CN" sz="1200" dirty="0"/>
          </a:p>
        </p:txBody>
      </p:sp>
      <p:sp>
        <p:nvSpPr>
          <p:cNvPr id="44" name="圆角矩形 75"/>
          <p:cNvSpPr/>
          <p:nvPr/>
        </p:nvSpPr>
        <p:spPr bwMode="gray">
          <a:xfrm>
            <a:off x="6291130" y="1513497"/>
            <a:ext cx="531989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Internet and VPN technologies</a:t>
            </a:r>
          </a:p>
        </p:txBody>
      </p:sp>
      <p:sp>
        <p:nvSpPr>
          <p:cNvPr id="45" name="圆角矩形 75"/>
          <p:cNvSpPr/>
          <p:nvPr/>
        </p:nvSpPr>
        <p:spPr bwMode="gray">
          <a:xfrm>
            <a:off x="6291130" y="1946243"/>
            <a:ext cx="5319892" cy="417259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5" name="Group 124"/>
          <p:cNvGrpSpPr/>
          <p:nvPr/>
        </p:nvGrpSpPr>
        <p:grpSpPr bwMode="gray">
          <a:xfrm>
            <a:off x="6912308" y="1981596"/>
            <a:ext cx="4212468" cy="4096584"/>
            <a:chOff x="6885147" y="2037846"/>
            <a:chExt cx="4212468" cy="4096584"/>
          </a:xfrm>
        </p:grpSpPr>
        <p:sp>
          <p:nvSpPr>
            <p:cNvPr id="47" name="Freeform 159"/>
            <p:cNvSpPr/>
            <p:nvPr/>
          </p:nvSpPr>
          <p:spPr bwMode="gray">
            <a:xfrm flipH="1">
              <a:off x="7212264" y="223860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48" name="Freeform 159"/>
            <p:cNvSpPr/>
            <p:nvPr/>
          </p:nvSpPr>
          <p:spPr bwMode="gray">
            <a:xfrm flipH="1">
              <a:off x="6955790" y="538683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49" name="图片 25"/>
            <p:cNvPicPr>
              <a:picLocks noChangeAspect="1"/>
            </p:cNvPicPr>
            <p:nvPr/>
          </p:nvPicPr>
          <p:blipFill>
            <a:blip r:embed="rId3"/>
            <a:stretch>
              <a:fillRect/>
            </a:stretch>
          </p:blipFill>
          <p:spPr bwMode="gray">
            <a:xfrm>
              <a:off x="7307745" y="2734299"/>
              <a:ext cx="466668" cy="389308"/>
            </a:xfrm>
            <a:prstGeom prst="rect">
              <a:avLst/>
            </a:prstGeom>
          </p:spPr>
        </p:pic>
        <p:sp>
          <p:nvSpPr>
            <p:cNvPr id="50" name="文本框 26"/>
            <p:cNvSpPr txBox="1"/>
            <p:nvPr/>
          </p:nvSpPr>
          <p:spPr bwMode="gray">
            <a:xfrm>
              <a:off x="7249919" y="2316389"/>
              <a:ext cx="1131864" cy="461665"/>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Enterprise HQ</a:t>
              </a:r>
            </a:p>
          </p:txBody>
        </p:sp>
        <p:pic>
          <p:nvPicPr>
            <p:cNvPr id="51" name="图片 27"/>
            <p:cNvPicPr>
              <a:picLocks noChangeAspect="1"/>
            </p:cNvPicPr>
            <p:nvPr/>
          </p:nvPicPr>
          <p:blipFill>
            <a:blip r:embed="rId3"/>
            <a:stretch>
              <a:fillRect/>
            </a:stretch>
          </p:blipFill>
          <p:spPr bwMode="gray">
            <a:xfrm>
              <a:off x="7796601" y="2730736"/>
              <a:ext cx="466668" cy="389308"/>
            </a:xfrm>
            <a:prstGeom prst="rect">
              <a:avLst/>
            </a:prstGeom>
          </p:spPr>
        </p:pic>
        <p:pic>
          <p:nvPicPr>
            <p:cNvPr id="54" name="图片 31"/>
            <p:cNvPicPr>
              <a:picLocks noChangeAspect="1"/>
            </p:cNvPicPr>
            <p:nvPr/>
          </p:nvPicPr>
          <p:blipFill>
            <a:blip r:embed="rId3"/>
            <a:stretch>
              <a:fillRect/>
            </a:stretch>
          </p:blipFill>
          <p:spPr bwMode="gray">
            <a:xfrm>
              <a:off x="7190604" y="5145574"/>
              <a:ext cx="466668" cy="389308"/>
            </a:xfrm>
            <a:prstGeom prst="rect">
              <a:avLst/>
            </a:prstGeom>
          </p:spPr>
        </p:pic>
        <p:sp>
          <p:nvSpPr>
            <p:cNvPr id="55" name="文本框 32"/>
            <p:cNvSpPr txBox="1"/>
            <p:nvPr/>
          </p:nvSpPr>
          <p:spPr bwMode="gray">
            <a:xfrm>
              <a:off x="6929535" y="5534882"/>
              <a:ext cx="99754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sp>
          <p:nvSpPr>
            <p:cNvPr id="60" name="Freeform 159"/>
            <p:cNvSpPr/>
            <p:nvPr/>
          </p:nvSpPr>
          <p:spPr bwMode="gray">
            <a:xfrm flipH="1">
              <a:off x="7168102" y="3642739"/>
              <a:ext cx="3646559"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p>
          </p:txBody>
        </p:sp>
        <p:pic>
          <p:nvPicPr>
            <p:cNvPr id="63"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309710" y="2045227"/>
              <a:ext cx="417163" cy="342074"/>
            </a:xfrm>
            <a:prstGeom prst="rect">
              <a:avLst/>
            </a:prstGeom>
          </p:spPr>
        </p:pic>
        <p:pic>
          <p:nvPicPr>
            <p:cNvPr id="64" name="图片 51" descr="交换机.png"/>
            <p:cNvPicPr>
              <a:picLocks noChangeAspect="1"/>
            </p:cNvPicPr>
            <p:nvPr/>
          </p:nvPicPr>
          <p:blipFill>
            <a:blip r:embed="rId5" cstate="print"/>
            <a:stretch>
              <a:fillRect/>
            </a:stretch>
          </p:blipFill>
          <p:spPr bwMode="gray">
            <a:xfrm>
              <a:off x="7190604" y="5763428"/>
              <a:ext cx="417163" cy="341314"/>
            </a:xfrm>
            <a:prstGeom prst="rect">
              <a:avLst/>
            </a:prstGeom>
          </p:spPr>
        </p:pic>
        <p:pic>
          <p:nvPicPr>
            <p:cNvPr id="65" name="图片 14" descr="交换机.png"/>
            <p:cNvPicPr>
              <a:picLocks noChangeAspect="1"/>
            </p:cNvPicPr>
            <p:nvPr/>
          </p:nvPicPr>
          <p:blipFill>
            <a:blip r:embed="rId6" cstate="print"/>
            <a:stretch>
              <a:fillRect/>
            </a:stretch>
          </p:blipFill>
          <p:spPr bwMode="gray">
            <a:xfrm>
              <a:off x="7796601" y="2037846"/>
              <a:ext cx="420077" cy="343698"/>
            </a:xfrm>
            <a:prstGeom prst="rect">
              <a:avLst/>
            </a:prstGeom>
          </p:spPr>
        </p:pic>
        <p:sp>
          <p:nvSpPr>
            <p:cNvPr id="66" name="Freeform 159"/>
            <p:cNvSpPr/>
            <p:nvPr/>
          </p:nvSpPr>
          <p:spPr bwMode="gray">
            <a:xfrm flipH="1">
              <a:off x="8897474"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67" name="图片 31"/>
            <p:cNvPicPr>
              <a:picLocks noChangeAspect="1"/>
            </p:cNvPicPr>
            <p:nvPr/>
          </p:nvPicPr>
          <p:blipFill>
            <a:blip r:embed="rId3"/>
            <a:stretch>
              <a:fillRect/>
            </a:stretch>
          </p:blipFill>
          <p:spPr bwMode="gray">
            <a:xfrm>
              <a:off x="9132288" y="5145574"/>
              <a:ext cx="466668" cy="389308"/>
            </a:xfrm>
            <a:prstGeom prst="rect">
              <a:avLst/>
            </a:prstGeom>
          </p:spPr>
        </p:pic>
        <p:sp>
          <p:nvSpPr>
            <p:cNvPr id="68" name="文本框 32"/>
            <p:cNvSpPr txBox="1"/>
            <p:nvPr/>
          </p:nvSpPr>
          <p:spPr bwMode="gray">
            <a:xfrm>
              <a:off x="8871219" y="5564570"/>
              <a:ext cx="99754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69" name="图片 51" descr="交换机.png"/>
            <p:cNvPicPr>
              <a:picLocks noChangeAspect="1"/>
            </p:cNvPicPr>
            <p:nvPr/>
          </p:nvPicPr>
          <p:blipFill>
            <a:blip r:embed="rId5" cstate="print"/>
            <a:stretch>
              <a:fillRect/>
            </a:stretch>
          </p:blipFill>
          <p:spPr bwMode="gray">
            <a:xfrm>
              <a:off x="9132288" y="5793116"/>
              <a:ext cx="417163" cy="341314"/>
            </a:xfrm>
            <a:prstGeom prst="rect">
              <a:avLst/>
            </a:prstGeom>
          </p:spPr>
        </p:pic>
        <p:cxnSp>
          <p:nvCxnSpPr>
            <p:cNvPr id="71" name="直接连接符 33"/>
            <p:cNvCxnSpPr>
              <a:stCxn id="67" idx="0"/>
            </p:cNvCxnSpPr>
            <p:nvPr/>
          </p:nvCxnSpPr>
          <p:spPr bwMode="gray">
            <a:xfrm flipH="1" flipV="1">
              <a:off x="9355442" y="4293096"/>
              <a:ext cx="0" cy="85247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Freeform 159"/>
            <p:cNvSpPr/>
            <p:nvPr/>
          </p:nvSpPr>
          <p:spPr bwMode="gray">
            <a:xfrm flipH="1">
              <a:off x="10121729"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6" name="图片 31"/>
            <p:cNvPicPr>
              <a:picLocks noChangeAspect="1"/>
            </p:cNvPicPr>
            <p:nvPr/>
          </p:nvPicPr>
          <p:blipFill>
            <a:blip r:embed="rId3"/>
            <a:stretch>
              <a:fillRect/>
            </a:stretch>
          </p:blipFill>
          <p:spPr bwMode="gray">
            <a:xfrm>
              <a:off x="10356543" y="5175262"/>
              <a:ext cx="466668" cy="389308"/>
            </a:xfrm>
            <a:prstGeom prst="rect">
              <a:avLst/>
            </a:prstGeom>
          </p:spPr>
        </p:pic>
        <p:sp>
          <p:nvSpPr>
            <p:cNvPr id="77" name="文本框 32"/>
            <p:cNvSpPr txBox="1"/>
            <p:nvPr/>
          </p:nvSpPr>
          <p:spPr bwMode="gray">
            <a:xfrm>
              <a:off x="10095474" y="5564570"/>
              <a:ext cx="99754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78" name="图片 51" descr="交换机.png"/>
            <p:cNvPicPr>
              <a:picLocks noChangeAspect="1"/>
            </p:cNvPicPr>
            <p:nvPr/>
          </p:nvPicPr>
          <p:blipFill>
            <a:blip r:embed="rId5" cstate="print"/>
            <a:stretch>
              <a:fillRect/>
            </a:stretch>
          </p:blipFill>
          <p:spPr bwMode="gray">
            <a:xfrm>
              <a:off x="10356543" y="5793116"/>
              <a:ext cx="417163" cy="341314"/>
            </a:xfrm>
            <a:prstGeom prst="rect">
              <a:avLst/>
            </a:prstGeom>
          </p:spPr>
        </p:pic>
        <p:sp>
          <p:nvSpPr>
            <p:cNvPr id="81" name="Freeform 159"/>
            <p:cNvSpPr/>
            <p:nvPr/>
          </p:nvSpPr>
          <p:spPr bwMode="gray">
            <a:xfrm flipH="1">
              <a:off x="9561209" y="223938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82" name="图片 25"/>
            <p:cNvPicPr>
              <a:picLocks noChangeAspect="1"/>
            </p:cNvPicPr>
            <p:nvPr/>
          </p:nvPicPr>
          <p:blipFill>
            <a:blip r:embed="rId3"/>
            <a:stretch>
              <a:fillRect/>
            </a:stretch>
          </p:blipFill>
          <p:spPr bwMode="gray">
            <a:xfrm>
              <a:off x="9656690" y="2735079"/>
              <a:ext cx="466668" cy="389308"/>
            </a:xfrm>
            <a:prstGeom prst="rect">
              <a:avLst/>
            </a:prstGeom>
          </p:spPr>
        </p:pic>
        <p:sp>
          <p:nvSpPr>
            <p:cNvPr id="83" name="文本框 26"/>
            <p:cNvSpPr txBox="1"/>
            <p:nvPr/>
          </p:nvSpPr>
          <p:spPr bwMode="gray">
            <a:xfrm>
              <a:off x="9577201" y="2317676"/>
              <a:ext cx="1127556" cy="461665"/>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Enterprise HQ</a:t>
              </a:r>
            </a:p>
          </p:txBody>
        </p:sp>
        <p:pic>
          <p:nvPicPr>
            <p:cNvPr id="84" name="图片 27"/>
            <p:cNvPicPr>
              <a:picLocks noChangeAspect="1"/>
            </p:cNvPicPr>
            <p:nvPr/>
          </p:nvPicPr>
          <p:blipFill>
            <a:blip r:embed="rId3"/>
            <a:stretch>
              <a:fillRect/>
            </a:stretch>
          </p:blipFill>
          <p:spPr bwMode="gray">
            <a:xfrm>
              <a:off x="10145546" y="2731516"/>
              <a:ext cx="466668" cy="389308"/>
            </a:xfrm>
            <a:prstGeom prst="rect">
              <a:avLst/>
            </a:prstGeom>
          </p:spPr>
        </p:pic>
        <p:pic>
          <p:nvPicPr>
            <p:cNvPr id="85"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658655" y="2046007"/>
              <a:ext cx="417163" cy="342074"/>
            </a:xfrm>
            <a:prstGeom prst="rect">
              <a:avLst/>
            </a:prstGeom>
          </p:spPr>
        </p:pic>
        <p:pic>
          <p:nvPicPr>
            <p:cNvPr id="86" name="图片 14" descr="交换机.png"/>
            <p:cNvPicPr>
              <a:picLocks noChangeAspect="1"/>
            </p:cNvPicPr>
            <p:nvPr/>
          </p:nvPicPr>
          <p:blipFill>
            <a:blip r:embed="rId6" cstate="print"/>
            <a:stretch>
              <a:fillRect/>
            </a:stretch>
          </p:blipFill>
          <p:spPr bwMode="gray">
            <a:xfrm>
              <a:off x="10145546" y="2038626"/>
              <a:ext cx="420077" cy="343698"/>
            </a:xfrm>
            <a:prstGeom prst="rect">
              <a:avLst/>
            </a:prstGeom>
          </p:spPr>
        </p:pic>
        <p:pic>
          <p:nvPicPr>
            <p:cNvPr id="89" name="图片 63" descr="笔记本电脑.png"/>
            <p:cNvPicPr>
              <a:picLocks noChangeAspect="1"/>
            </p:cNvPicPr>
            <p:nvPr/>
          </p:nvPicPr>
          <p:blipFill>
            <a:blip r:embed="rId7" cstate="print"/>
            <a:stretch>
              <a:fillRect/>
            </a:stretch>
          </p:blipFill>
          <p:spPr bwMode="gray">
            <a:xfrm>
              <a:off x="8109159" y="5482715"/>
              <a:ext cx="539779" cy="338400"/>
            </a:xfrm>
            <a:prstGeom prst="rect">
              <a:avLst/>
            </a:prstGeom>
          </p:spPr>
        </p:pic>
        <p:cxnSp>
          <p:nvCxnSpPr>
            <p:cNvPr id="90" name="直接连接符 33"/>
            <p:cNvCxnSpPr>
              <a:endCxn id="49" idx="2"/>
            </p:cNvCxnSpPr>
            <p:nvPr/>
          </p:nvCxnSpPr>
          <p:spPr bwMode="gray">
            <a:xfrm flipV="1">
              <a:off x="7541079" y="3123607"/>
              <a:ext cx="0" cy="77344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33"/>
            <p:cNvCxnSpPr>
              <a:endCxn id="51" idx="2"/>
            </p:cNvCxnSpPr>
            <p:nvPr/>
          </p:nvCxnSpPr>
          <p:spPr bwMode="gray">
            <a:xfrm flipV="1">
              <a:off x="8029935" y="3120044"/>
              <a:ext cx="0" cy="59629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33"/>
            <p:cNvCxnSpPr>
              <a:endCxn id="82" idx="2"/>
            </p:cNvCxnSpPr>
            <p:nvPr/>
          </p:nvCxnSpPr>
          <p:spPr bwMode="gray">
            <a:xfrm flipV="1">
              <a:off x="9890023" y="3124387"/>
              <a:ext cx="1" cy="59195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33"/>
            <p:cNvCxnSpPr>
              <a:stCxn id="60" idx="5"/>
              <a:endCxn id="84" idx="2"/>
            </p:cNvCxnSpPr>
            <p:nvPr/>
          </p:nvCxnSpPr>
          <p:spPr bwMode="gray">
            <a:xfrm flipH="1" flipV="1">
              <a:off x="10378880" y="3120824"/>
              <a:ext cx="1639" cy="7589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连接符 33"/>
            <p:cNvCxnSpPr>
              <a:stCxn id="54" idx="0"/>
            </p:cNvCxnSpPr>
            <p:nvPr/>
          </p:nvCxnSpPr>
          <p:spPr bwMode="gray">
            <a:xfrm flipV="1">
              <a:off x="7423938" y="4279439"/>
              <a:ext cx="0" cy="86613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直接连接符 33"/>
            <p:cNvCxnSpPr>
              <a:stCxn id="89" idx="0"/>
            </p:cNvCxnSpPr>
            <p:nvPr/>
          </p:nvCxnSpPr>
          <p:spPr bwMode="gray">
            <a:xfrm flipH="1" flipV="1">
              <a:off x="8379048" y="4289147"/>
              <a:ext cx="1" cy="119356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33"/>
            <p:cNvCxnSpPr>
              <a:stCxn id="76" idx="0"/>
            </p:cNvCxnSpPr>
            <p:nvPr/>
          </p:nvCxnSpPr>
          <p:spPr bwMode="gray">
            <a:xfrm flipV="1">
              <a:off x="10589877" y="4244249"/>
              <a:ext cx="0" cy="9310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Freeform 118"/>
            <p:cNvSpPr/>
            <p:nvPr/>
          </p:nvSpPr>
          <p:spPr bwMode="gray">
            <a:xfrm>
              <a:off x="7316296" y="3122137"/>
              <a:ext cx="124897" cy="2076391"/>
            </a:xfrm>
            <a:custGeom>
              <a:avLst/>
              <a:gdLst>
                <a:gd name="connsiteX0" fmla="*/ 119269 w 138789"/>
                <a:gd name="connsiteY0" fmla="*/ 0 h 1958008"/>
                <a:gd name="connsiteX1" fmla="*/ 129209 w 138789"/>
                <a:gd name="connsiteY1" fmla="*/ 954156 h 1958008"/>
                <a:gd name="connsiteX2" fmla="*/ 0 w 138789"/>
                <a:gd name="connsiteY2" fmla="*/ 1958008 h 1958008"/>
              </a:gdLst>
              <a:ahLst/>
              <a:cxnLst>
                <a:cxn ang="0">
                  <a:pos x="connsiteX0" y="connsiteY0"/>
                </a:cxn>
                <a:cxn ang="0">
                  <a:pos x="connsiteX1" y="connsiteY1"/>
                </a:cxn>
                <a:cxn ang="0">
                  <a:pos x="connsiteX2" y="connsiteY2"/>
                </a:cxn>
              </a:cxnLst>
              <a:rect l="l" t="t" r="r" b="b"/>
              <a:pathLst>
                <a:path w="138789" h="1958008">
                  <a:moveTo>
                    <a:pt x="119269" y="0"/>
                  </a:moveTo>
                  <a:cubicBezTo>
                    <a:pt x="134178" y="313910"/>
                    <a:pt x="149087" y="627821"/>
                    <a:pt x="129209" y="954156"/>
                  </a:cubicBezTo>
                  <a:cubicBezTo>
                    <a:pt x="109331" y="1280491"/>
                    <a:pt x="0" y="1958008"/>
                    <a:pt x="0" y="1958008"/>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0" name="Freeform 119"/>
            <p:cNvSpPr/>
            <p:nvPr/>
          </p:nvSpPr>
          <p:spPr bwMode="gray">
            <a:xfrm>
              <a:off x="7901653" y="3081896"/>
              <a:ext cx="404103" cy="2365513"/>
            </a:xfrm>
            <a:custGeom>
              <a:avLst/>
              <a:gdLst>
                <a:gd name="connsiteX0" fmla="*/ 795 w 640412"/>
                <a:gd name="connsiteY0" fmla="*/ 0 h 2365513"/>
                <a:gd name="connsiteX1" fmla="*/ 90247 w 640412"/>
                <a:gd name="connsiteY1" fmla="*/ 884583 h 2365513"/>
                <a:gd name="connsiteX2" fmla="*/ 567325 w 640412"/>
                <a:gd name="connsiteY2" fmla="*/ 1540566 h 2365513"/>
                <a:gd name="connsiteX3" fmla="*/ 626960 w 640412"/>
                <a:gd name="connsiteY3" fmla="*/ 2365513 h 2365513"/>
              </a:gdLst>
              <a:ahLst/>
              <a:cxnLst>
                <a:cxn ang="0">
                  <a:pos x="connsiteX0" y="connsiteY0"/>
                </a:cxn>
                <a:cxn ang="0">
                  <a:pos x="connsiteX1" y="connsiteY1"/>
                </a:cxn>
                <a:cxn ang="0">
                  <a:pos x="connsiteX2" y="connsiteY2"/>
                </a:cxn>
                <a:cxn ang="0">
                  <a:pos x="connsiteX3" y="connsiteY3"/>
                </a:cxn>
              </a:cxnLst>
              <a:rect l="l" t="t" r="r" b="b"/>
              <a:pathLst>
                <a:path w="640412" h="2365513">
                  <a:moveTo>
                    <a:pt x="795" y="0"/>
                  </a:moveTo>
                  <a:cubicBezTo>
                    <a:pt x="-1690" y="313911"/>
                    <a:pt x="-4175" y="627822"/>
                    <a:pt x="90247" y="884583"/>
                  </a:cubicBezTo>
                  <a:cubicBezTo>
                    <a:pt x="184669" y="1141344"/>
                    <a:pt x="477873" y="1293744"/>
                    <a:pt x="567325" y="1540566"/>
                  </a:cubicBezTo>
                  <a:cubicBezTo>
                    <a:pt x="656777" y="1787388"/>
                    <a:pt x="646838" y="2322444"/>
                    <a:pt x="626960" y="2365513"/>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2" name="Freeform 121"/>
            <p:cNvSpPr/>
            <p:nvPr/>
          </p:nvSpPr>
          <p:spPr bwMode="gray">
            <a:xfrm>
              <a:off x="8488017" y="3091070"/>
              <a:ext cx="1335246" cy="2345634"/>
            </a:xfrm>
            <a:custGeom>
              <a:avLst/>
              <a:gdLst>
                <a:gd name="connsiteX0" fmla="*/ 0 w 1335246"/>
                <a:gd name="connsiteY0" fmla="*/ 2345634 h 2345634"/>
                <a:gd name="connsiteX1" fmla="*/ 337931 w 1335246"/>
                <a:gd name="connsiteY1" fmla="*/ 1172817 h 2345634"/>
                <a:gd name="connsiteX2" fmla="*/ 1202635 w 1335246"/>
                <a:gd name="connsiteY2" fmla="*/ 884582 h 2345634"/>
                <a:gd name="connsiteX3" fmla="*/ 1331844 w 1335246"/>
                <a:gd name="connsiteY3" fmla="*/ 0 h 2345634"/>
              </a:gdLst>
              <a:ahLst/>
              <a:cxnLst>
                <a:cxn ang="0">
                  <a:pos x="connsiteX0" y="connsiteY0"/>
                </a:cxn>
                <a:cxn ang="0">
                  <a:pos x="connsiteX1" y="connsiteY1"/>
                </a:cxn>
                <a:cxn ang="0">
                  <a:pos x="connsiteX2" y="connsiteY2"/>
                </a:cxn>
                <a:cxn ang="0">
                  <a:pos x="connsiteX3" y="connsiteY3"/>
                </a:cxn>
              </a:cxnLst>
              <a:rect l="l" t="t" r="r" b="b"/>
              <a:pathLst>
                <a:path w="1335246" h="2345634">
                  <a:moveTo>
                    <a:pt x="0" y="2345634"/>
                  </a:moveTo>
                  <a:cubicBezTo>
                    <a:pt x="68746" y="1880980"/>
                    <a:pt x="137492" y="1416326"/>
                    <a:pt x="337931" y="1172817"/>
                  </a:cubicBezTo>
                  <a:cubicBezTo>
                    <a:pt x="538370" y="929308"/>
                    <a:pt x="1036983" y="1080051"/>
                    <a:pt x="1202635" y="884582"/>
                  </a:cubicBezTo>
                  <a:cubicBezTo>
                    <a:pt x="1368287" y="689112"/>
                    <a:pt x="1331844" y="0"/>
                    <a:pt x="1331844" y="0"/>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3" name="Freeform 122"/>
            <p:cNvSpPr/>
            <p:nvPr/>
          </p:nvSpPr>
          <p:spPr bwMode="gray">
            <a:xfrm>
              <a:off x="9412357" y="3150704"/>
              <a:ext cx="576469" cy="1987826"/>
            </a:xfrm>
            <a:custGeom>
              <a:avLst/>
              <a:gdLst>
                <a:gd name="connsiteX0" fmla="*/ 576469 w 576469"/>
                <a:gd name="connsiteY0" fmla="*/ 0 h 1987826"/>
                <a:gd name="connsiteX1" fmla="*/ 506895 w 576469"/>
                <a:gd name="connsiteY1" fmla="*/ 874644 h 1987826"/>
                <a:gd name="connsiteX2" fmla="*/ 159026 w 576469"/>
                <a:gd name="connsiteY2" fmla="*/ 1202635 h 1987826"/>
                <a:gd name="connsiteX3" fmla="*/ 0 w 576469"/>
                <a:gd name="connsiteY3" fmla="*/ 1987826 h 1987826"/>
              </a:gdLst>
              <a:ahLst/>
              <a:cxnLst>
                <a:cxn ang="0">
                  <a:pos x="connsiteX0" y="connsiteY0"/>
                </a:cxn>
                <a:cxn ang="0">
                  <a:pos x="connsiteX1" y="connsiteY1"/>
                </a:cxn>
                <a:cxn ang="0">
                  <a:pos x="connsiteX2" y="connsiteY2"/>
                </a:cxn>
                <a:cxn ang="0">
                  <a:pos x="connsiteX3" y="connsiteY3"/>
                </a:cxn>
              </a:cxnLst>
              <a:rect l="l" t="t" r="r" b="b"/>
              <a:pathLst>
                <a:path w="576469" h="1987826">
                  <a:moveTo>
                    <a:pt x="576469" y="0"/>
                  </a:moveTo>
                  <a:cubicBezTo>
                    <a:pt x="576469" y="337102"/>
                    <a:pt x="576469" y="674205"/>
                    <a:pt x="506895" y="874644"/>
                  </a:cubicBezTo>
                  <a:cubicBezTo>
                    <a:pt x="437321" y="1075083"/>
                    <a:pt x="243508" y="1017105"/>
                    <a:pt x="159026" y="1202635"/>
                  </a:cubicBezTo>
                  <a:cubicBezTo>
                    <a:pt x="74544" y="1388165"/>
                    <a:pt x="0" y="1987826"/>
                    <a:pt x="0" y="1987826"/>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4" name="Freeform 123"/>
            <p:cNvSpPr/>
            <p:nvPr/>
          </p:nvSpPr>
          <p:spPr bwMode="gray">
            <a:xfrm>
              <a:off x="10267122" y="3120887"/>
              <a:ext cx="447996" cy="1997765"/>
            </a:xfrm>
            <a:custGeom>
              <a:avLst/>
              <a:gdLst>
                <a:gd name="connsiteX0" fmla="*/ 0 w 447996"/>
                <a:gd name="connsiteY0" fmla="*/ 0 h 1997765"/>
                <a:gd name="connsiteX1" fmla="*/ 149087 w 447996"/>
                <a:gd name="connsiteY1" fmla="*/ 964096 h 1997765"/>
                <a:gd name="connsiteX2" fmla="*/ 427382 w 447996"/>
                <a:gd name="connsiteY2" fmla="*/ 1113183 h 1997765"/>
                <a:gd name="connsiteX3" fmla="*/ 427382 w 447996"/>
                <a:gd name="connsiteY3" fmla="*/ 1997765 h 1997765"/>
              </a:gdLst>
              <a:ahLst/>
              <a:cxnLst>
                <a:cxn ang="0">
                  <a:pos x="connsiteX0" y="connsiteY0"/>
                </a:cxn>
                <a:cxn ang="0">
                  <a:pos x="connsiteX1" y="connsiteY1"/>
                </a:cxn>
                <a:cxn ang="0">
                  <a:pos x="connsiteX2" y="connsiteY2"/>
                </a:cxn>
                <a:cxn ang="0">
                  <a:pos x="connsiteX3" y="connsiteY3"/>
                </a:cxn>
              </a:cxnLst>
              <a:rect l="l" t="t" r="r" b="b"/>
              <a:pathLst>
                <a:path w="447996" h="1997765">
                  <a:moveTo>
                    <a:pt x="0" y="0"/>
                  </a:moveTo>
                  <a:cubicBezTo>
                    <a:pt x="38928" y="389283"/>
                    <a:pt x="77857" y="778566"/>
                    <a:pt x="149087" y="964096"/>
                  </a:cubicBezTo>
                  <a:cubicBezTo>
                    <a:pt x="220317" y="1149626"/>
                    <a:pt x="381000" y="940905"/>
                    <a:pt x="427382" y="1113183"/>
                  </a:cubicBezTo>
                  <a:cubicBezTo>
                    <a:pt x="473765" y="1285461"/>
                    <a:pt x="427382" y="1997765"/>
                    <a:pt x="427382" y="1997765"/>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6" name="Rounded Rectangle 115"/>
            <p:cNvSpPr/>
            <p:nvPr/>
          </p:nvSpPr>
          <p:spPr bwMode="gray">
            <a:xfrm>
              <a:off x="6885147" y="4129333"/>
              <a:ext cx="4212468" cy="3637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PPTP/L2TP/SSL VPN/IPsec VPN/DSVPN/A2A VPN</a:t>
              </a:r>
              <a:endParaRPr lang="en-US" altLang="zh-CN" sz="14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1982029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Common Application Scenarios of Enterprise WAN Interconnection Networking</a:t>
            </a:r>
            <a:endParaRPr lang="en-US" dirty="0"/>
          </a:p>
        </p:txBody>
      </p:sp>
      <p:sp>
        <p:nvSpPr>
          <p:cNvPr id="3" name="Text Placeholder 2"/>
          <p:cNvSpPr>
            <a:spLocks noGrp="1"/>
          </p:cNvSpPr>
          <p:nvPr>
            <p:ph type="body" sz="quarter" idx="10"/>
          </p:nvPr>
        </p:nvSpPr>
        <p:spPr bwMode="gray"/>
        <p:txBody>
          <a:bodyPr/>
          <a:lstStyle/>
          <a:p>
            <a:pPr algn="l"/>
            <a:r>
              <a:rPr lang="en-US" sz="1400" dirty="0"/>
              <a:t>Enterprise WAN interconnection needs to be deployed based on enterprise requirements. For example, in the financial service industry, most enterprises lease transmission or MPLS private lines to guarantee network reliability and security. Considering network costs, other enterprises usually lease MPLS private lines as primary lines and Internet + VPN lines as backup lines.</a:t>
            </a:r>
          </a:p>
        </p:txBody>
      </p:sp>
      <p:sp>
        <p:nvSpPr>
          <p:cNvPr id="4" name="圆角矩形 75"/>
          <p:cNvSpPr/>
          <p:nvPr/>
        </p:nvSpPr>
        <p:spPr bwMode="gray">
          <a:xfrm>
            <a:off x="847077" y="2910028"/>
            <a:ext cx="5194007" cy="32959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847802" y="2484562"/>
            <a:ext cx="521469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WAN interconnection in the financial service industry</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grpSp>
        <p:nvGrpSpPr>
          <p:cNvPr id="70" name="Group 69"/>
          <p:cNvGrpSpPr/>
          <p:nvPr/>
        </p:nvGrpSpPr>
        <p:grpSpPr bwMode="gray">
          <a:xfrm>
            <a:off x="1190892" y="3006598"/>
            <a:ext cx="4061041" cy="3079166"/>
            <a:chOff x="1075653" y="2780928"/>
            <a:chExt cx="4061041" cy="3320794"/>
          </a:xfrm>
        </p:grpSpPr>
        <p:grpSp>
          <p:nvGrpSpPr>
            <p:cNvPr id="6" name="Group 5"/>
            <p:cNvGrpSpPr/>
            <p:nvPr/>
          </p:nvGrpSpPr>
          <p:grpSpPr bwMode="gray">
            <a:xfrm>
              <a:off x="1075653" y="2780928"/>
              <a:ext cx="4061041" cy="3320794"/>
              <a:chOff x="4402797" y="2794752"/>
              <a:chExt cx="4061041" cy="3320794"/>
            </a:xfrm>
          </p:grpSpPr>
          <p:sp>
            <p:nvSpPr>
              <p:cNvPr id="7" name="Rectangle 6"/>
              <p:cNvSpPr/>
              <p:nvPr/>
            </p:nvSpPr>
            <p:spPr bwMode="gray">
              <a:xfrm>
                <a:off x="5972176" y="2794752"/>
                <a:ext cx="2491662" cy="454051"/>
              </a:xfrm>
              <a:prstGeom prst="rect">
                <a:avLst/>
              </a:prstGeom>
              <a:solidFill>
                <a:srgbClr val="8BC9A0"/>
              </a:solidFill>
              <a:ln w="9525" cap="flat" cmpd="sng" algn="ctr">
                <a:solidFill>
                  <a:srgbClr val="8BC9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Core backbone network</a:t>
                </a:r>
                <a:endParaRPr kumimoji="0" lang="en-US" altLang="zh-CN" sz="1200" b="1"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 name="Rectangle 7"/>
              <p:cNvSpPr/>
              <p:nvPr/>
            </p:nvSpPr>
            <p:spPr bwMode="gray">
              <a:xfrm>
                <a:off x="5972175" y="3869354"/>
                <a:ext cx="2491662"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Level-1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9" name="Rectangle 8"/>
              <p:cNvSpPr/>
              <p:nvPr/>
            </p:nvSpPr>
            <p:spPr bwMode="gray">
              <a:xfrm>
                <a:off x="5972175" y="4789456"/>
                <a:ext cx="1207731" cy="3882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0" name="Rectangle 9"/>
              <p:cNvSpPr/>
              <p:nvPr/>
            </p:nvSpPr>
            <p:spPr bwMode="gray">
              <a:xfrm>
                <a:off x="5972175" y="571954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rPr>
                  <a:t>Sub-branch</a:t>
                </a:r>
              </a:p>
            </p:txBody>
          </p:sp>
          <p:sp>
            <p:nvSpPr>
              <p:cNvPr id="11" name="Rectangle 10"/>
              <p:cNvSpPr/>
              <p:nvPr/>
            </p:nvSpPr>
            <p:spPr bwMode="gray">
              <a:xfrm>
                <a:off x="6600825" y="571954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200" dirty="0">
                    <a:latin typeface="Huawei Sans" panose="020C0503030203020204" pitchFamily="34" charset="0"/>
                  </a:rPr>
                  <a:t>Sub-branch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2" name="Rectangle 11"/>
              <p:cNvSpPr/>
              <p:nvPr/>
            </p:nvSpPr>
            <p:spPr bwMode="gray">
              <a:xfrm>
                <a:off x="7256106" y="4789456"/>
                <a:ext cx="1207731" cy="3882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3" name="Rectangle 12"/>
              <p:cNvSpPr/>
              <p:nvPr/>
            </p:nvSpPr>
            <p:spPr bwMode="gray">
              <a:xfrm>
                <a:off x="7256106" y="571954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ATM</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4" name="Rectangle 13"/>
              <p:cNvSpPr/>
              <p:nvPr/>
            </p:nvSpPr>
            <p:spPr bwMode="gray">
              <a:xfrm>
                <a:off x="7884756" y="571954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rPr>
                  <a:t>Sub-branch</a:t>
                </a:r>
              </a:p>
            </p:txBody>
          </p:sp>
          <p:sp>
            <p:nvSpPr>
              <p:cNvPr id="24" name="Rectangle 23"/>
              <p:cNvSpPr/>
              <p:nvPr/>
            </p:nvSpPr>
            <p:spPr bwMode="gray">
              <a:xfrm>
                <a:off x="4402797" y="3643639"/>
                <a:ext cx="1189652" cy="42707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service network</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5" name="Rectangle 24"/>
              <p:cNvSpPr/>
              <p:nvPr/>
            </p:nvSpPr>
            <p:spPr bwMode="gray">
              <a:xfrm>
                <a:off x="4402797" y="4140654"/>
                <a:ext cx="1189652" cy="42707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6" name="Rectangle 25"/>
              <p:cNvSpPr/>
              <p:nvPr/>
            </p:nvSpPr>
            <p:spPr bwMode="gray">
              <a:xfrm>
                <a:off x="4402797" y="4770044"/>
                <a:ext cx="1189652" cy="42707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cxnSp>
            <p:nvCxnSpPr>
              <p:cNvPr id="29" name="Straight Connector 28"/>
              <p:cNvCxnSpPr>
                <a:stCxn id="7" idx="2"/>
                <a:endCxn id="8" idx="0"/>
              </p:cNvCxnSpPr>
              <p:nvPr/>
            </p:nvCxnSpPr>
            <p:spPr bwMode="gray">
              <a:xfrm flipH="1">
                <a:off x="7218006" y="3248803"/>
                <a:ext cx="1" cy="62055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1" name="Straight Connector 30"/>
              <p:cNvCxnSpPr/>
              <p:nvPr/>
            </p:nvCxnSpPr>
            <p:spPr bwMode="gray">
              <a:xfrm>
                <a:off x="6576041" y="4231305"/>
                <a:ext cx="0" cy="55815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2" name="Straight Connector 31"/>
              <p:cNvCxnSpPr>
                <a:endCxn id="12" idx="0"/>
              </p:cNvCxnSpPr>
              <p:nvPr/>
            </p:nvCxnSpPr>
            <p:spPr bwMode="gray">
              <a:xfrm>
                <a:off x="7859972" y="4231305"/>
                <a:ext cx="0" cy="55815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5" name="Straight Connector 34"/>
              <p:cNvCxnSpPr>
                <a:endCxn id="10" idx="0"/>
              </p:cNvCxnSpPr>
              <p:nvPr/>
            </p:nvCxnSpPr>
            <p:spPr bwMode="gray">
              <a:xfrm>
                <a:off x="6261716" y="5178910"/>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6" name="Straight Connector 35"/>
              <p:cNvCxnSpPr>
                <a:endCxn id="11" idx="0"/>
              </p:cNvCxnSpPr>
              <p:nvPr/>
            </p:nvCxnSpPr>
            <p:spPr bwMode="gray">
              <a:xfrm>
                <a:off x="6890366" y="5178910"/>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7" name="Straight Connector 36"/>
              <p:cNvCxnSpPr>
                <a:endCxn id="13" idx="0"/>
              </p:cNvCxnSpPr>
              <p:nvPr/>
            </p:nvCxnSpPr>
            <p:spPr bwMode="gray">
              <a:xfrm>
                <a:off x="7545647" y="5178910"/>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8" name="Straight Connector 37"/>
              <p:cNvCxnSpPr>
                <a:endCxn id="14" idx="0"/>
              </p:cNvCxnSpPr>
              <p:nvPr/>
            </p:nvCxnSpPr>
            <p:spPr bwMode="gray">
              <a:xfrm>
                <a:off x="8174297" y="5178910"/>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3" name="Straight Connector 42"/>
              <p:cNvCxnSpPr>
                <a:stCxn id="8" idx="1"/>
                <a:endCxn id="24" idx="3"/>
              </p:cNvCxnSpPr>
              <p:nvPr/>
            </p:nvCxnSpPr>
            <p:spPr bwMode="gray">
              <a:xfrm flipH="1" flipV="1">
                <a:off x="5592449" y="3857176"/>
                <a:ext cx="379726" cy="1931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4" name="Straight Connector 43"/>
              <p:cNvCxnSpPr>
                <a:stCxn id="8" idx="1"/>
                <a:endCxn id="25" idx="3"/>
              </p:cNvCxnSpPr>
              <p:nvPr/>
            </p:nvCxnSpPr>
            <p:spPr bwMode="gray">
              <a:xfrm flipH="1">
                <a:off x="5592449" y="4050329"/>
                <a:ext cx="379726" cy="3038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5" name="Straight Connector 44"/>
              <p:cNvCxnSpPr>
                <a:stCxn id="9" idx="1"/>
                <a:endCxn id="26" idx="3"/>
              </p:cNvCxnSpPr>
              <p:nvPr/>
            </p:nvCxnSpPr>
            <p:spPr bwMode="gray">
              <a:xfrm flipH="1">
                <a:off x="5592449" y="4983581"/>
                <a:ext cx="37972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sp>
          <p:nvSpPr>
            <p:cNvPr id="67" name="Rounded Rectangle 66"/>
            <p:cNvSpPr/>
            <p:nvPr/>
          </p:nvSpPr>
          <p:spPr bwMode="gray">
            <a:xfrm>
              <a:off x="2855106" y="5261497"/>
              <a:ext cx="2071509"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SDH/MSTP/MPLS</a:t>
              </a:r>
              <a:endParaRPr lang="en-US" altLang="zh-CN" sz="1200" dirty="0">
                <a:solidFill>
                  <a:schemeClr val="tx1"/>
                </a:solidFill>
                <a:latin typeface="Huawei Sans" panose="020C0503030203020204" pitchFamily="34" charset="0"/>
              </a:endParaRPr>
            </a:p>
          </p:txBody>
        </p:sp>
        <p:sp>
          <p:nvSpPr>
            <p:cNvPr id="68" name="Rounded Rectangle 67"/>
            <p:cNvSpPr/>
            <p:nvPr/>
          </p:nvSpPr>
          <p:spPr bwMode="gray">
            <a:xfrm>
              <a:off x="2855106" y="4314683"/>
              <a:ext cx="2071509"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SDH/MSTP/MPLS</a:t>
              </a:r>
              <a:endParaRPr lang="en-US" altLang="zh-CN" sz="1200" dirty="0">
                <a:solidFill>
                  <a:schemeClr val="tx1"/>
                </a:solidFill>
                <a:latin typeface="Huawei Sans" panose="020C0503030203020204" pitchFamily="34" charset="0"/>
              </a:endParaRPr>
            </a:p>
          </p:txBody>
        </p:sp>
        <p:sp>
          <p:nvSpPr>
            <p:cNvPr id="69" name="Rounded Rectangle 68"/>
            <p:cNvSpPr/>
            <p:nvPr/>
          </p:nvSpPr>
          <p:spPr bwMode="gray">
            <a:xfrm>
              <a:off x="2855106" y="3347134"/>
              <a:ext cx="2071509"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SDH/MSTP/MPLS</a:t>
              </a:r>
              <a:endParaRPr lang="en-US" altLang="zh-CN" sz="1200" dirty="0">
                <a:solidFill>
                  <a:schemeClr val="tx1"/>
                </a:solidFill>
                <a:latin typeface="Huawei Sans" panose="020C0503030203020204" pitchFamily="34" charset="0"/>
              </a:endParaRPr>
            </a:p>
          </p:txBody>
        </p:sp>
      </p:grpSp>
      <p:sp>
        <p:nvSpPr>
          <p:cNvPr id="71" name="圆角矩形 75"/>
          <p:cNvSpPr/>
          <p:nvPr/>
        </p:nvSpPr>
        <p:spPr bwMode="gray">
          <a:xfrm>
            <a:off x="6268811" y="2910027"/>
            <a:ext cx="5145904" cy="32959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5"/>
          <p:cNvSpPr/>
          <p:nvPr/>
        </p:nvSpPr>
        <p:spPr bwMode="gray">
          <a:xfrm>
            <a:off x="6268810" y="2484562"/>
            <a:ext cx="514590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WAN interconnection for a wine enterprise</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cxnSp>
        <p:nvCxnSpPr>
          <p:cNvPr id="89" name="Straight Connector 88"/>
          <p:cNvCxnSpPr>
            <a:endCxn id="104" idx="4"/>
          </p:cNvCxnSpPr>
          <p:nvPr/>
        </p:nvCxnSpPr>
        <p:spPr bwMode="gray">
          <a:xfrm>
            <a:off x="8375540" y="3466806"/>
            <a:ext cx="0" cy="7086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2" name="Straight Connector 91"/>
          <p:cNvCxnSpPr>
            <a:endCxn id="105" idx="0"/>
          </p:cNvCxnSpPr>
          <p:nvPr/>
        </p:nvCxnSpPr>
        <p:spPr bwMode="gray">
          <a:xfrm flipH="1">
            <a:off x="7763838" y="4745405"/>
            <a:ext cx="255284" cy="93509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3" name="Straight Connector 92"/>
          <p:cNvCxnSpPr>
            <a:endCxn id="105" idx="0"/>
          </p:cNvCxnSpPr>
          <p:nvPr/>
        </p:nvCxnSpPr>
        <p:spPr bwMode="gray">
          <a:xfrm flipH="1">
            <a:off x="7763838" y="4745405"/>
            <a:ext cx="2205638" cy="93509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4" name="Straight Connector 93"/>
          <p:cNvCxnSpPr>
            <a:endCxn id="114" idx="0"/>
          </p:cNvCxnSpPr>
          <p:nvPr/>
        </p:nvCxnSpPr>
        <p:spPr bwMode="gray">
          <a:xfrm>
            <a:off x="8019122" y="4760856"/>
            <a:ext cx="1101004" cy="91928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5" name="Straight Connector 94"/>
          <p:cNvCxnSpPr>
            <a:endCxn id="115" idx="0"/>
          </p:cNvCxnSpPr>
          <p:nvPr/>
        </p:nvCxnSpPr>
        <p:spPr bwMode="gray">
          <a:xfrm>
            <a:off x="9930854" y="4745405"/>
            <a:ext cx="545560" cy="93522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05" name="Rectangle 104"/>
          <p:cNvSpPr/>
          <p:nvPr/>
        </p:nvSpPr>
        <p:spPr bwMode="gray">
          <a:xfrm>
            <a:off x="7169772" y="5680499"/>
            <a:ext cx="1188132"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Branch in area A</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cxnSp>
        <p:nvCxnSpPr>
          <p:cNvPr id="111" name="Straight Connector 110"/>
          <p:cNvCxnSpPr/>
          <p:nvPr/>
        </p:nvCxnSpPr>
        <p:spPr bwMode="gray">
          <a:xfrm>
            <a:off x="9635680" y="3688202"/>
            <a:ext cx="0" cy="63630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03" name="Freeform 159"/>
          <p:cNvSpPr/>
          <p:nvPr/>
        </p:nvSpPr>
        <p:spPr bwMode="gray">
          <a:xfrm flipH="1">
            <a:off x="9071343" y="4095048"/>
            <a:ext cx="171087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 (backup)</a:t>
            </a:r>
          </a:p>
        </p:txBody>
      </p:sp>
      <p:sp>
        <p:nvSpPr>
          <p:cNvPr id="104" name="Freeform 159"/>
          <p:cNvSpPr/>
          <p:nvPr/>
        </p:nvSpPr>
        <p:spPr bwMode="gray">
          <a:xfrm flipH="1">
            <a:off x="7201455" y="4110499"/>
            <a:ext cx="171087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MPLS (primary)</a:t>
            </a:r>
          </a:p>
        </p:txBody>
      </p:sp>
      <p:sp>
        <p:nvSpPr>
          <p:cNvPr id="114" name="Rectangle 113"/>
          <p:cNvSpPr/>
          <p:nvPr/>
        </p:nvSpPr>
        <p:spPr bwMode="gray">
          <a:xfrm>
            <a:off x="8526060" y="5680139"/>
            <a:ext cx="1188132"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Branch in area B</a:t>
            </a:r>
          </a:p>
        </p:txBody>
      </p:sp>
      <p:sp>
        <p:nvSpPr>
          <p:cNvPr id="115" name="Rectangle 114"/>
          <p:cNvSpPr/>
          <p:nvPr/>
        </p:nvSpPr>
        <p:spPr bwMode="gray">
          <a:xfrm>
            <a:off x="9882348" y="5680633"/>
            <a:ext cx="1188132"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Branch in area C</a:t>
            </a:r>
          </a:p>
        </p:txBody>
      </p:sp>
      <p:cxnSp>
        <p:nvCxnSpPr>
          <p:cNvPr id="121" name="Straight Connector 120"/>
          <p:cNvCxnSpPr>
            <a:endCxn id="114" idx="0"/>
          </p:cNvCxnSpPr>
          <p:nvPr/>
        </p:nvCxnSpPr>
        <p:spPr bwMode="gray">
          <a:xfrm flipH="1">
            <a:off x="9120126" y="4760496"/>
            <a:ext cx="806656" cy="91964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6" name="Straight Connector 125"/>
          <p:cNvCxnSpPr>
            <a:endCxn id="115" idx="0"/>
          </p:cNvCxnSpPr>
          <p:nvPr/>
        </p:nvCxnSpPr>
        <p:spPr bwMode="gray">
          <a:xfrm>
            <a:off x="8023194" y="4774869"/>
            <a:ext cx="2453220" cy="90576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02" name="Rounded Rectangle 101"/>
          <p:cNvSpPr/>
          <p:nvPr/>
        </p:nvSpPr>
        <p:spPr bwMode="gray">
          <a:xfrm>
            <a:off x="9190197" y="4558652"/>
            <a:ext cx="1477242"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GRE over IPsec</a:t>
            </a:r>
            <a:endParaRPr lang="en-US" altLang="zh-CN" sz="1200" dirty="0">
              <a:solidFill>
                <a:schemeClr val="tx1"/>
              </a:solidFill>
              <a:latin typeface="Huawei Sans" panose="020C0503030203020204" pitchFamily="34" charset="0"/>
            </a:endParaRPr>
          </a:p>
        </p:txBody>
      </p:sp>
      <p:sp>
        <p:nvSpPr>
          <p:cNvPr id="78" name="Rectangle 77"/>
          <p:cNvSpPr/>
          <p:nvPr/>
        </p:nvSpPr>
        <p:spPr bwMode="gray">
          <a:xfrm>
            <a:off x="7767354" y="3226765"/>
            <a:ext cx="2491662" cy="454051"/>
          </a:xfrm>
          <a:prstGeom prst="rect">
            <a:avLst/>
          </a:prstGeom>
          <a:solidFill>
            <a:srgbClr val="8BC9A0"/>
          </a:solidFill>
          <a:ln w="9525" cap="flat" cmpd="sng" algn="ctr">
            <a:solidFill>
              <a:srgbClr val="8BC9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Enterprise HQ</a:t>
            </a:r>
            <a:endParaRPr kumimoji="0" lang="en-US" altLang="zh-CN" sz="1200" b="1"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9" name="Rectangle 48">
            <a:extLst>
              <a:ext uri="{FF2B5EF4-FFF2-40B4-BE49-F238E27FC236}">
                <a16:creationId xmlns="" xmlns:a16="http://schemas.microsoft.com/office/drawing/2014/main" id="{226AED75-7587-46CF-9A37-68AD03B27375}"/>
              </a:ext>
            </a:extLst>
          </p:cNvPr>
          <p:cNvSpPr/>
          <p:nvPr/>
        </p:nvSpPr>
        <p:spPr bwMode="gray">
          <a:xfrm>
            <a:off x="1294114" y="3006598"/>
            <a:ext cx="1029915" cy="421013"/>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dirty="0">
                <a:solidFill>
                  <a:schemeClr val="bg1"/>
                </a:solidFill>
                <a:latin typeface="Huawei Sans" panose="020C0503030203020204" pitchFamily="34" charset="0"/>
              </a:rPr>
              <a:t>Enterprise HQ</a:t>
            </a:r>
            <a:endParaRPr lang="en-US" altLang="zh-CN" sz="1200" dirty="0">
              <a:solidFill>
                <a:schemeClr val="bg1"/>
              </a:solidFill>
              <a:latin typeface="Huawei Sans" panose="020C0503030203020204" pitchFamily="34" charset="0"/>
              <a:cs typeface="+mn-ea"/>
            </a:endParaRPr>
          </a:p>
        </p:txBody>
      </p:sp>
      <p:cxnSp>
        <p:nvCxnSpPr>
          <p:cNvPr id="50" name="Straight Connector 49">
            <a:extLst>
              <a:ext uri="{FF2B5EF4-FFF2-40B4-BE49-F238E27FC236}">
                <a16:creationId xmlns="" xmlns:a16="http://schemas.microsoft.com/office/drawing/2014/main" id="{7653C0ED-DD51-4348-AAB6-E108F295B082}"/>
              </a:ext>
            </a:extLst>
          </p:cNvPr>
          <p:cNvCxnSpPr>
            <a:cxnSpLocks/>
            <a:endCxn id="49" idx="3"/>
          </p:cNvCxnSpPr>
          <p:nvPr/>
        </p:nvCxnSpPr>
        <p:spPr bwMode="gray">
          <a:xfrm flipH="1">
            <a:off x="2324029" y="3212747"/>
            <a:ext cx="40385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Tree>
    <p:extLst>
      <p:ext uri="{BB962C8B-B14F-4D97-AF65-F5344CB8AC3E}">
        <p14:creationId xmlns:p14="http://schemas.microsoft.com/office/powerpoint/2010/main" val="1561004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sz="2000" b="1" dirty="0" smtClean="0"/>
              <a:t>Networking Technologies and Their Applications of </a:t>
            </a:r>
            <a:r>
              <a:rPr lang="en-US" altLang="zh-CN" sz="2000" b="1" dirty="0" smtClean="0"/>
              <a:t>WAN Interconnection </a:t>
            </a:r>
            <a:endParaRPr lang="en-US" altLang="zh-CN" sz="2000" b="1" dirty="0" smtClean="0"/>
          </a:p>
          <a:p>
            <a:pPr lvl="1">
              <a:buSzPct val="60000"/>
              <a:buFont typeface="Wingdings" panose="05000000000000000000" pitchFamily="2" charset="2"/>
              <a:buChar char="n"/>
            </a:pPr>
            <a:r>
              <a:rPr lang="en-US" sz="1800" dirty="0" smtClean="0"/>
              <a:t>WAN Interconnection Networking Solution</a:t>
            </a:r>
            <a:endParaRPr lang="en-US" altLang="zh-CN" sz="1800" dirty="0" smtClean="0"/>
          </a:p>
          <a:p>
            <a:pPr lvl="1"/>
            <a:r>
              <a:rPr lang="en-US" sz="1800" dirty="0" smtClean="0">
                <a:solidFill>
                  <a:schemeClr val="bg1">
                    <a:lumMod val="50000"/>
                  </a:schemeClr>
                </a:solidFill>
              </a:rPr>
              <a:t>Private Line Technologies and Their Applications</a:t>
            </a:r>
            <a:endParaRPr lang="en-US" altLang="zh-CN" sz="1800" dirty="0" smtClean="0">
              <a:solidFill>
                <a:schemeClr val="bg1">
                  <a:lumMod val="50000"/>
                </a:schemeClr>
              </a:solidFill>
            </a:endParaRPr>
          </a:p>
          <a:p>
            <a:pPr lvl="1"/>
            <a:r>
              <a:rPr lang="en-US" sz="1800" dirty="0" smtClean="0">
                <a:solidFill>
                  <a:schemeClr val="bg1">
                    <a:lumMod val="50000"/>
                  </a:schemeClr>
                </a:solidFill>
              </a:rPr>
              <a:t>VPN Technologies and Their Applications</a:t>
            </a:r>
            <a:endParaRPr lang="en-US" altLang="zh-CN" sz="1800" dirty="0" smtClean="0">
              <a:solidFill>
                <a:schemeClr val="bg1">
                  <a:lumMod val="50000"/>
                </a:schemeClr>
              </a:solidFill>
            </a:endParaRPr>
          </a:p>
          <a:p>
            <a:r>
              <a:rPr lang="en-US" sz="2000" dirty="0" smtClean="0">
                <a:solidFill>
                  <a:schemeClr val="bg1">
                    <a:lumMod val="50000"/>
                  </a:schemeClr>
                </a:solidFill>
              </a:rPr>
              <a:t>Reliability Technologies and Their Applications of </a:t>
            </a:r>
            <a:r>
              <a:rPr lang="en-US" altLang="zh-CN" sz="2000" dirty="0" smtClean="0">
                <a:solidFill>
                  <a:schemeClr val="bg1">
                    <a:lumMod val="50000"/>
                  </a:schemeClr>
                </a:solidFill>
              </a:rPr>
              <a:t>WAN Interconnection </a:t>
            </a:r>
            <a:endParaRPr lang="en-US" altLang="zh-CN" sz="2000" dirty="0" smtClean="0">
              <a:solidFill>
                <a:schemeClr val="bg1">
                  <a:lumMod val="50000"/>
                </a:schemeClr>
              </a:solidFill>
            </a:endParaRPr>
          </a:p>
          <a:p>
            <a:r>
              <a:rPr lang="en-US" sz="2000" dirty="0" smtClean="0">
                <a:solidFill>
                  <a:schemeClr val="bg1">
                    <a:lumMod val="50000"/>
                  </a:schemeClr>
                </a:solidFill>
              </a:rPr>
              <a:t>Optimization Technologies and Their Applications of </a:t>
            </a:r>
            <a:r>
              <a:rPr lang="en-US" altLang="zh-CN" sz="2000" dirty="0" smtClean="0">
                <a:solidFill>
                  <a:schemeClr val="bg1">
                    <a:lumMod val="50000"/>
                  </a:schemeClr>
                </a:solidFill>
              </a:rPr>
              <a:t>WAN Interconnection </a:t>
            </a:r>
            <a:endParaRPr lang="en-US" altLang="zh-CN" sz="2000" dirty="0" smtClean="0">
              <a:solidFill>
                <a:schemeClr val="bg1">
                  <a:lumMod val="50000"/>
                </a:schemeClr>
              </a:solidFill>
            </a:endParaRPr>
          </a:p>
          <a:p>
            <a:r>
              <a:rPr lang="en-US" sz="2000" dirty="0" smtClean="0">
                <a:solidFill>
                  <a:schemeClr val="bg1">
                    <a:lumMod val="50000"/>
                  </a:schemeClr>
                </a:solidFill>
              </a:rPr>
              <a:t>Security Technologies and Their Applications of </a:t>
            </a:r>
            <a:r>
              <a:rPr lang="en-US" altLang="zh-CN" sz="2000" dirty="0" smtClean="0">
                <a:solidFill>
                  <a:schemeClr val="bg1">
                    <a:lumMod val="50000"/>
                  </a:schemeClr>
                </a:solidFill>
              </a:rPr>
              <a:t>WAN Interconnection </a:t>
            </a:r>
            <a:endParaRPr lang="en-US" altLang="zh-CN" sz="2000" dirty="0">
              <a:solidFill>
                <a:schemeClr val="bg1">
                  <a:lumMod val="50000"/>
                </a:schemeClr>
              </a:solidFill>
            </a:endParaRPr>
          </a:p>
        </p:txBody>
      </p:sp>
    </p:spTree>
    <p:extLst>
      <p:ext uri="{BB962C8B-B14F-4D97-AF65-F5344CB8AC3E}">
        <p14:creationId xmlns:p14="http://schemas.microsoft.com/office/powerpoint/2010/main" val="3958488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dirty="0"/>
              <a:t>Enterprise WAN Interconnection Networking Solution</a:t>
            </a:r>
          </a:p>
        </p:txBody>
      </p:sp>
      <p:sp>
        <p:nvSpPr>
          <p:cNvPr id="4" name="Text Placeholder 3"/>
          <p:cNvSpPr>
            <a:spLocks noGrp="1"/>
          </p:cNvSpPr>
          <p:nvPr>
            <p:ph type="body" sz="quarter" idx="10"/>
          </p:nvPr>
        </p:nvSpPr>
        <p:spPr bwMode="gray"/>
        <p:txBody>
          <a:bodyPr/>
          <a:lstStyle/>
          <a:p>
            <a:pPr algn="l"/>
            <a:r>
              <a:rPr lang="en-US" sz="1800" dirty="0"/>
              <a:t>There are many interconnection modes for enterprise WANs. Generally, one or more interconnection modes are used based on different enterprise requirements.</a:t>
            </a:r>
            <a:endParaRPr lang="en-US" altLang="zh-CN" sz="1800" dirty="0"/>
          </a:p>
        </p:txBody>
      </p:sp>
      <p:grpSp>
        <p:nvGrpSpPr>
          <p:cNvPr id="2" name="Group 1">
            <a:extLst>
              <a:ext uri="{FF2B5EF4-FFF2-40B4-BE49-F238E27FC236}">
                <a16:creationId xmlns="" xmlns:a16="http://schemas.microsoft.com/office/drawing/2014/main" id="{737E252F-168F-4047-964C-F5A303E1CED7}"/>
              </a:ext>
            </a:extLst>
          </p:cNvPr>
          <p:cNvGrpSpPr/>
          <p:nvPr/>
        </p:nvGrpSpPr>
        <p:grpSpPr bwMode="gray">
          <a:xfrm>
            <a:off x="1949827" y="1991288"/>
            <a:ext cx="8772074" cy="4038398"/>
            <a:chOff x="1690757" y="1944271"/>
            <a:chExt cx="9312074" cy="4286998"/>
          </a:xfrm>
        </p:grpSpPr>
        <p:sp>
          <p:nvSpPr>
            <p:cNvPr id="68" name="Freeform 159"/>
            <p:cNvSpPr/>
            <p:nvPr/>
          </p:nvSpPr>
          <p:spPr bwMode="gray">
            <a:xfrm flipH="1">
              <a:off x="1697537" y="5556462"/>
              <a:ext cx="1210419" cy="6327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216000" rtlCol="0" anchor="ctr">
              <a:noAutofit/>
            </a:bodyPr>
            <a:lstStyle/>
            <a:p>
              <a:pPr algn="ctr" fontAlgn="ctr"/>
              <a:r>
                <a:rPr lang="en-US" sz="1200" dirty="0">
                  <a:solidFill>
                    <a:schemeClr val="tx1"/>
                  </a:solidFill>
                  <a:latin typeface="Huawei Sans" panose="020C0503030203020204" pitchFamily="34" charset="0"/>
                </a:rPr>
                <a:t>Enterprise branch</a:t>
              </a:r>
            </a:p>
          </p:txBody>
        </p:sp>
        <p:sp>
          <p:nvSpPr>
            <p:cNvPr id="58" name="Freeform 159"/>
            <p:cNvSpPr/>
            <p:nvPr/>
          </p:nvSpPr>
          <p:spPr bwMode="gray">
            <a:xfrm flipH="1">
              <a:off x="4609282" y="3287990"/>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200" dirty="0">
                  <a:solidFill>
                    <a:schemeClr val="tx1"/>
                  </a:solidFill>
                  <a:latin typeface="Huawei Sans" panose="020C0503030203020204" pitchFamily="34" charset="0"/>
                </a:rPr>
                <a:t>MPLS private line</a:t>
              </a:r>
              <a:endParaRPr lang="en-US" altLang="zh-CN" sz="1200" dirty="0">
                <a:solidFill>
                  <a:schemeClr val="tx1"/>
                </a:solidFill>
                <a:latin typeface="Huawei Sans" panose="020C0503030203020204" pitchFamily="34" charset="0"/>
              </a:endParaRPr>
            </a:p>
          </p:txBody>
        </p:sp>
        <p:sp>
          <p:nvSpPr>
            <p:cNvPr id="60" name="Freeform 159"/>
            <p:cNvSpPr/>
            <p:nvPr/>
          </p:nvSpPr>
          <p:spPr bwMode="gray">
            <a:xfrm flipH="1">
              <a:off x="8033935" y="2808881"/>
              <a:ext cx="2697691" cy="14101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sp>
          <p:nvSpPr>
            <p:cNvPr id="5" name="Freeform 159"/>
            <p:cNvSpPr/>
            <p:nvPr/>
          </p:nvSpPr>
          <p:spPr bwMode="gray">
            <a:xfrm flipH="1">
              <a:off x="1690757" y="2177310"/>
              <a:ext cx="1208453" cy="6316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216000" rtlCol="0" anchor="ctr">
              <a:noAutofit/>
            </a:bodyPr>
            <a:lstStyle/>
            <a:p>
              <a:pPr algn="ctr" fontAlgn="ctr"/>
              <a:r>
                <a:rPr lang="en-US" altLang="zh-CN" sz="1200" dirty="0">
                  <a:solidFill>
                    <a:schemeClr val="tx1"/>
                  </a:solidFill>
                  <a:latin typeface="Huawei Sans" panose="020C0503030203020204" pitchFamily="34" charset="0"/>
                </a:rPr>
                <a:t>Enterprise</a:t>
              </a:r>
              <a:r>
                <a:rPr lang="en-US" sz="1200" dirty="0">
                  <a:solidFill>
                    <a:schemeClr val="tx1"/>
                  </a:solidFill>
                  <a:latin typeface="Huawei Sans" panose="020C0503030203020204" pitchFamily="34" charset="0"/>
                </a:rPr>
                <a:t> branch</a:t>
              </a:r>
            </a:p>
          </p:txBody>
        </p:sp>
        <p:pic>
          <p:nvPicPr>
            <p:cNvPr id="6" name="图片 42" descr="大型网管-蓝.png"/>
            <p:cNvPicPr>
              <a:picLocks noChangeAspect="1"/>
            </p:cNvPicPr>
            <p:nvPr/>
          </p:nvPicPr>
          <p:blipFill>
            <a:blip r:embed="rId3" cstate="print"/>
            <a:stretch>
              <a:fillRect/>
            </a:stretch>
          </p:blipFill>
          <p:spPr bwMode="gray">
            <a:xfrm>
              <a:off x="1871200" y="1944452"/>
              <a:ext cx="539607" cy="441817"/>
            </a:xfrm>
            <a:prstGeom prst="rect">
              <a:avLst/>
            </a:prstGeom>
          </p:spPr>
        </p:pic>
        <p:pic>
          <p:nvPicPr>
            <p:cNvPr id="7" name="Picture 12" descr="E:\2016.01\1.12 扁平化图标\蓝色\AR-蓝色最新-40.png"/>
            <p:cNvPicPr>
              <a:picLocks noChangeAspect="1" noChangeArrowheads="1"/>
            </p:cNvPicPr>
            <p:nvPr/>
          </p:nvPicPr>
          <p:blipFill>
            <a:blip r:embed="rId4" cstate="print"/>
            <a:srcRect/>
            <a:stretch>
              <a:fillRect/>
            </a:stretch>
          </p:blipFill>
          <p:spPr bwMode="gray">
            <a:xfrm>
              <a:off x="2698516" y="2412826"/>
              <a:ext cx="484709" cy="396580"/>
            </a:xfrm>
            <a:prstGeom prst="rect">
              <a:avLst/>
            </a:prstGeom>
            <a:noFill/>
          </p:spPr>
        </p:pic>
        <p:sp>
          <p:nvSpPr>
            <p:cNvPr id="8" name="Freeform 159"/>
            <p:cNvSpPr/>
            <p:nvPr/>
          </p:nvSpPr>
          <p:spPr bwMode="gray">
            <a:xfrm flipH="1">
              <a:off x="1692712" y="4500412"/>
              <a:ext cx="1210419" cy="6327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216000" rtlCol="0" anchor="ctr">
              <a:noAutofit/>
            </a:bodyPr>
            <a:lstStyle/>
            <a:p>
              <a:pPr algn="ctr" fontAlgn="ctr"/>
              <a:r>
                <a:rPr lang="en-US" sz="1200" dirty="0">
                  <a:solidFill>
                    <a:schemeClr val="tx1"/>
                  </a:solidFill>
                  <a:latin typeface="Huawei Sans" panose="020C0503030203020204" pitchFamily="34" charset="0"/>
                </a:rPr>
                <a:t>Enterprise branch</a:t>
              </a:r>
            </a:p>
          </p:txBody>
        </p:sp>
        <p:pic>
          <p:nvPicPr>
            <p:cNvPr id="9" name="图片 42" descr="大型网管-蓝.png"/>
            <p:cNvPicPr>
              <a:picLocks noChangeAspect="1"/>
            </p:cNvPicPr>
            <p:nvPr/>
          </p:nvPicPr>
          <p:blipFill>
            <a:blip r:embed="rId3" cstate="print"/>
            <a:stretch>
              <a:fillRect/>
            </a:stretch>
          </p:blipFill>
          <p:spPr bwMode="gray">
            <a:xfrm>
              <a:off x="1873154" y="4270288"/>
              <a:ext cx="539607" cy="441817"/>
            </a:xfrm>
            <a:prstGeom prst="rect">
              <a:avLst/>
            </a:prstGeom>
          </p:spPr>
        </p:pic>
        <p:pic>
          <p:nvPicPr>
            <p:cNvPr id="12" name="图片 42" descr="大型网管-蓝.png"/>
            <p:cNvPicPr>
              <a:picLocks noChangeAspect="1"/>
            </p:cNvPicPr>
            <p:nvPr/>
          </p:nvPicPr>
          <p:blipFill>
            <a:blip r:embed="rId3" cstate="print"/>
            <a:stretch>
              <a:fillRect/>
            </a:stretch>
          </p:blipFill>
          <p:spPr bwMode="gray">
            <a:xfrm>
              <a:off x="1873155" y="5315422"/>
              <a:ext cx="539607" cy="441817"/>
            </a:xfrm>
            <a:prstGeom prst="rect">
              <a:avLst/>
            </a:prstGeom>
          </p:spPr>
        </p:pic>
        <p:pic>
          <p:nvPicPr>
            <p:cNvPr id="25"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381608" y="3657616"/>
              <a:ext cx="405000" cy="332100"/>
            </a:xfrm>
            <a:prstGeom prst="rect">
              <a:avLst/>
            </a:prstGeom>
          </p:spPr>
        </p:pic>
        <p:pic>
          <p:nvPicPr>
            <p:cNvPr id="26"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161683" y="3065346"/>
              <a:ext cx="405000" cy="332100"/>
            </a:xfrm>
            <a:prstGeom prst="rect">
              <a:avLst/>
            </a:prstGeom>
          </p:spPr>
        </p:pic>
        <p:pic>
          <p:nvPicPr>
            <p:cNvPr id="27"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16411" y="3657616"/>
              <a:ext cx="405000" cy="332100"/>
            </a:xfrm>
            <a:prstGeom prst="rect">
              <a:avLst/>
            </a:prstGeom>
          </p:spPr>
        </p:pic>
        <p:cxnSp>
          <p:nvCxnSpPr>
            <p:cNvPr id="29" name="Straight Connector 28"/>
            <p:cNvCxnSpPr>
              <a:stCxn id="7" idx="3"/>
            </p:cNvCxnSpPr>
            <p:nvPr/>
          </p:nvCxnSpPr>
          <p:spPr bwMode="gray">
            <a:xfrm>
              <a:off x="3183225" y="2611116"/>
              <a:ext cx="1709988"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1" name="Straight Connector 30"/>
            <p:cNvCxnSpPr>
              <a:stCxn id="63" idx="3"/>
            </p:cNvCxnSpPr>
            <p:nvPr/>
          </p:nvCxnSpPr>
          <p:spPr bwMode="gray">
            <a:xfrm>
              <a:off x="3181230" y="4944058"/>
              <a:ext cx="1410170" cy="48753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4" name="Straight Connector 33"/>
            <p:cNvCxnSpPr>
              <a:stCxn id="69" idx="3"/>
            </p:cNvCxnSpPr>
            <p:nvPr/>
          </p:nvCxnSpPr>
          <p:spPr bwMode="gray">
            <a:xfrm flipV="1">
              <a:off x="3151367" y="5431594"/>
              <a:ext cx="1440033" cy="53942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7" name="Straight Connector 36"/>
            <p:cNvCxnSpPr>
              <a:stCxn id="72" idx="3"/>
              <a:endCxn id="25" idx="1"/>
            </p:cNvCxnSpPr>
            <p:nvPr/>
          </p:nvCxnSpPr>
          <p:spPr bwMode="gray">
            <a:xfrm>
              <a:off x="3150596" y="3816235"/>
              <a:ext cx="1231012"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40" name="Picture 12" descr="E:\2016.01\1.12 扁平化图标\蓝色\AR-蓝色最新-40.png"/>
            <p:cNvPicPr>
              <a:picLocks noChangeAspect="1" noChangeArrowheads="1"/>
            </p:cNvPicPr>
            <p:nvPr/>
          </p:nvPicPr>
          <p:blipFill>
            <a:blip r:embed="rId4" cstate="print"/>
            <a:srcRect/>
            <a:stretch>
              <a:fillRect/>
            </a:stretch>
          </p:blipFill>
          <p:spPr bwMode="gray">
            <a:xfrm>
              <a:off x="7847978" y="3595326"/>
              <a:ext cx="540000" cy="441818"/>
            </a:xfrm>
            <a:prstGeom prst="rect">
              <a:avLst/>
            </a:prstGeom>
            <a:noFill/>
          </p:spPr>
        </p:pic>
        <p:pic>
          <p:nvPicPr>
            <p:cNvPr id="44" name="图片 20" descr="交换机.png"/>
            <p:cNvPicPr>
              <a:picLocks noChangeAspect="1"/>
            </p:cNvPicPr>
            <p:nvPr/>
          </p:nvPicPr>
          <p:blipFill>
            <a:blip r:embed="rId6" cstate="print"/>
            <a:stretch>
              <a:fillRect/>
            </a:stretch>
          </p:blipFill>
          <p:spPr bwMode="gray">
            <a:xfrm>
              <a:off x="9558136" y="2837370"/>
              <a:ext cx="539999" cy="441816"/>
            </a:xfrm>
            <a:prstGeom prst="rect">
              <a:avLst/>
            </a:prstGeom>
          </p:spPr>
        </p:pic>
        <p:pic>
          <p:nvPicPr>
            <p:cNvPr id="45" name="图片 22" descr="Web服务器-蓝.png"/>
            <p:cNvPicPr>
              <a:picLocks noChangeAspect="1"/>
            </p:cNvPicPr>
            <p:nvPr/>
          </p:nvPicPr>
          <p:blipFill>
            <a:blip r:embed="rId7" cstate="print"/>
            <a:stretch>
              <a:fillRect/>
            </a:stretch>
          </p:blipFill>
          <p:spPr bwMode="gray">
            <a:xfrm>
              <a:off x="9558136" y="3753902"/>
              <a:ext cx="540000" cy="441818"/>
            </a:xfrm>
            <a:prstGeom prst="rect">
              <a:avLst/>
            </a:prstGeom>
          </p:spPr>
        </p:pic>
        <p:pic>
          <p:nvPicPr>
            <p:cNvPr id="46" name="图片 23" descr="FTP服务器-蓝.png"/>
            <p:cNvPicPr>
              <a:picLocks noChangeAspect="1"/>
            </p:cNvPicPr>
            <p:nvPr/>
          </p:nvPicPr>
          <p:blipFill>
            <a:blip r:embed="rId8" cstate="print"/>
            <a:stretch>
              <a:fillRect/>
            </a:stretch>
          </p:blipFill>
          <p:spPr bwMode="gray">
            <a:xfrm>
              <a:off x="10462831" y="3747779"/>
              <a:ext cx="540000" cy="441818"/>
            </a:xfrm>
            <a:prstGeom prst="rect">
              <a:avLst/>
            </a:prstGeom>
          </p:spPr>
        </p:pic>
        <p:pic>
          <p:nvPicPr>
            <p:cNvPr id="47" name="图片 24" descr="邮件服务器-蓝.png"/>
            <p:cNvPicPr>
              <a:picLocks noChangeAspect="1"/>
            </p:cNvPicPr>
            <p:nvPr/>
          </p:nvPicPr>
          <p:blipFill>
            <a:blip r:embed="rId9" cstate="print"/>
            <a:stretch>
              <a:fillRect/>
            </a:stretch>
          </p:blipFill>
          <p:spPr bwMode="gray">
            <a:xfrm>
              <a:off x="8654686" y="3753902"/>
              <a:ext cx="540000" cy="441818"/>
            </a:xfrm>
            <a:prstGeom prst="rect">
              <a:avLst/>
            </a:prstGeom>
          </p:spPr>
        </p:pic>
        <p:pic>
          <p:nvPicPr>
            <p:cNvPr id="49" name="图片 29" descr="存储服务器-蓝.png"/>
            <p:cNvPicPr>
              <a:picLocks noChangeAspect="1"/>
            </p:cNvPicPr>
            <p:nvPr/>
          </p:nvPicPr>
          <p:blipFill>
            <a:blip r:embed="rId10" cstate="print"/>
            <a:stretch>
              <a:fillRect/>
            </a:stretch>
          </p:blipFill>
          <p:spPr bwMode="gray">
            <a:xfrm>
              <a:off x="8654686" y="2837370"/>
              <a:ext cx="540000" cy="441818"/>
            </a:xfrm>
            <a:prstGeom prst="rect">
              <a:avLst/>
            </a:prstGeom>
          </p:spPr>
        </p:pic>
        <p:cxnSp>
          <p:nvCxnSpPr>
            <p:cNvPr id="50" name="Straight Connector 49"/>
            <p:cNvCxnSpPr>
              <a:stCxn id="54" idx="8"/>
              <a:endCxn id="40" idx="1"/>
            </p:cNvCxnSpPr>
            <p:nvPr/>
          </p:nvCxnSpPr>
          <p:spPr bwMode="gray">
            <a:xfrm>
              <a:off x="6055615" y="2574317"/>
              <a:ext cx="1792363" cy="1241918"/>
            </a:xfrm>
            <a:prstGeom prst="line">
              <a:avLst/>
            </a:prstGeom>
            <a:solidFill>
              <a:schemeClr val="accent1"/>
            </a:solidFill>
            <a:ln w="19050" cap="flat" cmpd="sng" algn="ctr">
              <a:solidFill>
                <a:schemeClr val="bg1">
                  <a:lumMod val="50000"/>
                </a:schemeClr>
              </a:solidFill>
              <a:prstDash val="dash"/>
              <a:round/>
              <a:headEnd type="none" w="med" len="med"/>
              <a:tailEnd type="none" w="med" len="med"/>
            </a:ln>
            <a:effectLst/>
          </p:spPr>
        </p:cxnSp>
        <p:cxnSp>
          <p:nvCxnSpPr>
            <p:cNvPr id="53" name="Straight Connector 52"/>
            <p:cNvCxnSpPr>
              <a:stCxn id="55" idx="8"/>
              <a:endCxn id="40" idx="1"/>
            </p:cNvCxnSpPr>
            <p:nvPr/>
          </p:nvCxnSpPr>
          <p:spPr bwMode="gray">
            <a:xfrm flipV="1">
              <a:off x="6039930" y="3816235"/>
              <a:ext cx="1808048" cy="1597452"/>
            </a:xfrm>
            <a:prstGeom prst="line">
              <a:avLst/>
            </a:prstGeom>
            <a:solidFill>
              <a:schemeClr val="accent1"/>
            </a:solidFill>
            <a:ln w="19050" cap="flat" cmpd="sng" algn="ctr">
              <a:solidFill>
                <a:schemeClr val="bg1">
                  <a:lumMod val="50000"/>
                </a:schemeClr>
              </a:solidFill>
              <a:prstDash val="dash"/>
              <a:round/>
              <a:headEnd type="none" w="med" len="med"/>
              <a:tailEnd type="none" w="med" len="med"/>
            </a:ln>
            <a:effectLst/>
          </p:spPr>
        </p:cxnSp>
        <p:cxnSp>
          <p:nvCxnSpPr>
            <p:cNvPr id="56" name="Straight Connector 55"/>
            <p:cNvCxnSpPr>
              <a:stCxn id="27" idx="3"/>
              <a:endCxn id="40" idx="1"/>
            </p:cNvCxnSpPr>
            <p:nvPr/>
          </p:nvCxnSpPr>
          <p:spPr bwMode="gray">
            <a:xfrm flipV="1">
              <a:off x="6321411" y="3816235"/>
              <a:ext cx="1526567" cy="7431"/>
            </a:xfrm>
            <a:prstGeom prst="line">
              <a:avLst/>
            </a:prstGeom>
            <a:solidFill>
              <a:schemeClr val="accent1"/>
            </a:solidFill>
            <a:ln w="19050" cap="flat" cmpd="sng" algn="ctr">
              <a:solidFill>
                <a:schemeClr val="bg1">
                  <a:lumMod val="50000"/>
                </a:schemeClr>
              </a:solidFill>
              <a:prstDash val="dash"/>
              <a:round/>
              <a:headEnd type="none" w="med" len="med"/>
              <a:tailEnd type="none" w="med" len="med"/>
            </a:ln>
            <a:effectLst/>
          </p:spPr>
        </p:cxnSp>
        <p:sp>
          <p:nvSpPr>
            <p:cNvPr id="61" name="TextBox 60"/>
            <p:cNvSpPr txBox="1"/>
            <p:nvPr/>
          </p:nvSpPr>
          <p:spPr bwMode="gray">
            <a:xfrm>
              <a:off x="3087885" y="1944271"/>
              <a:ext cx="1599488" cy="68221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Bare fiber/SDH/WDM/MSTP</a:t>
              </a:r>
              <a:endParaRPr lang="en-US" altLang="zh-CN" sz="1200" dirty="0">
                <a:latin typeface="Huawei Sans" panose="020C0503030203020204" pitchFamily="34" charset="0"/>
              </a:endParaRPr>
            </a:p>
          </p:txBody>
        </p:sp>
        <p:sp>
          <p:nvSpPr>
            <p:cNvPr id="62" name="TextBox 61"/>
            <p:cNvSpPr txBox="1"/>
            <p:nvPr/>
          </p:nvSpPr>
          <p:spPr bwMode="gray">
            <a:xfrm rot="20358548">
              <a:off x="3315617" y="5633943"/>
              <a:ext cx="1241576"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L2TP/SSL VPN</a:t>
              </a:r>
              <a:endParaRPr lang="en-US" altLang="zh-CN" sz="1200" dirty="0">
                <a:latin typeface="Huawei Sans" panose="020C0503030203020204" pitchFamily="34" charset="0"/>
              </a:endParaRPr>
            </a:p>
          </p:txBody>
        </p:sp>
        <p:sp>
          <p:nvSpPr>
            <p:cNvPr id="64" name="TextBox 63"/>
            <p:cNvSpPr txBox="1"/>
            <p:nvPr/>
          </p:nvSpPr>
          <p:spPr bwMode="gray">
            <a:xfrm>
              <a:off x="3193874" y="3555526"/>
              <a:ext cx="976114"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MPLS VPN</a:t>
              </a:r>
              <a:endParaRPr lang="en-US" altLang="zh-CN" sz="1200" dirty="0">
                <a:latin typeface="Huawei Sans" panose="020C0503030203020204" pitchFamily="34" charset="0"/>
              </a:endParaRPr>
            </a:p>
          </p:txBody>
        </p:sp>
        <p:sp>
          <p:nvSpPr>
            <p:cNvPr id="65" name="TextBox 64"/>
            <p:cNvSpPr txBox="1"/>
            <p:nvPr/>
          </p:nvSpPr>
          <p:spPr bwMode="gray">
            <a:xfrm>
              <a:off x="4363364" y="3410980"/>
              <a:ext cx="372016"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66" name="TextBox 65"/>
            <p:cNvSpPr txBox="1"/>
            <p:nvPr/>
          </p:nvSpPr>
          <p:spPr bwMode="gray">
            <a:xfrm>
              <a:off x="5966046" y="3423143"/>
              <a:ext cx="372016"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67" name="TextBox 66"/>
            <p:cNvSpPr txBox="1"/>
            <p:nvPr/>
          </p:nvSpPr>
          <p:spPr bwMode="gray">
            <a:xfrm>
              <a:off x="5228335" y="2840249"/>
              <a:ext cx="281828"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a:t>
              </a:r>
              <a:endParaRPr lang="en-US" altLang="zh-CN" sz="1200" dirty="0">
                <a:latin typeface="Huawei Sans" panose="020C0503030203020204" pitchFamily="34" charset="0"/>
              </a:endParaRPr>
            </a:p>
          </p:txBody>
        </p:sp>
        <p:sp>
          <p:nvSpPr>
            <p:cNvPr id="96" name="TextBox 95"/>
            <p:cNvSpPr txBox="1"/>
            <p:nvPr/>
          </p:nvSpPr>
          <p:spPr bwMode="gray">
            <a:xfrm rot="1085535">
              <a:off x="3085572" y="4898323"/>
              <a:ext cx="1522353"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DSVPN/IPsec VPN</a:t>
              </a:r>
              <a:endParaRPr lang="en-US" altLang="zh-CN" sz="1200" dirty="0">
                <a:latin typeface="Huawei Sans" panose="020C0503030203020204" pitchFamily="34" charset="0"/>
              </a:endParaRPr>
            </a:p>
          </p:txBody>
        </p:sp>
        <p:sp>
          <p:nvSpPr>
            <p:cNvPr id="97" name="TextBox 96"/>
            <p:cNvSpPr txBox="1"/>
            <p:nvPr/>
          </p:nvSpPr>
          <p:spPr bwMode="gray">
            <a:xfrm>
              <a:off x="2718830" y="3364863"/>
              <a:ext cx="378823"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sp>
          <p:nvSpPr>
            <p:cNvPr id="98" name="TextBox 97"/>
            <p:cNvSpPr txBox="1"/>
            <p:nvPr/>
          </p:nvSpPr>
          <p:spPr bwMode="gray">
            <a:xfrm>
              <a:off x="2718830" y="5508155"/>
              <a:ext cx="378823"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sp>
          <p:nvSpPr>
            <p:cNvPr id="99" name="TextBox 98"/>
            <p:cNvSpPr txBox="1"/>
            <p:nvPr/>
          </p:nvSpPr>
          <p:spPr bwMode="gray">
            <a:xfrm>
              <a:off x="2718830" y="4463212"/>
              <a:ext cx="378823"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pic>
          <p:nvPicPr>
            <p:cNvPr id="102" name="图片 50" descr="数据中心-蓝.png"/>
            <p:cNvPicPr>
              <a:picLocks noChangeAspect="1"/>
            </p:cNvPicPr>
            <p:nvPr/>
          </p:nvPicPr>
          <p:blipFill>
            <a:blip r:embed="rId11" cstate="print">
              <a:duotone>
                <a:schemeClr val="accent3">
                  <a:shade val="45000"/>
                  <a:satMod val="135000"/>
                </a:schemeClr>
                <a:prstClr val="white"/>
              </a:duotone>
            </a:blip>
            <a:stretch>
              <a:fillRect/>
            </a:stretch>
          </p:blipFill>
          <p:spPr bwMode="gray">
            <a:xfrm rot="4730868">
              <a:off x="3716800" y="5308236"/>
              <a:ext cx="205390" cy="1522131"/>
            </a:xfrm>
            <a:prstGeom prst="rect">
              <a:avLst/>
            </a:prstGeom>
          </p:spPr>
        </p:pic>
        <p:pic>
          <p:nvPicPr>
            <p:cNvPr id="103" name="图片 4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4521667" y="5607465"/>
              <a:ext cx="437587" cy="574969"/>
            </a:xfrm>
            <a:prstGeom prst="rect">
              <a:avLst/>
            </a:prstGeom>
          </p:spPr>
        </p:pic>
        <p:cxnSp>
          <p:nvCxnSpPr>
            <p:cNvPr id="104" name="Straight Connector 103"/>
            <p:cNvCxnSpPr>
              <a:stCxn id="103" idx="3"/>
            </p:cNvCxnSpPr>
            <p:nvPr/>
          </p:nvCxnSpPr>
          <p:spPr bwMode="gray">
            <a:xfrm flipV="1">
              <a:off x="4959254" y="5607465"/>
              <a:ext cx="357467" cy="28748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11" name="TextBox 110"/>
            <p:cNvSpPr txBox="1"/>
            <p:nvPr/>
          </p:nvSpPr>
          <p:spPr bwMode="gray">
            <a:xfrm>
              <a:off x="4793870" y="5941118"/>
              <a:ext cx="666407"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4G/5G</a:t>
              </a:r>
              <a:endParaRPr lang="en-US" altLang="zh-CN" sz="1200" dirty="0">
                <a:latin typeface="Huawei Sans" panose="020C0503030203020204" pitchFamily="34" charset="0"/>
              </a:endParaRPr>
            </a:p>
          </p:txBody>
        </p:sp>
        <p:sp>
          <p:nvSpPr>
            <p:cNvPr id="54" name="Freeform 159"/>
            <p:cNvSpPr/>
            <p:nvPr/>
          </p:nvSpPr>
          <p:spPr bwMode="gray">
            <a:xfrm flipH="1">
              <a:off x="4609198" y="2057991"/>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200" dirty="0">
                  <a:solidFill>
                    <a:schemeClr val="tx1"/>
                  </a:solidFill>
                  <a:latin typeface="Huawei Sans" panose="020C0503030203020204" pitchFamily="34" charset="0"/>
                </a:rPr>
                <a:t>Transmission private line</a:t>
              </a:r>
            </a:p>
          </p:txBody>
        </p:sp>
        <p:sp>
          <p:nvSpPr>
            <p:cNvPr id="55" name="Freeform 159"/>
            <p:cNvSpPr/>
            <p:nvPr/>
          </p:nvSpPr>
          <p:spPr bwMode="gray">
            <a:xfrm flipH="1">
              <a:off x="4593513" y="4897361"/>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rPr>
                <a:t>Internet</a:t>
              </a:r>
            </a:p>
          </p:txBody>
        </p:sp>
        <p:pic>
          <p:nvPicPr>
            <p:cNvPr id="63" name="Picture 12" descr="E:\2016.01\1.12 扁平化图标\蓝色\AR-蓝色最新-40.png"/>
            <p:cNvPicPr>
              <a:picLocks noChangeAspect="1" noChangeArrowheads="1"/>
            </p:cNvPicPr>
            <p:nvPr/>
          </p:nvPicPr>
          <p:blipFill>
            <a:blip r:embed="rId4" cstate="print"/>
            <a:srcRect/>
            <a:stretch>
              <a:fillRect/>
            </a:stretch>
          </p:blipFill>
          <p:spPr bwMode="gray">
            <a:xfrm>
              <a:off x="2696521" y="4745768"/>
              <a:ext cx="484709" cy="396580"/>
            </a:xfrm>
            <a:prstGeom prst="rect">
              <a:avLst/>
            </a:prstGeom>
            <a:noFill/>
          </p:spPr>
        </p:pic>
        <p:pic>
          <p:nvPicPr>
            <p:cNvPr id="69" name="Picture 12" descr="E:\2016.01\1.12 扁平化图标\蓝色\AR-蓝色最新-40.png"/>
            <p:cNvPicPr>
              <a:picLocks noChangeAspect="1" noChangeArrowheads="1"/>
            </p:cNvPicPr>
            <p:nvPr/>
          </p:nvPicPr>
          <p:blipFill>
            <a:blip r:embed="rId4" cstate="print"/>
            <a:srcRect/>
            <a:stretch>
              <a:fillRect/>
            </a:stretch>
          </p:blipFill>
          <p:spPr bwMode="gray">
            <a:xfrm>
              <a:off x="2666658" y="5772725"/>
              <a:ext cx="484709" cy="396580"/>
            </a:xfrm>
            <a:prstGeom prst="rect">
              <a:avLst/>
            </a:prstGeom>
            <a:noFill/>
          </p:spPr>
        </p:pic>
        <p:sp>
          <p:nvSpPr>
            <p:cNvPr id="71" name="Freeform 159"/>
            <p:cNvSpPr/>
            <p:nvPr/>
          </p:nvSpPr>
          <p:spPr bwMode="gray">
            <a:xfrm flipH="1">
              <a:off x="1696766" y="3401682"/>
              <a:ext cx="1210419" cy="6327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216000" rtlCol="0" anchor="ctr">
              <a:noAutofit/>
            </a:bodyPr>
            <a:lstStyle/>
            <a:p>
              <a:pPr algn="ctr" fontAlgn="ctr"/>
              <a:r>
                <a:rPr lang="en-US" sz="1200" dirty="0">
                  <a:solidFill>
                    <a:schemeClr val="tx1"/>
                  </a:solidFill>
                  <a:latin typeface="Huawei Sans" panose="020C0503030203020204" pitchFamily="34" charset="0"/>
                </a:rPr>
                <a:t>Enterprise branch</a:t>
              </a:r>
            </a:p>
          </p:txBody>
        </p:sp>
        <p:pic>
          <p:nvPicPr>
            <p:cNvPr id="72" name="Picture 12" descr="E:\2016.01\1.12 扁平化图标\蓝色\AR-蓝色最新-40.png"/>
            <p:cNvPicPr>
              <a:picLocks noChangeAspect="1" noChangeArrowheads="1"/>
            </p:cNvPicPr>
            <p:nvPr/>
          </p:nvPicPr>
          <p:blipFill>
            <a:blip r:embed="rId4" cstate="print"/>
            <a:srcRect/>
            <a:stretch>
              <a:fillRect/>
            </a:stretch>
          </p:blipFill>
          <p:spPr bwMode="gray">
            <a:xfrm>
              <a:off x="2665887" y="3617945"/>
              <a:ext cx="484709" cy="396580"/>
            </a:xfrm>
            <a:prstGeom prst="rect">
              <a:avLst/>
            </a:prstGeom>
            <a:noFill/>
          </p:spPr>
        </p:pic>
        <p:pic>
          <p:nvPicPr>
            <p:cNvPr id="15" name="图片 42" descr="大型网管-蓝.png"/>
            <p:cNvPicPr>
              <a:picLocks noChangeAspect="1"/>
            </p:cNvPicPr>
            <p:nvPr/>
          </p:nvPicPr>
          <p:blipFill>
            <a:blip r:embed="rId3" cstate="print"/>
            <a:stretch>
              <a:fillRect/>
            </a:stretch>
          </p:blipFill>
          <p:spPr bwMode="gray">
            <a:xfrm>
              <a:off x="1878537" y="3162930"/>
              <a:ext cx="539607" cy="441817"/>
            </a:xfrm>
            <a:prstGeom prst="rect">
              <a:avLst/>
            </a:prstGeom>
          </p:spPr>
        </p:pic>
      </p:grpSp>
    </p:spTree>
    <p:extLst>
      <p:ext uri="{BB962C8B-B14F-4D97-AF65-F5344CB8AC3E}">
        <p14:creationId xmlns:p14="http://schemas.microsoft.com/office/powerpoint/2010/main" val="611393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Comparison Between Private Line and VPN Technologies</a:t>
            </a:r>
            <a:endParaRPr lang="en-US" dirty="0"/>
          </a:p>
        </p:txBody>
      </p:sp>
      <p:sp>
        <p:nvSpPr>
          <p:cNvPr id="3" name="Text Placeholder 2"/>
          <p:cNvSpPr>
            <a:spLocks noGrp="1"/>
          </p:cNvSpPr>
          <p:nvPr>
            <p:ph type="body" sz="quarter" idx="10"/>
          </p:nvPr>
        </p:nvSpPr>
        <p:spPr bwMode="gray"/>
        <p:txBody>
          <a:bodyPr/>
          <a:lstStyle/>
          <a:p>
            <a:pPr algn="l"/>
            <a:r>
              <a:rPr lang="en-US" sz="1400"/>
              <a:t>Private lines were introduced very early. They can meet interconnection requirements of enterprises and ensure high network reliability and security. However, private lines are expensive.</a:t>
            </a:r>
            <a:endParaRPr lang="en-US" altLang="zh-CN" sz="1400"/>
          </a:p>
          <a:p>
            <a:pPr algn="l"/>
            <a:r>
              <a:rPr lang="en-US" sz="1400"/>
              <a:t>As networks develop, VPN technologies start to occupy more market shares. However, some industries demanding high security and reliability, such as the financial service industry, still prefer private line technologies.</a:t>
            </a:r>
            <a:endParaRPr lang="en-US" altLang="zh-CN" sz="1400"/>
          </a:p>
          <a:p>
            <a:pPr algn="l"/>
            <a:r>
              <a:rPr lang="en-US" sz="1400"/>
              <a:t>Selecting private line or VPN technologies depend on </a:t>
            </a:r>
            <a:r>
              <a:rPr lang="en-US" altLang="zh-CN" sz="1400"/>
              <a:t>enterprises'</a:t>
            </a:r>
            <a:r>
              <a:rPr lang="en-US" sz="1400"/>
              <a:t> services. The following table compares the two technologies.</a:t>
            </a:r>
            <a:endParaRPr lang="en-US" sz="1400" dirty="0"/>
          </a:p>
        </p:txBody>
      </p:sp>
      <p:graphicFrame>
        <p:nvGraphicFramePr>
          <p:cNvPr id="4" name="表格 8"/>
          <p:cNvGraphicFramePr>
            <a:graphicFrameLocks noGrp="1"/>
          </p:cNvGraphicFramePr>
          <p:nvPr>
            <p:extLst>
              <p:ext uri="{D42A27DB-BD31-4B8C-83A1-F6EECF244321}">
                <p14:modId xmlns:p14="http://schemas.microsoft.com/office/powerpoint/2010/main" val="2975973506"/>
              </p:ext>
            </p:extLst>
          </p:nvPr>
        </p:nvGraphicFramePr>
        <p:xfrm>
          <a:off x="740310" y="2882869"/>
          <a:ext cx="10727202" cy="3230880"/>
        </p:xfrm>
        <a:graphic>
          <a:graphicData uri="http://schemas.openxmlformats.org/drawingml/2006/table">
            <a:tbl>
              <a:tblPr/>
              <a:tblGrid>
                <a:gridCol w="1760861">
                  <a:extLst>
                    <a:ext uri="{9D8B030D-6E8A-4147-A177-3AD203B41FA5}">
                      <a16:colId xmlns="" xmlns:a16="http://schemas.microsoft.com/office/drawing/2014/main" val="20000"/>
                    </a:ext>
                  </a:extLst>
                </a:gridCol>
                <a:gridCol w="4256344">
                  <a:extLst>
                    <a:ext uri="{9D8B030D-6E8A-4147-A177-3AD203B41FA5}">
                      <a16:colId xmlns="" xmlns:a16="http://schemas.microsoft.com/office/drawing/2014/main" val="20001"/>
                    </a:ext>
                  </a:extLst>
                </a:gridCol>
                <a:gridCol w="4709997">
                  <a:extLst>
                    <a:ext uri="{9D8B030D-6E8A-4147-A177-3AD203B41FA5}">
                      <a16:colId xmlns="" xmlns:a16="http://schemas.microsoft.com/office/drawing/2014/main" val="20002"/>
                    </a:ext>
                  </a:extLst>
                </a:gridCol>
              </a:tblGrid>
              <a:tr h="237054">
                <a:tc>
                  <a:txBody>
                    <a:bodyPr/>
                    <a:lstStyle/>
                    <a:p>
                      <a:pPr algn="ctr" fontAlgn="ctr"/>
                      <a:r>
                        <a:rPr lang="en-US" sz="1400" b="1" dirty="0">
                          <a:solidFill>
                            <a:schemeClr val="tx1"/>
                          </a:solidFill>
                          <a:latin typeface="Huawei Sans" panose="020C0503030203020204" pitchFamily="34" charset="0"/>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Private Line Technology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VPN Technology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54747">
                <a:tc>
                  <a:txBody>
                    <a:bodyPr/>
                    <a:lstStyle/>
                    <a:p>
                      <a:pPr algn="ctr" fontAlgn="ctr"/>
                      <a:r>
                        <a:rPr lang="en-US" sz="1200" dirty="0">
                          <a:latin typeface="Huawei Sans" panose="020C0503030203020204" pitchFamily="34" charset="0"/>
                        </a:rPr>
                        <a:t>Security</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Relatively high: depending on ISPs</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Very high: Data is encrypted before being transmitted and security control is in the hands of users.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213515">
                <a:tc>
                  <a:txBody>
                    <a:bodyPr/>
                    <a:lstStyle/>
                    <a:p>
                      <a:pPr algn="ctr" fontAlgn="ctr"/>
                      <a:r>
                        <a:rPr lang="en-US" sz="1200" dirty="0">
                          <a:latin typeface="Huawei Sans" panose="020C0503030203020204" pitchFamily="34" charset="0"/>
                        </a:rPr>
                        <a:t>Reliability</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High: depending on ISP network reliability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Comparatively high: depending on reliability of Internet lines</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54747">
                <a:tc>
                  <a:txBody>
                    <a:bodyPr/>
                    <a:lstStyle/>
                    <a:p>
                      <a:pPr algn="ctr" fontAlgn="ctr"/>
                      <a:r>
                        <a:rPr lang="en-US" sz="1200" dirty="0">
                          <a:latin typeface="Huawei Sans" panose="020C0503030203020204" pitchFamily="34" charset="0"/>
                        </a:rPr>
                        <a:t>Scalability</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Medium: depending on ISPs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Based on TCP/IP technology, the access mode is flexible. </a:t>
                      </a:r>
                      <a:r>
                        <a:rPr lang="en-US" sz="1200" baseline="0" dirty="0">
                          <a:latin typeface="Huawei Sans" panose="020C0503030203020204" pitchFamily="34" charset="0"/>
                        </a:rPr>
                        <a:t>A network can be scaled out as long as it is reachable.</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95978">
                <a:tc>
                  <a:txBody>
                    <a:bodyPr/>
                    <a:lstStyle/>
                    <a:p>
                      <a:pPr algn="ctr" fontAlgn="ctr"/>
                      <a:r>
                        <a:rPr lang="en-US" sz="1200" dirty="0">
                          <a:latin typeface="Huawei Sans" panose="020C0503030203020204" pitchFamily="34" charset="0"/>
                        </a:rPr>
                        <a:t>Investment cost</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The private line expense is very high and needs to be paid every month. In addition, the device expense needs to be invested in the initial period of network construction.</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One-off device expense is invested, so there is no need to pay monthly operating expenses.</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95978">
                <a:tc>
                  <a:txBody>
                    <a:bodyPr/>
                    <a:lstStyle/>
                    <a:p>
                      <a:pPr algn="ctr" fontAlgn="ctr"/>
                      <a:r>
                        <a:rPr lang="en-US" sz="1200" dirty="0">
                          <a:latin typeface="Huawei Sans" panose="020C0503030203020204" pitchFamily="34" charset="0"/>
                        </a:rPr>
                        <a:t>Support for mobile users</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Mobile users can only connect to the network to which private lines are reachable, and internal mobile users leaving a LAN cannot access a private network.</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Internal mobile users can use the Internet for secure access, eliminating geographical differences.</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354747">
                <a:tc>
                  <a:txBody>
                    <a:bodyPr/>
                    <a:lstStyle/>
                    <a:p>
                      <a:pPr algn="ctr" fontAlgn="ctr"/>
                      <a:r>
                        <a:rPr lang="en-US" sz="1200" dirty="0">
                          <a:latin typeface="Huawei Sans" panose="020C0503030203020204" pitchFamily="34" charset="0"/>
                        </a:rPr>
                        <a:t>Transmission bandwidth</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Leased bandwidth is low because of the high price.</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The Internet is cheap, and the leased bandwidth is high.</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524252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Carriers' Private Lines</a:t>
            </a:r>
            <a:endParaRPr lang="en-US" dirty="0"/>
          </a:p>
        </p:txBody>
      </p:sp>
      <p:sp>
        <p:nvSpPr>
          <p:cNvPr id="3" name="Text Placeholder 2"/>
          <p:cNvSpPr>
            <a:spLocks noGrp="1"/>
          </p:cNvSpPr>
          <p:nvPr>
            <p:ph type="body" sz="quarter" idx="10"/>
          </p:nvPr>
        </p:nvSpPr>
        <p:spPr bwMode="gray"/>
        <p:txBody>
          <a:bodyPr/>
          <a:lstStyle/>
          <a:p>
            <a:pPr algn="l"/>
            <a:r>
              <a:rPr lang="en-US" sz="1400"/>
              <a:t>Carriers have a large number of line resources and launch different private line services based on different industries and scenarios.</a:t>
            </a:r>
            <a:endParaRPr lang="en-US" altLang="zh-CN" sz="1400"/>
          </a:p>
          <a:p>
            <a:pPr algn="l"/>
            <a:r>
              <a:rPr lang="en-US" sz="1400"/>
              <a:t>Carriers' high-quality transmission private line services mainly include SDH, MSTP, and bare fiber </a:t>
            </a:r>
            <a:r>
              <a:rPr lang="en-US" altLang="zh-CN" sz="1400"/>
              <a:t>services</a:t>
            </a:r>
            <a:r>
              <a:rPr lang="en-US" sz="1400"/>
              <a:t>, which are expensive but deliver excellent performance.</a:t>
            </a:r>
            <a:endParaRPr lang="en-US" altLang="zh-CN" sz="1400"/>
          </a:p>
          <a:p>
            <a:pPr algn="l"/>
            <a:r>
              <a:rPr lang="en-US" sz="1400"/>
              <a:t>MPLS VPN is another type of private line services provided by carriers. MPLS VPN private lines provide slightly lower performance than transmission private lines but are less expensive.</a:t>
            </a:r>
            <a:endParaRPr lang="en-US" sz="1400" dirty="0"/>
          </a:p>
        </p:txBody>
      </p:sp>
      <p:sp>
        <p:nvSpPr>
          <p:cNvPr id="4" name="圆角矩形 75"/>
          <p:cNvSpPr/>
          <p:nvPr/>
        </p:nvSpPr>
        <p:spPr bwMode="gray">
          <a:xfrm>
            <a:off x="848509" y="2894691"/>
            <a:ext cx="5542765" cy="33318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Carrier's private line (private line network in the financial service industry)</a:t>
            </a:r>
          </a:p>
        </p:txBody>
      </p:sp>
      <p:sp>
        <p:nvSpPr>
          <p:cNvPr id="5" name="圆角矩形 75"/>
          <p:cNvSpPr/>
          <p:nvPr/>
        </p:nvSpPr>
        <p:spPr bwMode="gray">
          <a:xfrm>
            <a:off x="845585" y="3266166"/>
            <a:ext cx="5545737" cy="286031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Group 6"/>
          <p:cNvGrpSpPr/>
          <p:nvPr/>
        </p:nvGrpSpPr>
        <p:grpSpPr bwMode="gray">
          <a:xfrm>
            <a:off x="956522" y="3427922"/>
            <a:ext cx="5361926" cy="2623634"/>
            <a:chOff x="659396" y="3472142"/>
            <a:chExt cx="5361926" cy="2623634"/>
          </a:xfrm>
        </p:grpSpPr>
        <p:sp>
          <p:nvSpPr>
            <p:cNvPr id="8" name="Rectangle 7"/>
            <p:cNvSpPr/>
            <p:nvPr/>
          </p:nvSpPr>
          <p:spPr bwMode="gray">
            <a:xfrm>
              <a:off x="1965581" y="3718204"/>
              <a:ext cx="2491662"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Level-1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9" name="Rectangle 8"/>
            <p:cNvSpPr/>
            <p:nvPr/>
          </p:nvSpPr>
          <p:spPr bwMode="gray">
            <a:xfrm>
              <a:off x="1965581" y="4619904"/>
              <a:ext cx="1207731"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0" name="Rectangle 9"/>
            <p:cNvSpPr/>
            <p:nvPr/>
          </p:nvSpPr>
          <p:spPr bwMode="gray">
            <a:xfrm>
              <a:off x="1965581"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200" dirty="0">
                  <a:latin typeface="Huawei Sans" panose="020C0503030203020204" pitchFamily="34" charset="0"/>
                </a:rPr>
                <a:t>Sub-branch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1" name="Rectangle 10"/>
            <p:cNvSpPr/>
            <p:nvPr/>
          </p:nvSpPr>
          <p:spPr bwMode="gray">
            <a:xfrm>
              <a:off x="2603108"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rPr>
                <a:t>Sub-branch</a:t>
              </a:r>
            </a:p>
          </p:txBody>
        </p:sp>
        <p:sp>
          <p:nvSpPr>
            <p:cNvPr id="12" name="Rectangle 11"/>
            <p:cNvSpPr/>
            <p:nvPr/>
          </p:nvSpPr>
          <p:spPr bwMode="gray">
            <a:xfrm>
              <a:off x="3249512" y="4613555"/>
              <a:ext cx="1207731"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3" name="Rectangle 12"/>
            <p:cNvSpPr/>
            <p:nvPr/>
          </p:nvSpPr>
          <p:spPr bwMode="gray">
            <a:xfrm>
              <a:off x="3240635"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ATM</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4" name="Rectangle 13"/>
            <p:cNvSpPr/>
            <p:nvPr/>
          </p:nvSpPr>
          <p:spPr bwMode="gray">
            <a:xfrm>
              <a:off x="3878162"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rPr>
                <a:t>Sub-branch</a:t>
              </a:r>
            </a:p>
          </p:txBody>
        </p:sp>
        <p:sp>
          <p:nvSpPr>
            <p:cNvPr id="24" name="Rectangle 23"/>
            <p:cNvSpPr/>
            <p:nvPr/>
          </p:nvSpPr>
          <p:spPr bwMode="gray">
            <a:xfrm>
              <a:off x="659396" y="3472142"/>
              <a:ext cx="1101642"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service network</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5" name="Rectangle 24"/>
            <p:cNvSpPr/>
            <p:nvPr/>
          </p:nvSpPr>
          <p:spPr bwMode="gray">
            <a:xfrm>
              <a:off x="659396" y="3969157"/>
              <a:ext cx="1101642"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6" name="Rectangle 25"/>
            <p:cNvSpPr/>
            <p:nvPr/>
          </p:nvSpPr>
          <p:spPr bwMode="gray">
            <a:xfrm>
              <a:off x="659396" y="4619904"/>
              <a:ext cx="1101642"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cxnSp>
          <p:nvCxnSpPr>
            <p:cNvPr id="31" name="Straight Connector 30"/>
            <p:cNvCxnSpPr>
              <a:endCxn id="9" idx="0"/>
            </p:cNvCxnSpPr>
            <p:nvPr/>
          </p:nvCxnSpPr>
          <p:spPr bwMode="gray">
            <a:xfrm>
              <a:off x="2569447" y="4080154"/>
              <a:ext cx="0" cy="53975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2" name="Straight Connector 31"/>
            <p:cNvCxnSpPr>
              <a:endCxn id="12" idx="0"/>
            </p:cNvCxnSpPr>
            <p:nvPr/>
          </p:nvCxnSpPr>
          <p:spPr bwMode="gray">
            <a:xfrm>
              <a:off x="3853378" y="4080154"/>
              <a:ext cx="0" cy="53340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5" name="Straight Connector 34"/>
            <p:cNvCxnSpPr>
              <a:endCxn id="10" idx="0"/>
            </p:cNvCxnSpPr>
            <p:nvPr/>
          </p:nvCxnSpPr>
          <p:spPr bwMode="gray">
            <a:xfrm>
              <a:off x="2255122" y="4975505"/>
              <a:ext cx="0" cy="75832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6" name="Straight Connector 35"/>
            <p:cNvCxnSpPr>
              <a:endCxn id="11" idx="0"/>
            </p:cNvCxnSpPr>
            <p:nvPr/>
          </p:nvCxnSpPr>
          <p:spPr bwMode="gray">
            <a:xfrm>
              <a:off x="2883772" y="4975505"/>
              <a:ext cx="8877" cy="75832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7" name="Straight Connector 36"/>
            <p:cNvCxnSpPr>
              <a:endCxn id="13" idx="0"/>
            </p:cNvCxnSpPr>
            <p:nvPr/>
          </p:nvCxnSpPr>
          <p:spPr bwMode="gray">
            <a:xfrm flipH="1">
              <a:off x="3530176" y="4975505"/>
              <a:ext cx="8877" cy="75832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8" name="Straight Connector 37"/>
            <p:cNvCxnSpPr>
              <a:endCxn id="14" idx="0"/>
            </p:cNvCxnSpPr>
            <p:nvPr/>
          </p:nvCxnSpPr>
          <p:spPr bwMode="gray">
            <a:xfrm>
              <a:off x="4167703" y="4981854"/>
              <a:ext cx="0" cy="75197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3" name="Straight Connector 42"/>
            <p:cNvCxnSpPr>
              <a:stCxn id="8" idx="1"/>
              <a:endCxn id="24" idx="3"/>
            </p:cNvCxnSpPr>
            <p:nvPr/>
          </p:nvCxnSpPr>
          <p:spPr bwMode="gray">
            <a:xfrm flipH="1" flipV="1">
              <a:off x="1761038" y="3653117"/>
              <a:ext cx="204543" cy="2460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4" name="Straight Connector 43"/>
            <p:cNvCxnSpPr>
              <a:stCxn id="8" idx="1"/>
              <a:endCxn id="25" idx="3"/>
            </p:cNvCxnSpPr>
            <p:nvPr/>
          </p:nvCxnSpPr>
          <p:spPr bwMode="gray">
            <a:xfrm flipH="1">
              <a:off x="1761038" y="3899179"/>
              <a:ext cx="204543" cy="2509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5" name="Straight Connector 44"/>
            <p:cNvCxnSpPr>
              <a:stCxn id="9" idx="1"/>
              <a:endCxn id="26" idx="3"/>
            </p:cNvCxnSpPr>
            <p:nvPr/>
          </p:nvCxnSpPr>
          <p:spPr bwMode="gray">
            <a:xfrm flipH="1">
              <a:off x="1761038" y="4800879"/>
              <a:ext cx="204543"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50" name="Rectangle 49"/>
            <p:cNvSpPr/>
            <p:nvPr/>
          </p:nvSpPr>
          <p:spPr bwMode="gray">
            <a:xfrm>
              <a:off x="2434005" y="4218140"/>
              <a:ext cx="1642799"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1" name="Rectangle 50"/>
            <p:cNvSpPr/>
            <p:nvPr/>
          </p:nvSpPr>
          <p:spPr bwMode="gray">
            <a:xfrm>
              <a:off x="2089406" y="5247913"/>
              <a:ext cx="2242398"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3" name="Rectangular Callout 32"/>
            <p:cNvSpPr/>
            <p:nvPr/>
          </p:nvSpPr>
          <p:spPr bwMode="gray">
            <a:xfrm>
              <a:off x="4513231" y="3557865"/>
              <a:ext cx="1508091" cy="1328740"/>
            </a:xfrm>
            <a:prstGeom prst="wedgeRectCallout">
              <a:avLst>
                <a:gd name="adj1" fmla="val -74981"/>
                <a:gd name="adj2" fmla="val 10482"/>
              </a:avLst>
            </a:prstGeom>
            <a:noFill/>
            <a:ln w="19050">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financial service industry leases carriers' MSTP/SDH private line services to ensure high network reliability.</a:t>
              </a:r>
            </a:p>
          </p:txBody>
        </p:sp>
        <p:sp>
          <p:nvSpPr>
            <p:cNvPr id="47" name="TextBox 46"/>
            <p:cNvSpPr txBox="1"/>
            <p:nvPr/>
          </p:nvSpPr>
          <p:spPr bwMode="gray">
            <a:xfrm>
              <a:off x="2734358" y="4218140"/>
              <a:ext cx="954107" cy="276999"/>
            </a:xfrm>
            <a:prstGeom prst="rect">
              <a:avLst/>
            </a:prstGeom>
            <a:noFill/>
          </p:spPr>
          <p:txBody>
            <a:bodyPr wrap="none" rtlCol="0">
              <a:spAutoFit/>
            </a:bodyPr>
            <a:lstStyle/>
            <a:p>
              <a:pPr fontAlgn="ctr"/>
              <a:r>
                <a:rPr lang="en-US" sz="1200" dirty="0">
                  <a:latin typeface="Huawei Sans" panose="020C0503030203020204" pitchFamily="34" charset="0"/>
                </a:rPr>
                <a:t>MSTP/SDH</a:t>
              </a:r>
              <a:endParaRPr lang="en-US" altLang="zh-CN" sz="1200" dirty="0">
                <a:latin typeface="Huawei Sans" panose="020C0503030203020204" pitchFamily="34" charset="0"/>
              </a:endParaRPr>
            </a:p>
          </p:txBody>
        </p:sp>
        <p:sp>
          <p:nvSpPr>
            <p:cNvPr id="48" name="TextBox 47"/>
            <p:cNvSpPr txBox="1"/>
            <p:nvPr/>
          </p:nvSpPr>
          <p:spPr bwMode="gray">
            <a:xfrm>
              <a:off x="2749207" y="5239324"/>
              <a:ext cx="954107" cy="276999"/>
            </a:xfrm>
            <a:prstGeom prst="rect">
              <a:avLst/>
            </a:prstGeom>
            <a:noFill/>
          </p:spPr>
          <p:txBody>
            <a:bodyPr wrap="none" rtlCol="0">
              <a:spAutoFit/>
            </a:bodyPr>
            <a:lstStyle/>
            <a:p>
              <a:pPr fontAlgn="ctr"/>
              <a:r>
                <a:rPr lang="en-US" sz="1200" dirty="0">
                  <a:latin typeface="Huawei Sans" panose="020C0503030203020204" pitchFamily="34" charset="0"/>
                </a:rPr>
                <a:t>MSTP/SDH</a:t>
              </a:r>
              <a:endParaRPr lang="en-US" altLang="zh-CN" sz="1200" dirty="0">
                <a:latin typeface="Huawei Sans" panose="020C0503030203020204" pitchFamily="34" charset="0"/>
              </a:endParaRPr>
            </a:p>
          </p:txBody>
        </p:sp>
      </p:grpSp>
      <p:sp>
        <p:nvSpPr>
          <p:cNvPr id="34" name="圆角矩形 75"/>
          <p:cNvSpPr/>
          <p:nvPr/>
        </p:nvSpPr>
        <p:spPr bwMode="gray">
          <a:xfrm>
            <a:off x="6461032" y="2894691"/>
            <a:ext cx="5133975" cy="33318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Carrier's private line (MPLS VPN network of a provincial library)</a:t>
            </a:r>
          </a:p>
        </p:txBody>
      </p:sp>
      <p:sp>
        <p:nvSpPr>
          <p:cNvPr id="39" name="圆角矩形 75"/>
          <p:cNvSpPr/>
          <p:nvPr/>
        </p:nvSpPr>
        <p:spPr bwMode="gray">
          <a:xfrm>
            <a:off x="6461032" y="3266166"/>
            <a:ext cx="5133975" cy="286031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0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Group 39"/>
          <p:cNvGrpSpPr/>
          <p:nvPr/>
        </p:nvGrpSpPr>
        <p:grpSpPr bwMode="gray">
          <a:xfrm>
            <a:off x="6577850" y="3425994"/>
            <a:ext cx="4873038" cy="2539085"/>
            <a:chOff x="607012" y="3627115"/>
            <a:chExt cx="4873038" cy="2539085"/>
          </a:xfrm>
        </p:grpSpPr>
        <p:sp>
          <p:nvSpPr>
            <p:cNvPr id="41" name="Rectangle 40"/>
            <p:cNvSpPr/>
            <p:nvPr/>
          </p:nvSpPr>
          <p:spPr bwMode="gray">
            <a:xfrm>
              <a:off x="1743811" y="4762065"/>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2" name="Rectangle 41"/>
            <p:cNvSpPr/>
            <p:nvPr/>
          </p:nvSpPr>
          <p:spPr bwMode="gray">
            <a:xfrm>
              <a:off x="2748120" y="4761146"/>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6" name="Rectangle 45"/>
            <p:cNvSpPr/>
            <p:nvPr/>
          </p:nvSpPr>
          <p:spPr bwMode="gray">
            <a:xfrm>
              <a:off x="3757264" y="4761146"/>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9" name="Rectangle 48"/>
            <p:cNvSpPr/>
            <p:nvPr/>
          </p:nvSpPr>
          <p:spPr bwMode="gray">
            <a:xfrm>
              <a:off x="992227" y="5769895"/>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4" name="Rectangle 53"/>
            <p:cNvSpPr/>
            <p:nvPr/>
          </p:nvSpPr>
          <p:spPr bwMode="gray">
            <a:xfrm>
              <a:off x="2152168" y="5769895"/>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5" name="Rectangle 54"/>
            <p:cNvSpPr/>
            <p:nvPr/>
          </p:nvSpPr>
          <p:spPr bwMode="gray">
            <a:xfrm>
              <a:off x="3312109" y="5769895"/>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6" name="Rectangle 55"/>
            <p:cNvSpPr/>
            <p:nvPr/>
          </p:nvSpPr>
          <p:spPr bwMode="gray">
            <a:xfrm>
              <a:off x="4472050" y="5770200"/>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7" name="Rectangle 56"/>
            <p:cNvSpPr/>
            <p:nvPr/>
          </p:nvSpPr>
          <p:spPr bwMode="gray">
            <a:xfrm>
              <a:off x="2260181" y="3627115"/>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8" name="Rectangle 57"/>
            <p:cNvSpPr/>
            <p:nvPr/>
          </p:nvSpPr>
          <p:spPr bwMode="gray">
            <a:xfrm>
              <a:off x="3350627" y="3627115"/>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9" name="Rectangle 58"/>
            <p:cNvSpPr/>
            <p:nvPr/>
          </p:nvSpPr>
          <p:spPr bwMode="gray">
            <a:xfrm>
              <a:off x="607012" y="4285563"/>
              <a:ext cx="2507389"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GRE over IPsec (enterprise-built)</a:t>
              </a:r>
            </a:p>
          </p:txBody>
        </p:sp>
        <p:sp>
          <p:nvSpPr>
            <p:cNvPr id="60" name="Rectangle 59"/>
            <p:cNvSpPr/>
            <p:nvPr/>
          </p:nvSpPr>
          <p:spPr bwMode="gray">
            <a:xfrm>
              <a:off x="3256984" y="4285248"/>
              <a:ext cx="1444211"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rgbClr val="C7000B"/>
                  </a:solidFill>
                  <a:latin typeface="Huawei Sans" panose="020C0503030203020204" pitchFamily="34" charset="0"/>
                </a:rPr>
                <a:t>MPLS VPN (ISP)</a:t>
              </a:r>
              <a:r>
                <a:rPr lang="en-US" sz="1200" dirty="0">
                  <a:solidFill>
                    <a:srgbClr val="C7000B"/>
                  </a:solidFill>
                  <a:latin typeface="Huawei Sans" panose="020C0503030203020204" pitchFamily="34" charset="0"/>
                </a:rPr>
                <a:t> </a:t>
              </a:r>
            </a:p>
          </p:txBody>
        </p:sp>
        <p:sp>
          <p:nvSpPr>
            <p:cNvPr id="61" name="Rectangle 60"/>
            <p:cNvSpPr/>
            <p:nvPr/>
          </p:nvSpPr>
          <p:spPr bwMode="gray">
            <a:xfrm>
              <a:off x="2201767" y="5298596"/>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rgbClr val="C7000B"/>
                  </a:solidFill>
                  <a:latin typeface="Huawei Sans" panose="020C0503030203020204" pitchFamily="34" charset="0"/>
                </a:rPr>
                <a:t>MPLS VPN (ISP)</a:t>
              </a:r>
              <a:r>
                <a:rPr lang="en-US" sz="1200" dirty="0">
                  <a:solidFill>
                    <a:srgbClr val="C7000B"/>
                  </a:solidFill>
                  <a:latin typeface="Huawei Sans" panose="020C0503030203020204" pitchFamily="34" charset="0"/>
                </a:rPr>
                <a:t> </a:t>
              </a:r>
            </a:p>
          </p:txBody>
        </p:sp>
        <p:cxnSp>
          <p:nvCxnSpPr>
            <p:cNvPr id="62" name="Straight Connector 61"/>
            <p:cNvCxnSpPr>
              <a:endCxn id="49" idx="0"/>
            </p:cNvCxnSpPr>
            <p:nvPr/>
          </p:nvCxnSpPr>
          <p:spPr bwMode="gray">
            <a:xfrm flipH="1">
              <a:off x="1496227" y="5552034"/>
              <a:ext cx="828150" cy="2178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3" name="Straight Connector 62"/>
            <p:cNvCxnSpPr>
              <a:endCxn id="54" idx="0"/>
            </p:cNvCxnSpPr>
            <p:nvPr/>
          </p:nvCxnSpPr>
          <p:spPr bwMode="gray">
            <a:xfrm>
              <a:off x="2640108" y="5552034"/>
              <a:ext cx="16060" cy="2178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4" name="Straight Connector 63"/>
            <p:cNvCxnSpPr>
              <a:endCxn id="56" idx="0"/>
            </p:cNvCxnSpPr>
            <p:nvPr/>
          </p:nvCxnSpPr>
          <p:spPr bwMode="gray">
            <a:xfrm>
              <a:off x="3980560" y="5552034"/>
              <a:ext cx="995490" cy="21816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5" name="Straight Connector 64"/>
            <p:cNvCxnSpPr>
              <a:endCxn id="55" idx="0"/>
            </p:cNvCxnSpPr>
            <p:nvPr/>
          </p:nvCxnSpPr>
          <p:spPr bwMode="gray">
            <a:xfrm>
              <a:off x="3800541" y="5552034"/>
              <a:ext cx="15568" cy="2178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6" name="Straight Connector 65"/>
            <p:cNvCxnSpPr>
              <a:stCxn id="42" idx="2"/>
              <a:endCxn id="61" idx="0"/>
            </p:cNvCxnSpPr>
            <p:nvPr/>
          </p:nvCxnSpPr>
          <p:spPr bwMode="gray">
            <a:xfrm flipH="1">
              <a:off x="3181174" y="5157146"/>
              <a:ext cx="879" cy="14145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7" name="Straight Connector 66"/>
            <p:cNvCxnSpPr>
              <a:endCxn id="41" idx="2"/>
            </p:cNvCxnSpPr>
            <p:nvPr/>
          </p:nvCxnSpPr>
          <p:spPr bwMode="gray">
            <a:xfrm flipH="1" flipV="1">
              <a:off x="2177744" y="5158065"/>
              <a:ext cx="317856" cy="14053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8" name="Straight Connector 67"/>
            <p:cNvCxnSpPr>
              <a:endCxn id="46" idx="2"/>
            </p:cNvCxnSpPr>
            <p:nvPr/>
          </p:nvCxnSpPr>
          <p:spPr bwMode="gray">
            <a:xfrm flipV="1">
              <a:off x="3757264" y="5157146"/>
              <a:ext cx="433933" cy="14145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9" name="Straight Connector 68"/>
            <p:cNvCxnSpPr>
              <a:stCxn id="59" idx="2"/>
              <a:endCxn id="41" idx="0"/>
            </p:cNvCxnSpPr>
            <p:nvPr/>
          </p:nvCxnSpPr>
          <p:spPr bwMode="gray">
            <a:xfrm>
              <a:off x="1860707" y="4539001"/>
              <a:ext cx="317037" cy="22306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0" name="Straight Connector 69"/>
            <p:cNvCxnSpPr>
              <a:stCxn id="60" idx="2"/>
              <a:endCxn id="41" idx="0"/>
            </p:cNvCxnSpPr>
            <p:nvPr/>
          </p:nvCxnSpPr>
          <p:spPr bwMode="gray">
            <a:xfrm flipH="1">
              <a:off x="2177744" y="4538686"/>
              <a:ext cx="1801346" cy="22337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1" name="Straight Connector 70"/>
            <p:cNvCxnSpPr>
              <a:stCxn id="42" idx="0"/>
              <a:endCxn id="59" idx="2"/>
            </p:cNvCxnSpPr>
            <p:nvPr/>
          </p:nvCxnSpPr>
          <p:spPr bwMode="gray">
            <a:xfrm flipH="1" flipV="1">
              <a:off x="1860707" y="4539001"/>
              <a:ext cx="1321346" cy="22214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2" name="Straight Connector 71"/>
            <p:cNvCxnSpPr>
              <a:stCxn id="42" idx="0"/>
              <a:endCxn id="60" idx="2"/>
            </p:cNvCxnSpPr>
            <p:nvPr/>
          </p:nvCxnSpPr>
          <p:spPr bwMode="gray">
            <a:xfrm flipV="1">
              <a:off x="3182053" y="4538686"/>
              <a:ext cx="797037" cy="22246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3" name="Straight Connector 72"/>
            <p:cNvCxnSpPr>
              <a:stCxn id="46" idx="0"/>
              <a:endCxn id="60" idx="2"/>
            </p:cNvCxnSpPr>
            <p:nvPr/>
          </p:nvCxnSpPr>
          <p:spPr bwMode="gray">
            <a:xfrm flipH="1" flipV="1">
              <a:off x="3979090" y="4538686"/>
              <a:ext cx="212107" cy="22246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4" name="Straight Connector 73"/>
            <p:cNvCxnSpPr>
              <a:stCxn id="46" idx="0"/>
              <a:endCxn id="59" idx="2"/>
            </p:cNvCxnSpPr>
            <p:nvPr/>
          </p:nvCxnSpPr>
          <p:spPr bwMode="gray">
            <a:xfrm flipH="1" flipV="1">
              <a:off x="1860707" y="4539001"/>
              <a:ext cx="2330490" cy="22214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5" name="Straight Connector 74"/>
            <p:cNvCxnSpPr>
              <a:stCxn id="57" idx="2"/>
              <a:endCxn id="59" idx="0"/>
            </p:cNvCxnSpPr>
            <p:nvPr/>
          </p:nvCxnSpPr>
          <p:spPr bwMode="gray">
            <a:xfrm flipH="1">
              <a:off x="1860707" y="4023115"/>
              <a:ext cx="833407" cy="262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6" name="Straight Connector 75"/>
            <p:cNvCxnSpPr>
              <a:stCxn id="57" idx="2"/>
              <a:endCxn id="60" idx="0"/>
            </p:cNvCxnSpPr>
            <p:nvPr/>
          </p:nvCxnSpPr>
          <p:spPr bwMode="gray">
            <a:xfrm>
              <a:off x="2694114" y="4023115"/>
              <a:ext cx="1284976" cy="26213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7" name="Straight Connector 76"/>
            <p:cNvCxnSpPr>
              <a:stCxn id="59" idx="0"/>
              <a:endCxn id="58" idx="2"/>
            </p:cNvCxnSpPr>
            <p:nvPr/>
          </p:nvCxnSpPr>
          <p:spPr bwMode="gray">
            <a:xfrm flipV="1">
              <a:off x="1860707" y="4023115"/>
              <a:ext cx="1923853" cy="262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8" name="Straight Connector 77"/>
            <p:cNvCxnSpPr>
              <a:stCxn id="60" idx="0"/>
              <a:endCxn id="58" idx="2"/>
            </p:cNvCxnSpPr>
            <p:nvPr/>
          </p:nvCxnSpPr>
          <p:spPr bwMode="gray">
            <a:xfrm flipH="1" flipV="1">
              <a:off x="3784560" y="4023115"/>
              <a:ext cx="194530" cy="26213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spTree>
    <p:extLst>
      <p:ext uri="{BB962C8B-B14F-4D97-AF65-F5344CB8AC3E}">
        <p14:creationId xmlns:p14="http://schemas.microsoft.com/office/powerpoint/2010/main" val="932785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3957" name="Rectangle 5"/>
          <p:cNvSpPr>
            <a:spLocks noGrp="1" noChangeArrowheads="1"/>
          </p:cNvSpPr>
          <p:nvPr>
            <p:ph type="title"/>
          </p:nvPr>
        </p:nvSpPr>
        <p:spPr bwMode="gray"/>
        <p:txBody>
          <a:bodyPr/>
          <a:lstStyle/>
          <a:p>
            <a:r>
              <a:rPr lang="en-US"/>
              <a:t>Overview of Enterprise-Built Private Line and VPN</a:t>
            </a:r>
            <a:endParaRPr lang="en-US" dirty="0"/>
          </a:p>
        </p:txBody>
      </p:sp>
      <p:sp>
        <p:nvSpPr>
          <p:cNvPr id="34" name="文本占位符 33"/>
          <p:cNvSpPr>
            <a:spLocks noGrp="1"/>
          </p:cNvSpPr>
          <p:nvPr>
            <p:ph type="body" sz="quarter" idx="10"/>
          </p:nvPr>
        </p:nvSpPr>
        <p:spPr bwMode="gray"/>
        <p:txBody>
          <a:bodyPr/>
          <a:lstStyle/>
          <a:p>
            <a:pPr algn="l"/>
            <a:r>
              <a:rPr lang="en-US" sz="1400"/>
              <a:t>Enterprises can establish VPNs, such as SSL VPN, DSVPN, and IPsec VPN, through carriers' networks.</a:t>
            </a:r>
            <a:endParaRPr lang="en-US" altLang="zh-CN" sz="1400"/>
          </a:p>
          <a:p>
            <a:pPr algn="l"/>
            <a:r>
              <a:rPr lang="en-US" sz="1400"/>
              <a:t>Some large enterprises can lay out optical fibers by themselves and set up private lines. However, only few enterprises can lay out optical fibers by themselves.</a:t>
            </a:r>
            <a:endParaRPr lang="en-US" altLang="zh-CN" sz="1400"/>
          </a:p>
          <a:p>
            <a:pPr algn="l"/>
            <a:r>
              <a:rPr lang="en-US" sz="1400"/>
              <a:t>VPNs built by enterprises are more and more widely used because they are cost-effective, easy to expand, and controllable.</a:t>
            </a:r>
            <a:endParaRPr lang="en-US" altLang="zh-CN" sz="1400" dirty="0"/>
          </a:p>
        </p:txBody>
      </p:sp>
      <p:sp>
        <p:nvSpPr>
          <p:cNvPr id="59" name="圆角矩形 75"/>
          <p:cNvSpPr/>
          <p:nvPr/>
        </p:nvSpPr>
        <p:spPr bwMode="gray">
          <a:xfrm>
            <a:off x="855963" y="2672078"/>
            <a:ext cx="514694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Enterprise-built VPN (VPN of a provincial library)</a:t>
            </a:r>
          </a:p>
        </p:txBody>
      </p:sp>
      <p:sp>
        <p:nvSpPr>
          <p:cNvPr id="60" name="圆角矩形 75"/>
          <p:cNvSpPr/>
          <p:nvPr/>
        </p:nvSpPr>
        <p:spPr bwMode="gray">
          <a:xfrm>
            <a:off x="855963" y="3106365"/>
            <a:ext cx="5146940" cy="28060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5"/>
          <p:cNvSpPr/>
          <p:nvPr/>
        </p:nvSpPr>
        <p:spPr bwMode="gray">
          <a:xfrm>
            <a:off x="6127116" y="2672078"/>
            <a:ext cx="5350509"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Enterprise-built private line (MPLS VPN network of the energy industry)</a:t>
            </a:r>
          </a:p>
        </p:txBody>
      </p:sp>
      <p:sp>
        <p:nvSpPr>
          <p:cNvPr id="76" name="圆角矩形 75"/>
          <p:cNvSpPr/>
          <p:nvPr/>
        </p:nvSpPr>
        <p:spPr bwMode="gray">
          <a:xfrm>
            <a:off x="6127116" y="3106365"/>
            <a:ext cx="5350509" cy="28060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33997" name="Group 1533996"/>
          <p:cNvGrpSpPr/>
          <p:nvPr/>
        </p:nvGrpSpPr>
        <p:grpSpPr bwMode="gray">
          <a:xfrm>
            <a:off x="1094475" y="3296310"/>
            <a:ext cx="4487823" cy="2508970"/>
            <a:chOff x="992227" y="3657232"/>
            <a:chExt cx="4487823" cy="2508970"/>
          </a:xfrm>
        </p:grpSpPr>
        <p:sp>
          <p:nvSpPr>
            <p:cNvPr id="35" name="Rectangle 34"/>
            <p:cNvSpPr/>
            <p:nvPr/>
          </p:nvSpPr>
          <p:spPr bwMode="gray">
            <a:xfrm>
              <a:off x="1743811" y="4762067"/>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39" name="Rectangle 38"/>
            <p:cNvSpPr/>
            <p:nvPr/>
          </p:nvSpPr>
          <p:spPr bwMode="gray">
            <a:xfrm>
              <a:off x="2748120" y="4761148"/>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0" name="Rectangle 39"/>
            <p:cNvSpPr/>
            <p:nvPr/>
          </p:nvSpPr>
          <p:spPr bwMode="gray">
            <a:xfrm>
              <a:off x="3757264" y="4761148"/>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1" name="Rectangle 40"/>
            <p:cNvSpPr/>
            <p:nvPr/>
          </p:nvSpPr>
          <p:spPr bwMode="gray">
            <a:xfrm>
              <a:off x="992227" y="5769897"/>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8" name="Rectangle 47"/>
            <p:cNvSpPr/>
            <p:nvPr/>
          </p:nvSpPr>
          <p:spPr bwMode="gray">
            <a:xfrm>
              <a:off x="2152168" y="5769897"/>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9" name="Rectangle 48"/>
            <p:cNvSpPr/>
            <p:nvPr/>
          </p:nvSpPr>
          <p:spPr bwMode="gray">
            <a:xfrm>
              <a:off x="3312109" y="5769897"/>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0" name="Rectangle 49"/>
            <p:cNvSpPr/>
            <p:nvPr/>
          </p:nvSpPr>
          <p:spPr bwMode="gray">
            <a:xfrm>
              <a:off x="4472050" y="5770202"/>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1" name="Rectangle 60"/>
            <p:cNvSpPr/>
            <p:nvPr/>
          </p:nvSpPr>
          <p:spPr bwMode="gray">
            <a:xfrm>
              <a:off x="2260181" y="3657232"/>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Municipal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2" name="Rectangle 61"/>
            <p:cNvSpPr/>
            <p:nvPr/>
          </p:nvSpPr>
          <p:spPr bwMode="gray">
            <a:xfrm>
              <a:off x="3350627" y="3657232"/>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Municipal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71" name="Rectangle 70"/>
            <p:cNvSpPr/>
            <p:nvPr/>
          </p:nvSpPr>
          <p:spPr bwMode="gray">
            <a:xfrm>
              <a:off x="1500799" y="4285563"/>
              <a:ext cx="1512847"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rgbClr val="C7000B"/>
                  </a:solidFill>
                  <a:latin typeface="Huawei Sans" panose="020C0503030203020204" pitchFamily="34" charset="0"/>
                </a:rPr>
                <a:t>GRE over IPsec</a:t>
              </a:r>
              <a:endParaRPr lang="en-US" altLang="zh-CN" sz="1200" b="1" dirty="0">
                <a:solidFill>
                  <a:srgbClr val="C7000B"/>
                </a:solidFill>
                <a:latin typeface="Huawei Sans" panose="020C0503030203020204" pitchFamily="34" charset="0"/>
              </a:endParaRPr>
            </a:p>
          </p:txBody>
        </p:sp>
        <p:sp>
          <p:nvSpPr>
            <p:cNvPr id="72" name="Rectangle 71"/>
            <p:cNvSpPr/>
            <p:nvPr/>
          </p:nvSpPr>
          <p:spPr bwMode="gray">
            <a:xfrm>
              <a:off x="3256984" y="4285248"/>
              <a:ext cx="1615797"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VPN (ISP)</a:t>
              </a:r>
            </a:p>
          </p:txBody>
        </p:sp>
        <p:sp>
          <p:nvSpPr>
            <p:cNvPr id="74" name="Rectangle 73"/>
            <p:cNvSpPr/>
            <p:nvPr/>
          </p:nvSpPr>
          <p:spPr bwMode="gray">
            <a:xfrm>
              <a:off x="2201767" y="5298596"/>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VPN (ISP)</a:t>
              </a:r>
            </a:p>
          </p:txBody>
        </p:sp>
        <p:cxnSp>
          <p:nvCxnSpPr>
            <p:cNvPr id="77" name="Straight Connector 76"/>
            <p:cNvCxnSpPr>
              <a:endCxn id="41" idx="0"/>
            </p:cNvCxnSpPr>
            <p:nvPr/>
          </p:nvCxnSpPr>
          <p:spPr bwMode="gray">
            <a:xfrm flipH="1">
              <a:off x="1496227" y="5552034"/>
              <a:ext cx="828150" cy="21786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1" name="Straight Connector 80"/>
            <p:cNvCxnSpPr>
              <a:endCxn id="48" idx="0"/>
            </p:cNvCxnSpPr>
            <p:nvPr/>
          </p:nvCxnSpPr>
          <p:spPr bwMode="gray">
            <a:xfrm>
              <a:off x="2640108" y="5552034"/>
              <a:ext cx="16060" cy="21786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2" name="Straight Connector 81"/>
            <p:cNvCxnSpPr>
              <a:endCxn id="50" idx="0"/>
            </p:cNvCxnSpPr>
            <p:nvPr/>
          </p:nvCxnSpPr>
          <p:spPr bwMode="gray">
            <a:xfrm>
              <a:off x="3980560" y="5552034"/>
              <a:ext cx="995490" cy="21816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3" name="Straight Connector 82"/>
            <p:cNvCxnSpPr>
              <a:endCxn id="49" idx="0"/>
            </p:cNvCxnSpPr>
            <p:nvPr/>
          </p:nvCxnSpPr>
          <p:spPr bwMode="gray">
            <a:xfrm>
              <a:off x="3800541" y="5552034"/>
              <a:ext cx="15568" cy="21786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4" name="Straight Connector 83"/>
            <p:cNvCxnSpPr>
              <a:stCxn id="39" idx="2"/>
              <a:endCxn id="74" idx="0"/>
            </p:cNvCxnSpPr>
            <p:nvPr/>
          </p:nvCxnSpPr>
          <p:spPr bwMode="gray">
            <a:xfrm flipH="1">
              <a:off x="3181174" y="5157148"/>
              <a:ext cx="879" cy="141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6" name="Straight Connector 85"/>
            <p:cNvCxnSpPr>
              <a:endCxn id="35" idx="2"/>
            </p:cNvCxnSpPr>
            <p:nvPr/>
          </p:nvCxnSpPr>
          <p:spPr bwMode="gray">
            <a:xfrm flipH="1" flipV="1">
              <a:off x="2177744" y="5158067"/>
              <a:ext cx="317856" cy="14053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9" name="Straight Connector 88"/>
            <p:cNvCxnSpPr>
              <a:endCxn id="40" idx="2"/>
            </p:cNvCxnSpPr>
            <p:nvPr/>
          </p:nvCxnSpPr>
          <p:spPr bwMode="gray">
            <a:xfrm flipV="1">
              <a:off x="3757264" y="5157148"/>
              <a:ext cx="433933" cy="141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2" name="Straight Connector 91"/>
            <p:cNvCxnSpPr>
              <a:stCxn id="71" idx="2"/>
              <a:endCxn id="35" idx="0"/>
            </p:cNvCxnSpPr>
            <p:nvPr/>
          </p:nvCxnSpPr>
          <p:spPr bwMode="gray">
            <a:xfrm flipH="1">
              <a:off x="2177744" y="4539001"/>
              <a:ext cx="79479" cy="22306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5" name="Straight Connector 94"/>
            <p:cNvCxnSpPr>
              <a:cxnSpLocks/>
              <a:stCxn id="72" idx="2"/>
              <a:endCxn id="35" idx="0"/>
            </p:cNvCxnSpPr>
            <p:nvPr/>
          </p:nvCxnSpPr>
          <p:spPr bwMode="gray">
            <a:xfrm flipH="1">
              <a:off x="2177744" y="4538686"/>
              <a:ext cx="1887139" cy="22338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8" name="Straight Connector 97"/>
            <p:cNvCxnSpPr>
              <a:stCxn id="39" idx="0"/>
              <a:endCxn id="71" idx="2"/>
            </p:cNvCxnSpPr>
            <p:nvPr/>
          </p:nvCxnSpPr>
          <p:spPr bwMode="gray">
            <a:xfrm flipH="1" flipV="1">
              <a:off x="2257223" y="4539001"/>
              <a:ext cx="924830" cy="2221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1" name="Straight Connector 100"/>
            <p:cNvCxnSpPr>
              <a:cxnSpLocks/>
              <a:stCxn id="39" idx="0"/>
              <a:endCxn id="72" idx="2"/>
            </p:cNvCxnSpPr>
            <p:nvPr/>
          </p:nvCxnSpPr>
          <p:spPr bwMode="gray">
            <a:xfrm flipV="1">
              <a:off x="3182053" y="4538686"/>
              <a:ext cx="882830" cy="2224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4" name="Straight Connector 103"/>
            <p:cNvCxnSpPr>
              <a:cxnSpLocks/>
              <a:stCxn id="40" idx="0"/>
              <a:endCxn id="72" idx="2"/>
            </p:cNvCxnSpPr>
            <p:nvPr/>
          </p:nvCxnSpPr>
          <p:spPr bwMode="gray">
            <a:xfrm flipH="1" flipV="1">
              <a:off x="4064883" y="4538686"/>
              <a:ext cx="126314" cy="2224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7" name="Straight Connector 106"/>
            <p:cNvCxnSpPr>
              <a:stCxn id="40" idx="0"/>
              <a:endCxn id="71" idx="2"/>
            </p:cNvCxnSpPr>
            <p:nvPr/>
          </p:nvCxnSpPr>
          <p:spPr bwMode="gray">
            <a:xfrm flipH="1" flipV="1">
              <a:off x="2257223" y="4539001"/>
              <a:ext cx="1933974" cy="2221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0" name="Straight Connector 109"/>
            <p:cNvCxnSpPr>
              <a:stCxn id="61" idx="2"/>
              <a:endCxn id="71" idx="0"/>
            </p:cNvCxnSpPr>
            <p:nvPr/>
          </p:nvCxnSpPr>
          <p:spPr bwMode="gray">
            <a:xfrm flipH="1">
              <a:off x="2257223" y="4053232"/>
              <a:ext cx="436891" cy="23233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3" name="Straight Connector 112"/>
            <p:cNvCxnSpPr>
              <a:cxnSpLocks/>
              <a:stCxn id="61" idx="2"/>
              <a:endCxn id="72" idx="0"/>
            </p:cNvCxnSpPr>
            <p:nvPr/>
          </p:nvCxnSpPr>
          <p:spPr bwMode="gray">
            <a:xfrm>
              <a:off x="2694114" y="4053232"/>
              <a:ext cx="1370769" cy="23201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6" name="Straight Connector 115"/>
            <p:cNvCxnSpPr>
              <a:stCxn id="71" idx="0"/>
              <a:endCxn id="62" idx="2"/>
            </p:cNvCxnSpPr>
            <p:nvPr/>
          </p:nvCxnSpPr>
          <p:spPr bwMode="gray">
            <a:xfrm flipV="1">
              <a:off x="2257223" y="4053232"/>
              <a:ext cx="1527337" cy="23233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9" name="Straight Connector 118"/>
            <p:cNvCxnSpPr>
              <a:cxnSpLocks/>
              <a:stCxn id="72" idx="0"/>
              <a:endCxn id="62" idx="2"/>
            </p:cNvCxnSpPr>
            <p:nvPr/>
          </p:nvCxnSpPr>
          <p:spPr bwMode="gray">
            <a:xfrm flipH="1" flipV="1">
              <a:off x="3784560" y="4053232"/>
              <a:ext cx="280323" cy="23201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grpSp>
        <p:nvGrpSpPr>
          <p:cNvPr id="1533998" name="Group 1533997"/>
          <p:cNvGrpSpPr/>
          <p:nvPr/>
        </p:nvGrpSpPr>
        <p:grpSpPr bwMode="gray">
          <a:xfrm>
            <a:off x="6179147" y="3392114"/>
            <a:ext cx="5235486" cy="2377074"/>
            <a:chOff x="6321487" y="3753036"/>
            <a:chExt cx="5235486" cy="2377074"/>
          </a:xfrm>
        </p:grpSpPr>
        <p:sp>
          <p:nvSpPr>
            <p:cNvPr id="122" name="Rectangle 121"/>
            <p:cNvSpPr/>
            <p:nvPr/>
          </p:nvSpPr>
          <p:spPr bwMode="gray">
            <a:xfrm>
              <a:off x="7514590" y="4725994"/>
              <a:ext cx="1412966"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Provincial backbone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3" name="Rectangle 122"/>
            <p:cNvSpPr/>
            <p:nvPr/>
          </p:nvSpPr>
          <p:spPr bwMode="gray">
            <a:xfrm>
              <a:off x="9102099" y="4725994"/>
              <a:ext cx="1412966"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Provincial backbone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5" name="Rectangle 124"/>
            <p:cNvSpPr/>
            <p:nvPr/>
          </p:nvSpPr>
          <p:spPr bwMode="gray">
            <a:xfrm>
              <a:off x="8175145" y="3753036"/>
              <a:ext cx="1566996"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National backbone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6" name="Rectangle 125"/>
            <p:cNvSpPr/>
            <p:nvPr/>
          </p:nvSpPr>
          <p:spPr bwMode="gray">
            <a:xfrm>
              <a:off x="6321487" y="5770110"/>
              <a:ext cx="1185264"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Municipal service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7" name="Rectangle 126"/>
            <p:cNvSpPr/>
            <p:nvPr/>
          </p:nvSpPr>
          <p:spPr bwMode="gray">
            <a:xfrm>
              <a:off x="7671561" y="5770110"/>
              <a:ext cx="1185264"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Municipal service network</a:t>
              </a:r>
            </a:p>
          </p:txBody>
        </p:sp>
        <p:sp>
          <p:nvSpPr>
            <p:cNvPr id="128" name="Rectangle 127"/>
            <p:cNvSpPr/>
            <p:nvPr/>
          </p:nvSpPr>
          <p:spPr bwMode="gray">
            <a:xfrm>
              <a:off x="9021635" y="5770110"/>
              <a:ext cx="1185264"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Municipal service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9" name="Rectangle 128"/>
            <p:cNvSpPr/>
            <p:nvPr/>
          </p:nvSpPr>
          <p:spPr bwMode="gray">
            <a:xfrm>
              <a:off x="10371709" y="5770110"/>
              <a:ext cx="1185264"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Municipal service network</a:t>
              </a:r>
            </a:p>
          </p:txBody>
        </p:sp>
        <p:sp>
          <p:nvSpPr>
            <p:cNvPr id="130" name="Rectangle 129"/>
            <p:cNvSpPr/>
            <p:nvPr/>
          </p:nvSpPr>
          <p:spPr bwMode="gray">
            <a:xfrm>
              <a:off x="7947928" y="5258429"/>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VPN (self-built)</a:t>
              </a:r>
            </a:p>
          </p:txBody>
        </p:sp>
        <p:sp>
          <p:nvSpPr>
            <p:cNvPr id="131" name="Rectangle 130"/>
            <p:cNvSpPr/>
            <p:nvPr/>
          </p:nvSpPr>
          <p:spPr bwMode="gray">
            <a:xfrm>
              <a:off x="7979235" y="4226771"/>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VPN (self-built)</a:t>
              </a:r>
            </a:p>
          </p:txBody>
        </p:sp>
        <p:cxnSp>
          <p:nvCxnSpPr>
            <p:cNvPr id="137" name="Straight Connector 136"/>
            <p:cNvCxnSpPr>
              <a:stCxn id="131" idx="0"/>
              <a:endCxn id="125" idx="2"/>
            </p:cNvCxnSpPr>
            <p:nvPr/>
          </p:nvCxnSpPr>
          <p:spPr bwMode="gray">
            <a:xfrm flipV="1">
              <a:off x="8958642" y="4113036"/>
              <a:ext cx="1" cy="11373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0" name="Straight Connector 139"/>
            <p:cNvCxnSpPr>
              <a:stCxn id="122" idx="0"/>
            </p:cNvCxnSpPr>
            <p:nvPr/>
          </p:nvCxnSpPr>
          <p:spPr bwMode="gray">
            <a:xfrm flipH="1" flipV="1">
              <a:off x="8159043" y="4475802"/>
              <a:ext cx="62030" cy="25019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3" name="Straight Connector 142"/>
            <p:cNvCxnSpPr>
              <a:stCxn id="123" idx="0"/>
            </p:cNvCxnSpPr>
            <p:nvPr/>
          </p:nvCxnSpPr>
          <p:spPr bwMode="gray">
            <a:xfrm flipH="1" flipV="1">
              <a:off x="9684522" y="4475802"/>
              <a:ext cx="124060" cy="25019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6" name="Straight Connector 145"/>
            <p:cNvCxnSpPr>
              <a:endCxn id="122" idx="2"/>
            </p:cNvCxnSpPr>
            <p:nvPr/>
          </p:nvCxnSpPr>
          <p:spPr bwMode="gray">
            <a:xfrm flipV="1">
              <a:off x="8159043" y="5085994"/>
              <a:ext cx="62030" cy="16029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8" name="Straight Connector 147"/>
            <p:cNvCxnSpPr>
              <a:endCxn id="123" idx="2"/>
            </p:cNvCxnSpPr>
            <p:nvPr/>
          </p:nvCxnSpPr>
          <p:spPr bwMode="gray">
            <a:xfrm flipV="1">
              <a:off x="9684521" y="5085994"/>
              <a:ext cx="124061" cy="15878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0" name="Straight Connector 149"/>
            <p:cNvCxnSpPr>
              <a:stCxn id="126" idx="0"/>
            </p:cNvCxnSpPr>
            <p:nvPr/>
          </p:nvCxnSpPr>
          <p:spPr bwMode="gray">
            <a:xfrm flipV="1">
              <a:off x="6914119" y="5511868"/>
              <a:ext cx="1162101" cy="25824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3" name="Straight Connector 152"/>
            <p:cNvCxnSpPr>
              <a:stCxn id="127" idx="0"/>
            </p:cNvCxnSpPr>
            <p:nvPr/>
          </p:nvCxnSpPr>
          <p:spPr bwMode="gray">
            <a:xfrm flipH="1" flipV="1">
              <a:off x="8258709" y="5524012"/>
              <a:ext cx="5484" cy="24609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6" name="Straight Connector 155"/>
            <p:cNvCxnSpPr>
              <a:stCxn id="128" idx="0"/>
            </p:cNvCxnSpPr>
            <p:nvPr/>
          </p:nvCxnSpPr>
          <p:spPr bwMode="gray">
            <a:xfrm flipV="1">
              <a:off x="9614267" y="5511022"/>
              <a:ext cx="0" cy="2590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8" name="Straight Connector 157"/>
            <p:cNvCxnSpPr>
              <a:stCxn id="129" idx="0"/>
            </p:cNvCxnSpPr>
            <p:nvPr/>
          </p:nvCxnSpPr>
          <p:spPr bwMode="gray">
            <a:xfrm flipH="1" flipV="1">
              <a:off x="9754907" y="5524012"/>
              <a:ext cx="1209434" cy="24609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spTree>
    <p:extLst>
      <p:ext uri="{BB962C8B-B14F-4D97-AF65-F5344CB8AC3E}">
        <p14:creationId xmlns:p14="http://schemas.microsoft.com/office/powerpoint/2010/main" val="226117283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altLang="zh-CN" sz="2000" b="1" dirty="0"/>
              <a:t>Networking Technologies and Their Applications of WAN Interconnection </a:t>
            </a:r>
          </a:p>
          <a:p>
            <a:pPr lvl="1"/>
            <a:r>
              <a:rPr lang="en-US" altLang="zh-CN" sz="1800" dirty="0">
                <a:solidFill>
                  <a:schemeClr val="bg1">
                    <a:lumMod val="50000"/>
                  </a:schemeClr>
                </a:solidFill>
              </a:rPr>
              <a:t>WAN Interconnection Networking Solution</a:t>
            </a:r>
          </a:p>
          <a:p>
            <a:pPr lvl="1">
              <a:buSzPct val="60000"/>
              <a:buFont typeface="Wingdings" panose="05000000000000000000" pitchFamily="2" charset="2"/>
              <a:buChar char="n"/>
            </a:pPr>
            <a:r>
              <a:rPr lang="en-US" altLang="zh-CN" sz="1800" dirty="0"/>
              <a:t>Private Line Technologies and Their Applications</a:t>
            </a:r>
          </a:p>
          <a:p>
            <a:pPr lvl="1"/>
            <a:r>
              <a:rPr lang="en-US" altLang="zh-CN" sz="1800" dirty="0">
                <a:solidFill>
                  <a:schemeClr val="bg1">
                    <a:lumMod val="50000"/>
                  </a:schemeClr>
                </a:solidFill>
              </a:rPr>
              <a:t>VPN Technologies and Their Applications</a:t>
            </a:r>
          </a:p>
          <a:p>
            <a:r>
              <a:rPr lang="en-US" altLang="zh-CN" sz="2000" dirty="0">
                <a:solidFill>
                  <a:schemeClr val="bg1">
                    <a:lumMod val="50000"/>
                  </a:schemeClr>
                </a:solidFill>
              </a:rPr>
              <a:t>Reliability Technologies and Their Applications of WAN Interconnection </a:t>
            </a:r>
          </a:p>
          <a:p>
            <a:r>
              <a:rPr lang="en-US" altLang="zh-CN" sz="2000" dirty="0">
                <a:solidFill>
                  <a:schemeClr val="bg1">
                    <a:lumMod val="50000"/>
                  </a:schemeClr>
                </a:solidFill>
              </a:rPr>
              <a:t>Optimization Technologies and Their Applications of WAN Interconnection </a:t>
            </a:r>
          </a:p>
          <a:p>
            <a:r>
              <a:rPr lang="en-US" altLang="zh-CN" sz="2000" dirty="0">
                <a:solidFill>
                  <a:schemeClr val="bg1">
                    <a:lumMod val="50000"/>
                  </a:schemeClr>
                </a:solidFill>
              </a:rPr>
              <a:t>Security Technologies and Their Applications of WAN Interconnection </a:t>
            </a:r>
            <a:endParaRPr lang="en-US" altLang="zh-CN" sz="2000" dirty="0">
              <a:solidFill>
                <a:schemeClr val="bg1">
                  <a:lumMod val="50000"/>
                </a:schemeClr>
              </a:solidFill>
            </a:endParaRPr>
          </a:p>
        </p:txBody>
      </p:sp>
    </p:spTree>
    <p:extLst>
      <p:ext uri="{BB962C8B-B14F-4D97-AF65-F5344CB8AC3E}">
        <p14:creationId xmlns:p14="http://schemas.microsoft.com/office/powerpoint/2010/main" val="37151995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Private Line Technologies</a:t>
            </a:r>
            <a:endParaRPr lang="en-US" dirty="0"/>
          </a:p>
        </p:txBody>
      </p:sp>
      <p:sp>
        <p:nvSpPr>
          <p:cNvPr id="3" name="Text Placeholder 2"/>
          <p:cNvSpPr>
            <a:spLocks noGrp="1"/>
          </p:cNvSpPr>
          <p:nvPr>
            <p:ph type="body" sz="quarter" idx="10"/>
          </p:nvPr>
        </p:nvSpPr>
        <p:spPr bwMode="gray"/>
        <p:txBody>
          <a:bodyPr/>
          <a:lstStyle/>
          <a:p>
            <a:pPr algn="l"/>
            <a:r>
              <a:rPr lang="en-US" sz="2000" dirty="0"/>
              <a:t>Private line technologies were introduced very early. As networks develop, many private line technologies, such as frame relay (FR) and ATM, are no longer used. Currently, the following private line technologies are widely used:</a:t>
            </a:r>
            <a:endParaRPr lang="en-US" altLang="zh-CN" sz="2000" dirty="0"/>
          </a:p>
          <a:p>
            <a:pPr marL="625475" lvl="1" indent="-317500"/>
            <a:r>
              <a:rPr lang="en-US" sz="1800" dirty="0"/>
              <a:t>Bare fiber: Carriers provide bare fibers along which no intermediate device is deployed. Therefore, bare fibers are expensive.</a:t>
            </a:r>
            <a:endParaRPr lang="en-US" altLang="zh-CN" sz="1800" dirty="0"/>
          </a:p>
          <a:p>
            <a:pPr marL="625475" lvl="1" indent="-317500"/>
            <a:r>
              <a:rPr lang="en-US" sz="1800" dirty="0"/>
              <a:t>SDH/MSTP/WDM: Transmission private lines use transmission devices to build hard pipes over optical fibers, ensuring good performance. The price of such private lines is lower than that of bare fibers.</a:t>
            </a:r>
            <a:endParaRPr lang="en-US" altLang="zh-CN" sz="1800" dirty="0"/>
          </a:p>
          <a:p>
            <a:pPr marL="625475" lvl="1" indent="-317500"/>
            <a:r>
              <a:rPr lang="en-US" sz="1800" dirty="0"/>
              <a:t>MPLS VPN: MPLS private lines use Ethernet for </a:t>
            </a:r>
            <a:r>
              <a:rPr lang="en-US" altLang="zh-CN" sz="1800" dirty="0"/>
              <a:t>network </a:t>
            </a:r>
            <a:r>
              <a:rPr lang="en-US" sz="1800" dirty="0"/>
              <a:t>access and do not have hard pipes. The performance of MPLS VPN is poorer than that of transmission private lines, but MPLS VPN is the cheapest among all types of private lines.</a:t>
            </a:r>
            <a:endParaRPr lang="en-US" altLang="zh-CN" sz="1800" dirty="0"/>
          </a:p>
        </p:txBody>
      </p:sp>
    </p:spTree>
    <p:extLst>
      <p:ext uri="{BB962C8B-B14F-4D97-AF65-F5344CB8AC3E}">
        <p14:creationId xmlns:p14="http://schemas.microsoft.com/office/powerpoint/2010/main" val="28151863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en-US" altLang="zh-CN" dirty="0">
              <a:latin typeface="Huawei Sans" panose="020C0503030203020204" pitchFamily="34" charset="0"/>
            </a:endParaRPr>
          </a:p>
        </p:txBody>
      </p:sp>
      <p:sp>
        <p:nvSpPr>
          <p:cNvPr id="14" name="标题 13"/>
          <p:cNvSpPr>
            <a:spLocks noGrp="1"/>
          </p:cNvSpPr>
          <p:nvPr>
            <p:ph type="ctrTitle"/>
          </p:nvPr>
        </p:nvSpPr>
        <p:spPr/>
        <p:txBody>
          <a:bodyPr>
            <a:noAutofit/>
          </a:bodyPr>
          <a:lstStyle/>
          <a:p>
            <a:r>
              <a:rPr lang="en-US" dirty="0"/>
              <a:t>Key Technologies for Enterprise WAN Interconnection and Their Applications</a:t>
            </a:r>
          </a:p>
        </p:txBody>
      </p:sp>
    </p:spTree>
    <p:extLst>
      <p:ext uri="{BB962C8B-B14F-4D97-AF65-F5344CB8AC3E}">
        <p14:creationId xmlns:p14="http://schemas.microsoft.com/office/powerpoint/2010/main" val="29921083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Bare Fibers</a:t>
            </a:r>
            <a:endParaRPr lang="en-US" dirty="0"/>
          </a:p>
        </p:txBody>
      </p:sp>
      <p:sp>
        <p:nvSpPr>
          <p:cNvPr id="3" name="Text Placeholder 2"/>
          <p:cNvSpPr>
            <a:spLocks noGrp="1"/>
          </p:cNvSpPr>
          <p:nvPr>
            <p:ph type="body" sz="quarter" idx="10"/>
          </p:nvPr>
        </p:nvSpPr>
        <p:spPr bwMode="gray"/>
        <p:txBody>
          <a:bodyPr/>
          <a:lstStyle/>
          <a:p>
            <a:pPr algn="l"/>
            <a:r>
              <a:rPr lang="en-US" sz="1800" dirty="0"/>
              <a:t>A carrier provides a bare fiber line along with no intermediate device is deployed. The network capacity depends on the enterprise devices at both ends of the bare fiber.</a:t>
            </a:r>
            <a:endParaRPr lang="en-US" altLang="zh-CN" sz="1800" dirty="0"/>
          </a:p>
          <a:p>
            <a:pPr algn="l"/>
            <a:r>
              <a:rPr lang="en-US" sz="1800" dirty="0"/>
              <a:t>Bare fibers are charged based on the distance. A longer distance indicates a higher cost. Generally, the maximum transmission distance of a hop of an optical fiber is 300 km. If the distance between two sites exceeds 300 km, a </a:t>
            </a:r>
            <a:r>
              <a:rPr lang="en-US" altLang="zh-CN" sz="1800" dirty="0"/>
              <a:t>regeneration device </a:t>
            </a:r>
            <a:r>
              <a:rPr lang="en-US" sz="1800" dirty="0"/>
              <a:t>needs to be </a:t>
            </a:r>
            <a:r>
              <a:rPr lang="en-US" altLang="zh-CN" sz="1800" dirty="0"/>
              <a:t>deployed</a:t>
            </a:r>
            <a:r>
              <a:rPr lang="en-US" sz="1800" dirty="0"/>
              <a:t>.</a:t>
            </a:r>
            <a:endParaRPr lang="en-US" altLang="zh-CN" sz="1800" dirty="0"/>
          </a:p>
          <a:p>
            <a:pPr algn="l"/>
            <a:endParaRPr lang="en-US" altLang="zh-CN" sz="1800" dirty="0"/>
          </a:p>
        </p:txBody>
      </p:sp>
      <p:cxnSp>
        <p:nvCxnSpPr>
          <p:cNvPr id="5" name="直接连接符 21"/>
          <p:cNvCxnSpPr>
            <a:stCxn id="9" idx="2"/>
          </p:cNvCxnSpPr>
          <p:nvPr/>
        </p:nvCxnSpPr>
        <p:spPr bwMode="gray">
          <a:xfrm flipH="1">
            <a:off x="2589844" y="4582408"/>
            <a:ext cx="2139684" cy="38693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 name="直接连接符 24"/>
          <p:cNvCxnSpPr>
            <a:endCxn id="18" idx="2"/>
          </p:cNvCxnSpPr>
          <p:nvPr/>
        </p:nvCxnSpPr>
        <p:spPr bwMode="gray">
          <a:xfrm flipV="1">
            <a:off x="2411846" y="4388038"/>
            <a:ext cx="1194" cy="408237"/>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椭圆 25"/>
          <p:cNvSpPr/>
          <p:nvPr/>
        </p:nvSpPr>
        <p:spPr bwMode="gray">
          <a:xfrm>
            <a:off x="4729528" y="3963618"/>
            <a:ext cx="2628292" cy="1237579"/>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rtlCol="0" anchor="ctr"/>
          <a:lstStyle/>
          <a:p>
            <a:pPr algn="ctr" defTabSz="1219444"/>
            <a:endParaRPr lang="en-US" altLang="zh-CN" dirty="0">
              <a:latin typeface="Huawei Sans" panose="020C0503030203020204" pitchFamily="34" charset="0"/>
              <a:ea typeface="方正兰亭黑简体" panose="02000000000000000000" pitchFamily="2" charset="-122"/>
            </a:endParaRPr>
          </a:p>
        </p:txBody>
      </p:sp>
      <p:cxnSp>
        <p:nvCxnSpPr>
          <p:cNvPr id="12" name="直接连接符 29"/>
          <p:cNvCxnSpPr>
            <a:endCxn id="19" idx="2"/>
          </p:cNvCxnSpPr>
          <p:nvPr/>
        </p:nvCxnSpPr>
        <p:spPr bwMode="gray">
          <a:xfrm flipV="1">
            <a:off x="9731514" y="4346095"/>
            <a:ext cx="405" cy="472972"/>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30"/>
          <p:cNvCxnSpPr>
            <a:endCxn id="9" idx="6"/>
          </p:cNvCxnSpPr>
          <p:nvPr/>
        </p:nvCxnSpPr>
        <p:spPr bwMode="gray">
          <a:xfrm flipH="1" flipV="1">
            <a:off x="7357820" y="4582408"/>
            <a:ext cx="2195696" cy="409722"/>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4" name="TextBox 92"/>
          <p:cNvSpPr txBox="1"/>
          <p:nvPr/>
        </p:nvSpPr>
        <p:spPr bwMode="gray">
          <a:xfrm>
            <a:off x="1580780" y="3449598"/>
            <a:ext cx="1649534"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branch</a:t>
            </a:r>
          </a:p>
        </p:txBody>
      </p:sp>
      <p:sp>
        <p:nvSpPr>
          <p:cNvPr id="15" name="TextBox 92"/>
          <p:cNvSpPr txBox="1"/>
          <p:nvPr/>
        </p:nvSpPr>
        <p:spPr bwMode="gray">
          <a:xfrm>
            <a:off x="9018100" y="3449598"/>
            <a:ext cx="1421983"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HQ</a:t>
            </a:r>
          </a:p>
        </p:txBody>
      </p:sp>
      <p:sp>
        <p:nvSpPr>
          <p:cNvPr id="16" name="TextBox 92"/>
          <p:cNvSpPr txBox="1"/>
          <p:nvPr/>
        </p:nvSpPr>
        <p:spPr bwMode="gray">
          <a:xfrm>
            <a:off x="5708520" y="3449598"/>
            <a:ext cx="742851" cy="307777"/>
          </a:xfrm>
          <a:prstGeom prst="rect">
            <a:avLst/>
          </a:prstGeom>
          <a:noFill/>
        </p:spPr>
        <p:txBody>
          <a:bodyPr wrap="square" rtlCol="0">
            <a:spAutoFit/>
          </a:bodyPr>
          <a:lstStyle/>
          <a:p>
            <a:pPr algn="ctr" fontAlgn="ctr"/>
            <a:r>
              <a:rPr lang="en-US" sz="1400" dirty="0">
                <a:latin typeface="Huawei Sans" panose="020C0503030203020204" pitchFamily="34" charset="0"/>
              </a:rPr>
              <a:t>Carrier</a:t>
            </a:r>
          </a:p>
        </p:txBody>
      </p:sp>
      <p:sp>
        <p:nvSpPr>
          <p:cNvPr id="17" name="TextBox 92"/>
          <p:cNvSpPr txBox="1"/>
          <p:nvPr/>
        </p:nvSpPr>
        <p:spPr bwMode="gray">
          <a:xfrm>
            <a:off x="5275143" y="4413990"/>
            <a:ext cx="1537062" cy="307777"/>
          </a:xfrm>
          <a:prstGeom prst="rect">
            <a:avLst/>
          </a:prstGeom>
          <a:noFill/>
        </p:spPr>
        <p:txBody>
          <a:bodyPr wrap="square" rtlCol="0">
            <a:spAutoFit/>
          </a:bodyPr>
          <a:lstStyle/>
          <a:p>
            <a:pPr algn="ctr" fontAlgn="ctr"/>
            <a:r>
              <a:rPr lang="en-US" sz="1400" dirty="0">
                <a:latin typeface="Huawei Sans" panose="020C0503030203020204" pitchFamily="34" charset="0"/>
              </a:rPr>
              <a:t>Optical network</a:t>
            </a:r>
          </a:p>
        </p:txBody>
      </p:sp>
      <p:pic>
        <p:nvPicPr>
          <p:cNvPr id="18" name="Picture 2" descr="G:\做的项目\公共\扁平图标切换\更新2015_01_21\oss扁平图标库2015_01_21更新-04.png"/>
          <p:cNvPicPr>
            <a:picLocks noChangeAspect="1" noChangeArrowheads="1"/>
          </p:cNvPicPr>
          <p:nvPr/>
        </p:nvPicPr>
        <p:blipFill>
          <a:blip r:embed="rId3" cstate="print">
            <a:duotone>
              <a:prstClr val="black"/>
              <a:srgbClr val="F5AC3C">
                <a:tint val="45000"/>
                <a:satMod val="400000"/>
              </a:srgbClr>
            </a:duotone>
          </a:blip>
          <a:srcRect/>
          <a:stretch>
            <a:fillRect/>
          </a:stretch>
        </p:blipFill>
        <p:spPr bwMode="gray">
          <a:xfrm>
            <a:off x="2234637" y="4096106"/>
            <a:ext cx="356806" cy="291932"/>
          </a:xfrm>
          <a:prstGeom prst="rect">
            <a:avLst/>
          </a:prstGeom>
          <a:noFill/>
        </p:spPr>
      </p:pic>
      <p:pic>
        <p:nvPicPr>
          <p:cNvPr id="19" name="Picture 2" descr="G:\做的项目\公共\扁平图标切换\更新2015_01_21\oss扁平图标库2015_01_21更新-04.png"/>
          <p:cNvPicPr>
            <a:picLocks noChangeAspect="1" noChangeArrowheads="1"/>
          </p:cNvPicPr>
          <p:nvPr/>
        </p:nvPicPr>
        <p:blipFill>
          <a:blip r:embed="rId3" cstate="print">
            <a:duotone>
              <a:prstClr val="black"/>
              <a:srgbClr val="F5AC3C">
                <a:tint val="45000"/>
                <a:satMod val="400000"/>
              </a:srgbClr>
            </a:duotone>
          </a:blip>
          <a:srcRect/>
          <a:stretch>
            <a:fillRect/>
          </a:stretch>
        </p:blipFill>
        <p:spPr bwMode="gray">
          <a:xfrm>
            <a:off x="9553516" y="4054163"/>
            <a:ext cx="356806" cy="291932"/>
          </a:xfrm>
          <a:prstGeom prst="rect">
            <a:avLst/>
          </a:prstGeom>
          <a:noFill/>
        </p:spPr>
      </p:pic>
      <p:sp>
        <p:nvSpPr>
          <p:cNvPr id="20" name="圆角矩形 75"/>
          <p:cNvSpPr/>
          <p:nvPr/>
        </p:nvSpPr>
        <p:spPr bwMode="gray">
          <a:xfrm>
            <a:off x="1427101" y="3392488"/>
            <a:ext cx="1956893" cy="222755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p:cNvSpPr/>
          <p:nvPr/>
        </p:nvSpPr>
        <p:spPr bwMode="gray">
          <a:xfrm>
            <a:off x="8750645" y="3392488"/>
            <a:ext cx="1956893" cy="222755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75"/>
          <p:cNvSpPr/>
          <p:nvPr/>
        </p:nvSpPr>
        <p:spPr bwMode="gray">
          <a:xfrm>
            <a:off x="4038052" y="3392488"/>
            <a:ext cx="4083786" cy="222755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92"/>
          <p:cNvSpPr txBox="1"/>
          <p:nvPr/>
        </p:nvSpPr>
        <p:spPr bwMode="gray">
          <a:xfrm>
            <a:off x="1442086" y="5194819"/>
            <a:ext cx="1941908" cy="307777"/>
          </a:xfrm>
          <a:prstGeom prst="rect">
            <a:avLst/>
          </a:prstGeom>
          <a:noFill/>
        </p:spPr>
        <p:txBody>
          <a:bodyPr wrap="square" rtlCol="0">
            <a:spAutoFit/>
          </a:bodyPr>
          <a:lstStyle/>
          <a:p>
            <a:pPr algn="ctr" fontAlgn="ctr"/>
            <a:r>
              <a:rPr lang="en-US" sz="1400" dirty="0">
                <a:latin typeface="Huawei Sans" panose="020C0503030203020204" pitchFamily="34" charset="0"/>
              </a:rPr>
              <a:t>Transmission device</a:t>
            </a:r>
          </a:p>
        </p:txBody>
      </p:sp>
      <p:sp>
        <p:nvSpPr>
          <p:cNvPr id="24" name="TextBox 92"/>
          <p:cNvSpPr txBox="1"/>
          <p:nvPr/>
        </p:nvSpPr>
        <p:spPr bwMode="gray">
          <a:xfrm>
            <a:off x="8750644" y="5194819"/>
            <a:ext cx="1956894" cy="307777"/>
          </a:xfrm>
          <a:prstGeom prst="rect">
            <a:avLst/>
          </a:prstGeom>
          <a:noFill/>
        </p:spPr>
        <p:txBody>
          <a:bodyPr wrap="square" rtlCol="0">
            <a:spAutoFit/>
          </a:bodyPr>
          <a:lstStyle/>
          <a:p>
            <a:pPr algn="ctr" fontAlgn="ctr"/>
            <a:r>
              <a:rPr lang="en-US" sz="1400" dirty="0">
                <a:latin typeface="Huawei Sans" panose="020C0503030203020204" pitchFamily="34" charset="0"/>
              </a:rPr>
              <a:t>Transmission device</a:t>
            </a:r>
          </a:p>
        </p:txBody>
      </p:sp>
      <p:pic>
        <p:nvPicPr>
          <p:cNvPr id="25" name="Picture 5">
            <a:extLst>
              <a:ext uri="{FF2B5EF4-FFF2-40B4-BE49-F238E27FC236}">
                <a16:creationId xmlns="" xmlns:a16="http://schemas.microsoft.com/office/drawing/2014/main" id="{0319881A-187C-4469-BDC7-713B7A4C1B2A}"/>
              </a:ext>
            </a:extLst>
          </p:cNvPr>
          <p:cNvPicPr>
            <a:picLocks noChangeAspect="1"/>
          </p:cNvPicPr>
          <p:nvPr/>
        </p:nvPicPr>
        <p:blipFill>
          <a:blip r:embed="rId4"/>
          <a:stretch>
            <a:fillRect/>
          </a:stretch>
        </p:blipFill>
        <p:spPr>
          <a:xfrm>
            <a:off x="2237844" y="4751897"/>
            <a:ext cx="353599" cy="396274"/>
          </a:xfrm>
          <a:prstGeom prst="rect">
            <a:avLst/>
          </a:prstGeom>
        </p:spPr>
      </p:pic>
      <p:pic>
        <p:nvPicPr>
          <p:cNvPr id="26" name="Picture 5">
            <a:extLst>
              <a:ext uri="{FF2B5EF4-FFF2-40B4-BE49-F238E27FC236}">
                <a16:creationId xmlns="" xmlns:a16="http://schemas.microsoft.com/office/drawing/2014/main" id="{0319881A-187C-4469-BDC7-713B7A4C1B2A}"/>
              </a:ext>
            </a:extLst>
          </p:cNvPr>
          <p:cNvPicPr>
            <a:picLocks noChangeAspect="1"/>
          </p:cNvPicPr>
          <p:nvPr/>
        </p:nvPicPr>
        <p:blipFill>
          <a:blip r:embed="rId4"/>
          <a:stretch>
            <a:fillRect/>
          </a:stretch>
        </p:blipFill>
        <p:spPr>
          <a:xfrm>
            <a:off x="9558704" y="4751897"/>
            <a:ext cx="353599" cy="396274"/>
          </a:xfrm>
          <a:prstGeom prst="rect">
            <a:avLst/>
          </a:prstGeom>
        </p:spPr>
      </p:pic>
    </p:spTree>
    <p:extLst>
      <p:ext uri="{BB962C8B-B14F-4D97-AF65-F5344CB8AC3E}">
        <p14:creationId xmlns:p14="http://schemas.microsoft.com/office/powerpoint/2010/main" val="20703485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Exemplary Application Scenario of Bare Fibers</a:t>
            </a:r>
            <a:endParaRPr lang="en-US" dirty="0"/>
          </a:p>
        </p:txBody>
      </p:sp>
      <p:sp>
        <p:nvSpPr>
          <p:cNvPr id="4" name="圆角矩形 75"/>
          <p:cNvSpPr/>
          <p:nvPr/>
        </p:nvSpPr>
        <p:spPr bwMode="gray">
          <a:xfrm>
            <a:off x="950953" y="1058663"/>
            <a:ext cx="10290093"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scenario of bare fibers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950953" y="1501694"/>
            <a:ext cx="10290093" cy="468955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24000" rIns="72000" bIns="180000" rtlCol="0" anchor="t" anchorCtr="0">
            <a:noAutofit/>
          </a:bodyPr>
          <a:lstStyle/>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38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Carriers' bare fibers can be leased to build network connections between the main campus and branch campus in the same city. This practice simplifies network management and access authentication management.</a:t>
            </a:r>
          </a:p>
        </p:txBody>
      </p:sp>
      <p:pic>
        <p:nvPicPr>
          <p:cNvPr id="98"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42329" y="2721976"/>
            <a:ext cx="488847" cy="400855"/>
          </a:xfrm>
          <a:prstGeom prst="rect">
            <a:avLst/>
          </a:prstGeom>
        </p:spPr>
      </p:pic>
      <p:pic>
        <p:nvPicPr>
          <p:cNvPr id="99"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02469" y="2721976"/>
            <a:ext cx="488847" cy="400855"/>
          </a:xfrm>
          <a:prstGeom prst="rect">
            <a:avLst/>
          </a:prstGeom>
        </p:spPr>
      </p:pic>
      <p:pic>
        <p:nvPicPr>
          <p:cNvPr id="100"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42329" y="3766092"/>
            <a:ext cx="488847" cy="400855"/>
          </a:xfrm>
          <a:prstGeom prst="rect">
            <a:avLst/>
          </a:prstGeom>
        </p:spPr>
      </p:pic>
      <p:pic>
        <p:nvPicPr>
          <p:cNvPr id="101"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02468" y="3763133"/>
            <a:ext cx="488847" cy="400855"/>
          </a:xfrm>
          <a:prstGeom prst="rect">
            <a:avLst/>
          </a:prstGeom>
        </p:spPr>
      </p:pic>
      <p:pic>
        <p:nvPicPr>
          <p:cNvPr id="102"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94257" y="5005376"/>
            <a:ext cx="488847" cy="400855"/>
          </a:xfrm>
          <a:prstGeom prst="rect">
            <a:avLst/>
          </a:prstGeom>
        </p:spPr>
      </p:pic>
      <p:pic>
        <p:nvPicPr>
          <p:cNvPr id="103"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454396" y="5005376"/>
            <a:ext cx="488847" cy="400855"/>
          </a:xfrm>
          <a:prstGeom prst="rect">
            <a:avLst/>
          </a:prstGeom>
        </p:spPr>
      </p:pic>
      <p:pic>
        <p:nvPicPr>
          <p:cNvPr id="104"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14535" y="5005377"/>
            <a:ext cx="488847" cy="400855"/>
          </a:xfrm>
          <a:prstGeom prst="rect">
            <a:avLst/>
          </a:prstGeom>
        </p:spPr>
      </p:pic>
      <p:cxnSp>
        <p:nvCxnSpPr>
          <p:cNvPr id="106" name="Straight Connector 105"/>
          <p:cNvCxnSpPr>
            <a:stCxn id="102" idx="0"/>
            <a:endCxn id="100" idx="2"/>
          </p:cNvCxnSpPr>
          <p:nvPr/>
        </p:nvCxnSpPr>
        <p:spPr bwMode="gray">
          <a:xfrm flipV="1">
            <a:off x="2438681" y="4166947"/>
            <a:ext cx="648072"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9" name="Straight Connector 108"/>
          <p:cNvCxnSpPr>
            <a:stCxn id="102" idx="0"/>
            <a:endCxn id="101" idx="2"/>
          </p:cNvCxnSpPr>
          <p:nvPr/>
        </p:nvCxnSpPr>
        <p:spPr bwMode="gray">
          <a:xfrm flipV="1">
            <a:off x="2438681" y="4163988"/>
            <a:ext cx="1908211"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2" name="Straight Connector 111"/>
          <p:cNvCxnSpPr>
            <a:stCxn id="103" idx="0"/>
            <a:endCxn id="100" idx="2"/>
          </p:cNvCxnSpPr>
          <p:nvPr/>
        </p:nvCxnSpPr>
        <p:spPr bwMode="gray">
          <a:xfrm flipH="1" flipV="1">
            <a:off x="3086753" y="4166947"/>
            <a:ext cx="612067"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6" name="Straight Connector 115"/>
          <p:cNvCxnSpPr>
            <a:stCxn id="103" idx="0"/>
            <a:endCxn id="101" idx="2"/>
          </p:cNvCxnSpPr>
          <p:nvPr/>
        </p:nvCxnSpPr>
        <p:spPr bwMode="gray">
          <a:xfrm flipV="1">
            <a:off x="3698820" y="4163988"/>
            <a:ext cx="648072"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9" name="Straight Connector 118"/>
          <p:cNvCxnSpPr>
            <a:stCxn id="104" idx="0"/>
            <a:endCxn id="101" idx="2"/>
          </p:cNvCxnSpPr>
          <p:nvPr/>
        </p:nvCxnSpPr>
        <p:spPr bwMode="gray">
          <a:xfrm flipH="1" flipV="1">
            <a:off x="4346892" y="4163988"/>
            <a:ext cx="612067" cy="84138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2" name="Straight Connector 121"/>
          <p:cNvCxnSpPr>
            <a:stCxn id="104" idx="0"/>
            <a:endCxn id="100" idx="2"/>
          </p:cNvCxnSpPr>
          <p:nvPr/>
        </p:nvCxnSpPr>
        <p:spPr bwMode="gray">
          <a:xfrm flipH="1" flipV="1">
            <a:off x="3086753" y="4166947"/>
            <a:ext cx="1872206" cy="83843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5" name="Straight Connector 124"/>
          <p:cNvCxnSpPr>
            <a:stCxn id="100" idx="0"/>
            <a:endCxn id="98" idx="2"/>
          </p:cNvCxnSpPr>
          <p:nvPr/>
        </p:nvCxnSpPr>
        <p:spPr bwMode="gray">
          <a:xfrm flipV="1">
            <a:off x="3086753" y="3122831"/>
            <a:ext cx="0" cy="6432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8" name="Straight Connector 127"/>
          <p:cNvCxnSpPr>
            <a:endCxn id="99" idx="2"/>
          </p:cNvCxnSpPr>
          <p:nvPr/>
        </p:nvCxnSpPr>
        <p:spPr bwMode="gray">
          <a:xfrm flipV="1">
            <a:off x="4346892" y="3122831"/>
            <a:ext cx="1" cy="64030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31" name="Straight Connector 130"/>
          <p:cNvCxnSpPr>
            <a:stCxn id="101" idx="1"/>
            <a:endCxn id="100" idx="3"/>
          </p:cNvCxnSpPr>
          <p:nvPr/>
        </p:nvCxnSpPr>
        <p:spPr bwMode="gray">
          <a:xfrm flipH="1">
            <a:off x="3331176" y="3963561"/>
            <a:ext cx="771292" cy="295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34" name="Freeform 159"/>
          <p:cNvSpPr/>
          <p:nvPr/>
        </p:nvSpPr>
        <p:spPr bwMode="gray">
          <a:xfrm flipH="1">
            <a:off x="2602432" y="1748223"/>
            <a:ext cx="968641" cy="5063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800" dirty="0">
                <a:solidFill>
                  <a:schemeClr val="tx1"/>
                </a:solidFill>
                <a:latin typeface="Huawei Sans" panose="020C0503030203020204" pitchFamily="34" charset="0"/>
              </a:rPr>
              <a:t>ISP1</a:t>
            </a:r>
          </a:p>
        </p:txBody>
      </p:sp>
      <p:sp>
        <p:nvSpPr>
          <p:cNvPr id="135" name="Freeform 159"/>
          <p:cNvSpPr/>
          <p:nvPr/>
        </p:nvSpPr>
        <p:spPr bwMode="gray">
          <a:xfrm flipH="1">
            <a:off x="3862570" y="1757591"/>
            <a:ext cx="968641" cy="5063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800" dirty="0">
                <a:solidFill>
                  <a:schemeClr val="tx1"/>
                </a:solidFill>
                <a:latin typeface="Huawei Sans" panose="020C0503030203020204" pitchFamily="34" charset="0"/>
              </a:rPr>
              <a:t>ISP2</a:t>
            </a:r>
          </a:p>
        </p:txBody>
      </p:sp>
      <p:cxnSp>
        <p:nvCxnSpPr>
          <p:cNvPr id="136" name="Straight Connector 135"/>
          <p:cNvCxnSpPr>
            <a:stCxn id="98" idx="0"/>
          </p:cNvCxnSpPr>
          <p:nvPr/>
        </p:nvCxnSpPr>
        <p:spPr bwMode="gray">
          <a:xfrm flipV="1">
            <a:off x="3086753" y="2254561"/>
            <a:ext cx="0" cy="46741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39" name="Straight Connector 138"/>
          <p:cNvCxnSpPr>
            <a:stCxn id="99" idx="0"/>
          </p:cNvCxnSpPr>
          <p:nvPr/>
        </p:nvCxnSpPr>
        <p:spPr bwMode="gray">
          <a:xfrm flipH="1" flipV="1">
            <a:off x="4346890" y="2254560"/>
            <a:ext cx="3" cy="46741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145"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82588" y="3763133"/>
            <a:ext cx="489934" cy="400855"/>
          </a:xfrm>
          <a:prstGeom prst="rect">
            <a:avLst/>
          </a:prstGeom>
        </p:spPr>
      </p:pic>
      <p:cxnSp>
        <p:nvCxnSpPr>
          <p:cNvPr id="146" name="Straight Connector 145"/>
          <p:cNvCxnSpPr>
            <a:stCxn id="145" idx="1"/>
            <a:endCxn id="101" idx="3"/>
          </p:cNvCxnSpPr>
          <p:nvPr/>
        </p:nvCxnSpPr>
        <p:spPr bwMode="gray">
          <a:xfrm flipH="1">
            <a:off x="4591315" y="3963561"/>
            <a:ext cx="591273"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9" name="Straight Connector 148"/>
          <p:cNvCxnSpPr>
            <a:stCxn id="152" idx="1"/>
            <a:endCxn id="145" idx="3"/>
          </p:cNvCxnSpPr>
          <p:nvPr/>
        </p:nvCxnSpPr>
        <p:spPr bwMode="gray">
          <a:xfrm flipH="1" flipV="1">
            <a:off x="5672522" y="3963561"/>
            <a:ext cx="2440316"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pic>
        <p:nvPicPr>
          <p:cNvPr id="152"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112838" y="3766092"/>
            <a:ext cx="488847" cy="400855"/>
          </a:xfrm>
          <a:prstGeom prst="rect">
            <a:avLst/>
          </a:prstGeom>
        </p:spPr>
      </p:pic>
      <p:pic>
        <p:nvPicPr>
          <p:cNvPr id="153"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72977" y="3763133"/>
            <a:ext cx="488847" cy="400855"/>
          </a:xfrm>
          <a:prstGeom prst="rect">
            <a:avLst/>
          </a:prstGeom>
        </p:spPr>
      </p:pic>
      <p:pic>
        <p:nvPicPr>
          <p:cNvPr id="154"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464766" y="5005376"/>
            <a:ext cx="488847" cy="400855"/>
          </a:xfrm>
          <a:prstGeom prst="rect">
            <a:avLst/>
          </a:prstGeom>
        </p:spPr>
      </p:pic>
      <p:pic>
        <p:nvPicPr>
          <p:cNvPr id="155"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24905" y="5005376"/>
            <a:ext cx="488847" cy="400855"/>
          </a:xfrm>
          <a:prstGeom prst="rect">
            <a:avLst/>
          </a:prstGeom>
        </p:spPr>
      </p:pic>
      <p:pic>
        <p:nvPicPr>
          <p:cNvPr id="156"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85044" y="5005377"/>
            <a:ext cx="488847" cy="400855"/>
          </a:xfrm>
          <a:prstGeom prst="rect">
            <a:avLst/>
          </a:prstGeom>
        </p:spPr>
      </p:pic>
      <p:cxnSp>
        <p:nvCxnSpPr>
          <p:cNvPr id="157" name="Straight Connector 156"/>
          <p:cNvCxnSpPr>
            <a:stCxn id="154" idx="0"/>
            <a:endCxn id="152" idx="2"/>
          </p:cNvCxnSpPr>
          <p:nvPr/>
        </p:nvCxnSpPr>
        <p:spPr bwMode="gray">
          <a:xfrm flipV="1">
            <a:off x="7709190" y="4166947"/>
            <a:ext cx="648072"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8" name="Straight Connector 157"/>
          <p:cNvCxnSpPr>
            <a:stCxn id="154" idx="0"/>
            <a:endCxn id="153" idx="2"/>
          </p:cNvCxnSpPr>
          <p:nvPr/>
        </p:nvCxnSpPr>
        <p:spPr bwMode="gray">
          <a:xfrm flipV="1">
            <a:off x="7709190" y="4163988"/>
            <a:ext cx="1908211"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9" name="Straight Connector 158"/>
          <p:cNvCxnSpPr>
            <a:stCxn id="155" idx="0"/>
            <a:endCxn id="152" idx="2"/>
          </p:cNvCxnSpPr>
          <p:nvPr/>
        </p:nvCxnSpPr>
        <p:spPr bwMode="gray">
          <a:xfrm flipH="1" flipV="1">
            <a:off x="8357262" y="4166947"/>
            <a:ext cx="612067"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0" name="Straight Connector 159"/>
          <p:cNvCxnSpPr>
            <a:stCxn id="155" idx="0"/>
            <a:endCxn id="153" idx="2"/>
          </p:cNvCxnSpPr>
          <p:nvPr/>
        </p:nvCxnSpPr>
        <p:spPr bwMode="gray">
          <a:xfrm flipV="1">
            <a:off x="8969329" y="4163988"/>
            <a:ext cx="648072"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1" name="Straight Connector 160"/>
          <p:cNvCxnSpPr>
            <a:stCxn id="156" idx="0"/>
            <a:endCxn id="153" idx="2"/>
          </p:cNvCxnSpPr>
          <p:nvPr/>
        </p:nvCxnSpPr>
        <p:spPr bwMode="gray">
          <a:xfrm flipH="1" flipV="1">
            <a:off x="9617401" y="4163988"/>
            <a:ext cx="612067" cy="84138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2" name="Straight Connector 161"/>
          <p:cNvCxnSpPr>
            <a:stCxn id="156" idx="0"/>
            <a:endCxn id="152" idx="2"/>
          </p:cNvCxnSpPr>
          <p:nvPr/>
        </p:nvCxnSpPr>
        <p:spPr bwMode="gray">
          <a:xfrm flipH="1" flipV="1">
            <a:off x="8357262" y="4166947"/>
            <a:ext cx="1872206" cy="83843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3" name="Straight Connector 162"/>
          <p:cNvCxnSpPr>
            <a:stCxn id="153" idx="1"/>
            <a:endCxn id="152" idx="3"/>
          </p:cNvCxnSpPr>
          <p:nvPr/>
        </p:nvCxnSpPr>
        <p:spPr bwMode="gray">
          <a:xfrm flipH="1">
            <a:off x="8601685" y="3963561"/>
            <a:ext cx="771292" cy="295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65" name="Rectangular Callout 164"/>
          <p:cNvSpPr/>
          <p:nvPr/>
        </p:nvSpPr>
        <p:spPr bwMode="gray">
          <a:xfrm>
            <a:off x="5915026" y="3331815"/>
            <a:ext cx="1376974" cy="388952"/>
          </a:xfrm>
          <a:prstGeom prst="wedgeRectCallout">
            <a:avLst>
              <a:gd name="adj1" fmla="val 20658"/>
              <a:gd name="adj2" fmla="val 10442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Lease carriers' bare fibers</a:t>
            </a:r>
          </a:p>
        </p:txBody>
      </p:sp>
      <p:sp>
        <p:nvSpPr>
          <p:cNvPr id="166" name="圆角矩形 75"/>
          <p:cNvSpPr/>
          <p:nvPr/>
        </p:nvSpPr>
        <p:spPr bwMode="gray">
          <a:xfrm>
            <a:off x="1882139" y="1617168"/>
            <a:ext cx="3552477" cy="3939876"/>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圆角矩形 75"/>
          <p:cNvSpPr/>
          <p:nvPr/>
        </p:nvSpPr>
        <p:spPr bwMode="gray">
          <a:xfrm>
            <a:off x="7415047" y="3252788"/>
            <a:ext cx="3204145" cy="2304256"/>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TextBox 167"/>
          <p:cNvSpPr txBox="1"/>
          <p:nvPr/>
        </p:nvSpPr>
        <p:spPr bwMode="gray">
          <a:xfrm>
            <a:off x="1680623" y="1645539"/>
            <a:ext cx="1111748" cy="523220"/>
          </a:xfrm>
          <a:prstGeom prst="rect">
            <a:avLst/>
          </a:prstGeom>
          <a:noFill/>
        </p:spPr>
        <p:txBody>
          <a:bodyPr wrap="square" rtlCol="0">
            <a:spAutoFit/>
          </a:bodyPr>
          <a:lstStyle/>
          <a:p>
            <a:pPr algn="ctr" fontAlgn="ctr"/>
            <a:r>
              <a:rPr lang="en-US" sz="1400" dirty="0">
                <a:latin typeface="Huawei Sans" panose="020C0503030203020204" pitchFamily="34" charset="0"/>
              </a:rPr>
              <a:t>Main campus</a:t>
            </a:r>
          </a:p>
        </p:txBody>
      </p:sp>
      <p:sp>
        <p:nvSpPr>
          <p:cNvPr id="169" name="TextBox 168"/>
          <p:cNvSpPr txBox="1"/>
          <p:nvPr/>
        </p:nvSpPr>
        <p:spPr bwMode="gray">
          <a:xfrm>
            <a:off x="7415047" y="3254929"/>
            <a:ext cx="1433406" cy="307777"/>
          </a:xfrm>
          <a:prstGeom prst="rect">
            <a:avLst/>
          </a:prstGeom>
          <a:noFill/>
        </p:spPr>
        <p:txBody>
          <a:bodyPr wrap="none" rtlCol="0">
            <a:spAutoFit/>
          </a:bodyPr>
          <a:lstStyle/>
          <a:p>
            <a:pPr fontAlgn="ctr"/>
            <a:r>
              <a:rPr lang="en-US" sz="1400" dirty="0">
                <a:latin typeface="Huawei Sans" panose="020C0503030203020204" pitchFamily="34" charset="0"/>
              </a:rPr>
              <a:t>Branch campus</a:t>
            </a:r>
          </a:p>
        </p:txBody>
      </p:sp>
    </p:spTree>
    <p:extLst>
      <p:ext uri="{BB962C8B-B14F-4D97-AF65-F5344CB8AC3E}">
        <p14:creationId xmlns:p14="http://schemas.microsoft.com/office/powerpoint/2010/main" val="16001414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SDH/MSTP/WDM Private Lines</a:t>
            </a:r>
            <a:endParaRPr lang="en-US" dirty="0"/>
          </a:p>
        </p:txBody>
      </p:sp>
      <p:sp>
        <p:nvSpPr>
          <p:cNvPr id="3" name="Text Placeholder 2"/>
          <p:cNvSpPr>
            <a:spLocks noGrp="1"/>
          </p:cNvSpPr>
          <p:nvPr>
            <p:ph type="body" sz="quarter" idx="10"/>
          </p:nvPr>
        </p:nvSpPr>
        <p:spPr bwMode="gray"/>
        <p:txBody>
          <a:bodyPr/>
          <a:lstStyle/>
          <a:p>
            <a:pPr algn="l"/>
            <a:r>
              <a:rPr lang="en-US" sz="1600"/>
              <a:t>Enterprises that require long-distance transmission and high network reliability and security can lease SDH/MSTP/WDM private lines.</a:t>
            </a:r>
            <a:endParaRPr lang="en-US" altLang="zh-CN" sz="1600"/>
          </a:p>
          <a:p>
            <a:pPr algn="l"/>
            <a:r>
              <a:rPr lang="en-US" sz="1600"/>
              <a:t>This type of private line is a transmission private line. Tenants exclusively occupy part of the bandwidth of the transmission private line. Because multiple users share the transmission private line, its price is lower than that of bare fibers. Although transmission private lines are shared by tenants, they exclusively occupy bandwidth and use hard pipes. Therefore, they deliver high network reliability and security.</a:t>
            </a:r>
            <a:endParaRPr lang="en-US" altLang="zh-CN" sz="1600"/>
          </a:p>
          <a:p>
            <a:pPr algn="l"/>
            <a:r>
              <a:rPr lang="en-US" sz="1600"/>
              <a:t>MSTP and WDM private lines are widely used on the live network, and SDH private lines are still used in a few areas.</a:t>
            </a:r>
            <a:endParaRPr lang="en-US" sz="1600" dirty="0"/>
          </a:p>
        </p:txBody>
      </p:sp>
      <p:cxnSp>
        <p:nvCxnSpPr>
          <p:cNvPr id="4" name="直接连接符 35"/>
          <p:cNvCxnSpPr>
            <a:stCxn id="18" idx="1"/>
            <a:endCxn id="6" idx="3"/>
          </p:cNvCxnSpPr>
          <p:nvPr/>
        </p:nvCxnSpPr>
        <p:spPr bwMode="gray">
          <a:xfrm flipH="1">
            <a:off x="2683342" y="5216374"/>
            <a:ext cx="1869913" cy="33287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7" name="直接连接符 38"/>
          <p:cNvCxnSpPr>
            <a:stCxn id="6" idx="0"/>
            <a:endCxn id="20" idx="2"/>
          </p:cNvCxnSpPr>
          <p:nvPr/>
        </p:nvCxnSpPr>
        <p:spPr bwMode="gray">
          <a:xfrm flipV="1">
            <a:off x="2506543" y="4951185"/>
            <a:ext cx="0" cy="399928"/>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41"/>
          <p:cNvCxnSpPr>
            <a:stCxn id="51" idx="0"/>
            <a:endCxn id="21" idx="2"/>
          </p:cNvCxnSpPr>
          <p:nvPr/>
        </p:nvCxnSpPr>
        <p:spPr bwMode="gray">
          <a:xfrm flipV="1">
            <a:off x="9842774" y="4909242"/>
            <a:ext cx="1603" cy="435587"/>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42"/>
          <p:cNvCxnSpPr>
            <a:stCxn id="51" idx="1"/>
            <a:endCxn id="19" idx="3"/>
          </p:cNvCxnSpPr>
          <p:nvPr/>
        </p:nvCxnSpPr>
        <p:spPr bwMode="gray">
          <a:xfrm flipH="1" flipV="1">
            <a:off x="7845066" y="5216374"/>
            <a:ext cx="1820908" cy="326592"/>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1" name="TextBox 92"/>
          <p:cNvSpPr txBox="1"/>
          <p:nvPr/>
        </p:nvSpPr>
        <p:spPr bwMode="gray">
          <a:xfrm>
            <a:off x="1651843" y="4046645"/>
            <a:ext cx="1824298"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branch</a:t>
            </a:r>
          </a:p>
        </p:txBody>
      </p:sp>
      <p:sp>
        <p:nvSpPr>
          <p:cNvPr id="12" name="TextBox 92"/>
          <p:cNvSpPr txBox="1"/>
          <p:nvPr/>
        </p:nvSpPr>
        <p:spPr bwMode="gray">
          <a:xfrm>
            <a:off x="9211215" y="4046645"/>
            <a:ext cx="1352643"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HQ</a:t>
            </a:r>
          </a:p>
        </p:txBody>
      </p:sp>
      <p:sp>
        <p:nvSpPr>
          <p:cNvPr id="13" name="TextBox 92"/>
          <p:cNvSpPr txBox="1"/>
          <p:nvPr/>
        </p:nvSpPr>
        <p:spPr bwMode="gray">
          <a:xfrm>
            <a:off x="5866965" y="4046645"/>
            <a:ext cx="742851" cy="307777"/>
          </a:xfrm>
          <a:prstGeom prst="rect">
            <a:avLst/>
          </a:prstGeom>
          <a:noFill/>
        </p:spPr>
        <p:txBody>
          <a:bodyPr wrap="square" rtlCol="0">
            <a:spAutoFit/>
          </a:bodyPr>
          <a:lstStyle/>
          <a:p>
            <a:pPr fontAlgn="ctr"/>
            <a:r>
              <a:rPr lang="en-US" sz="1400" dirty="0">
                <a:latin typeface="Huawei Sans" panose="020C0503030203020204" pitchFamily="34" charset="0"/>
              </a:rPr>
              <a:t>Carrier</a:t>
            </a:r>
          </a:p>
        </p:txBody>
      </p:sp>
      <p:sp>
        <p:nvSpPr>
          <p:cNvPr id="14" name="椭圆 53"/>
          <p:cNvSpPr/>
          <p:nvPr/>
        </p:nvSpPr>
        <p:spPr bwMode="gray">
          <a:xfrm>
            <a:off x="4992842" y="4625428"/>
            <a:ext cx="2414154" cy="1143592"/>
          </a:xfrm>
          <a:prstGeom prst="ellipse">
            <a:avLst/>
          </a:prstGeom>
          <a:noFill/>
          <a:ln w="762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rtlCol="0" anchor="ctr"/>
          <a:lstStyle>
            <a:defPPr>
              <a:defRPr lang="zh-CN"/>
            </a:defPPr>
            <a:lvl1pPr marL="0" algn="l" defTabSz="1219444" rtl="0" eaLnBrk="1" latinLnBrk="0" hangingPunct="1">
              <a:defRPr sz="2400" kern="1200">
                <a:solidFill>
                  <a:schemeClr val="tx1"/>
                </a:solidFill>
                <a:latin typeface="Arial"/>
                <a:ea typeface="+mn-ea"/>
                <a:cs typeface="+mn-cs"/>
              </a:defRPr>
            </a:lvl1pPr>
            <a:lvl2pPr marL="609722" algn="l" defTabSz="1219444" rtl="0" eaLnBrk="1" latinLnBrk="0" hangingPunct="1">
              <a:defRPr sz="2400" kern="1200">
                <a:solidFill>
                  <a:schemeClr val="tx1"/>
                </a:solidFill>
                <a:latin typeface="Arial"/>
                <a:ea typeface="+mn-ea"/>
                <a:cs typeface="+mn-cs"/>
              </a:defRPr>
            </a:lvl2pPr>
            <a:lvl3pPr marL="1219444" algn="l" defTabSz="1219444" rtl="0" eaLnBrk="1" latinLnBrk="0" hangingPunct="1">
              <a:defRPr sz="2400" kern="1200">
                <a:solidFill>
                  <a:schemeClr val="tx1"/>
                </a:solidFill>
                <a:latin typeface="Arial"/>
                <a:ea typeface="+mn-ea"/>
                <a:cs typeface="+mn-cs"/>
              </a:defRPr>
            </a:lvl3pPr>
            <a:lvl4pPr marL="1829166" algn="l" defTabSz="1219444" rtl="0" eaLnBrk="1" latinLnBrk="0" hangingPunct="1">
              <a:defRPr sz="2400" kern="1200">
                <a:solidFill>
                  <a:schemeClr val="tx1"/>
                </a:solidFill>
                <a:latin typeface="Arial"/>
                <a:ea typeface="+mn-ea"/>
                <a:cs typeface="+mn-cs"/>
              </a:defRPr>
            </a:lvl4pPr>
            <a:lvl5pPr marL="2438888" algn="l" defTabSz="1219444" rtl="0" eaLnBrk="1" latinLnBrk="0" hangingPunct="1">
              <a:defRPr sz="2400" kern="1200">
                <a:solidFill>
                  <a:schemeClr val="tx1"/>
                </a:solidFill>
                <a:latin typeface="Arial"/>
                <a:ea typeface="+mn-ea"/>
                <a:cs typeface="+mn-cs"/>
              </a:defRPr>
            </a:lvl5pPr>
            <a:lvl6pPr marL="3048610" algn="l" defTabSz="1219444" rtl="0" eaLnBrk="1" latinLnBrk="0" hangingPunct="1">
              <a:defRPr sz="2400" kern="1200">
                <a:solidFill>
                  <a:schemeClr val="tx1"/>
                </a:solidFill>
                <a:latin typeface="Arial"/>
                <a:ea typeface="+mn-ea"/>
                <a:cs typeface="+mn-cs"/>
              </a:defRPr>
            </a:lvl6pPr>
            <a:lvl7pPr marL="3658332" algn="l" defTabSz="1219444" rtl="0" eaLnBrk="1" latinLnBrk="0" hangingPunct="1">
              <a:defRPr sz="2400" kern="1200">
                <a:solidFill>
                  <a:schemeClr val="tx1"/>
                </a:solidFill>
                <a:latin typeface="Arial"/>
                <a:ea typeface="+mn-ea"/>
                <a:cs typeface="+mn-cs"/>
              </a:defRPr>
            </a:lvl7pPr>
            <a:lvl8pPr marL="4268053" algn="l" defTabSz="1219444" rtl="0" eaLnBrk="1" latinLnBrk="0" hangingPunct="1">
              <a:defRPr sz="2400" kern="1200">
                <a:solidFill>
                  <a:schemeClr val="tx1"/>
                </a:solidFill>
                <a:latin typeface="Arial"/>
                <a:ea typeface="+mn-ea"/>
                <a:cs typeface="+mn-cs"/>
              </a:defRPr>
            </a:lvl8pPr>
            <a:lvl9pPr marL="4877775" algn="l" defTabSz="1219444" rtl="0" eaLnBrk="1" latinLnBrk="0" hangingPunct="1">
              <a:defRPr sz="2400" kern="1200">
                <a:solidFill>
                  <a:schemeClr val="tx1"/>
                </a:solidFill>
                <a:latin typeface="Arial"/>
                <a:ea typeface="+mn-ea"/>
                <a:cs typeface="+mn-cs"/>
              </a:defRPr>
            </a:lvl9pPr>
          </a:lstStyle>
          <a:p>
            <a:pPr algn="ctr" fontAlgn="ctr">
              <a:buNone/>
            </a:pPr>
            <a:endParaRPr lang="en-US" sz="1800" dirty="0">
              <a:latin typeface="Huawei Sans" panose="020C0503030203020204" pitchFamily="34" charset="0"/>
            </a:endParaRPr>
          </a:p>
        </p:txBody>
      </p:sp>
      <p:sp>
        <p:nvSpPr>
          <p:cNvPr id="15" name="TextBox 92"/>
          <p:cNvSpPr txBox="1"/>
          <p:nvPr/>
        </p:nvSpPr>
        <p:spPr bwMode="gray">
          <a:xfrm>
            <a:off x="5236337" y="5043336"/>
            <a:ext cx="1927164" cy="307777"/>
          </a:xfrm>
          <a:prstGeom prst="rect">
            <a:avLst/>
          </a:prstGeom>
          <a:noFill/>
        </p:spPr>
        <p:txBody>
          <a:bodyPr wrap="square" rtlCol="0">
            <a:spAutoFit/>
          </a:bodyPr>
          <a:lstStyle/>
          <a:p>
            <a:pPr algn="ctr" fontAlgn="ctr"/>
            <a:r>
              <a:rPr lang="en-US" sz="1400" dirty="0">
                <a:latin typeface="Huawei Sans" panose="020C0503030203020204" pitchFamily="34" charset="0"/>
              </a:rPr>
              <a:t>Transport network</a:t>
            </a:r>
          </a:p>
        </p:txBody>
      </p:sp>
      <p:pic>
        <p:nvPicPr>
          <p:cNvPr id="18" name="图片 70"/>
          <p:cNvPicPr>
            <a:picLocks noChangeAspect="1"/>
          </p:cNvPicPr>
          <p:nvPr/>
        </p:nvPicPr>
        <p:blipFill>
          <a:blip r:embed="rId3">
            <a:duotone>
              <a:prstClr val="black"/>
              <a:srgbClr val="F5AC3C">
                <a:tint val="45000"/>
                <a:satMod val="400000"/>
              </a:srgbClr>
            </a:duotone>
          </a:blip>
          <a:stretch>
            <a:fillRect/>
          </a:stretch>
        </p:blipFill>
        <p:spPr bwMode="gray">
          <a:xfrm>
            <a:off x="4553255" y="5031623"/>
            <a:ext cx="438070" cy="369501"/>
          </a:xfrm>
          <a:prstGeom prst="rect">
            <a:avLst/>
          </a:prstGeom>
          <a:noFill/>
        </p:spPr>
      </p:pic>
      <p:pic>
        <p:nvPicPr>
          <p:cNvPr id="19" name="图片 71"/>
          <p:cNvPicPr>
            <a:picLocks noChangeAspect="1"/>
          </p:cNvPicPr>
          <p:nvPr/>
        </p:nvPicPr>
        <p:blipFill>
          <a:blip r:embed="rId3">
            <a:duotone>
              <a:prstClr val="black"/>
              <a:srgbClr val="F5AC3C">
                <a:tint val="45000"/>
                <a:satMod val="400000"/>
              </a:srgbClr>
            </a:duotone>
          </a:blip>
          <a:stretch>
            <a:fillRect/>
          </a:stretch>
        </p:blipFill>
        <p:spPr bwMode="gray">
          <a:xfrm>
            <a:off x="7406996" y="5031623"/>
            <a:ext cx="438070" cy="369501"/>
          </a:xfrm>
          <a:prstGeom prst="rect">
            <a:avLst/>
          </a:prstGeom>
          <a:noFill/>
        </p:spPr>
      </p:pic>
      <p:pic>
        <p:nvPicPr>
          <p:cNvPr id="20" name="Picture 2" descr="G:\做的项目\公共\扁平图标切换\更新2015_01_21\oss扁平图标库2015_01_21更新-04.png"/>
          <p:cNvPicPr>
            <a:picLocks noChangeAspect="1" noChangeArrowheads="1"/>
          </p:cNvPicPr>
          <p:nvPr/>
        </p:nvPicPr>
        <p:blipFill>
          <a:blip r:embed="rId4" cstate="print">
            <a:duotone>
              <a:prstClr val="black"/>
              <a:srgbClr val="F5AC3C">
                <a:tint val="45000"/>
                <a:satMod val="400000"/>
              </a:srgbClr>
            </a:duotone>
          </a:blip>
          <a:srcRect/>
          <a:stretch>
            <a:fillRect/>
          </a:stretch>
        </p:blipFill>
        <p:spPr bwMode="gray">
          <a:xfrm>
            <a:off x="2328140" y="4659253"/>
            <a:ext cx="356806" cy="291932"/>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4" cstate="print">
            <a:duotone>
              <a:prstClr val="black"/>
              <a:srgbClr val="F5AC3C">
                <a:tint val="45000"/>
                <a:satMod val="400000"/>
              </a:srgbClr>
            </a:duotone>
          </a:blip>
          <a:srcRect/>
          <a:stretch>
            <a:fillRect/>
          </a:stretch>
        </p:blipFill>
        <p:spPr bwMode="gray">
          <a:xfrm>
            <a:off x="9665974" y="4617310"/>
            <a:ext cx="356806" cy="291932"/>
          </a:xfrm>
          <a:prstGeom prst="rect">
            <a:avLst/>
          </a:prstGeom>
          <a:noFill/>
        </p:spPr>
      </p:pic>
      <p:sp>
        <p:nvSpPr>
          <p:cNvPr id="34" name="圆角矩形 75"/>
          <p:cNvSpPr/>
          <p:nvPr/>
        </p:nvSpPr>
        <p:spPr bwMode="gray">
          <a:xfrm>
            <a:off x="1585546" y="3983038"/>
            <a:ext cx="1956893" cy="209716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bwMode="gray">
          <a:xfrm>
            <a:off x="8909090" y="3983038"/>
            <a:ext cx="1956893" cy="209716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4196497" y="3983038"/>
            <a:ext cx="4083786" cy="209716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36"/>
          <p:cNvSpPr txBox="1"/>
          <p:nvPr/>
        </p:nvSpPr>
        <p:spPr bwMode="gray">
          <a:xfrm>
            <a:off x="4180771" y="4413525"/>
            <a:ext cx="1056143" cy="646331"/>
          </a:xfrm>
          <a:prstGeom prst="rect">
            <a:avLst/>
          </a:prstGeom>
          <a:noFill/>
        </p:spPr>
        <p:txBody>
          <a:bodyPr wrap="square" rtlCol="0">
            <a:spAutoFit/>
          </a:bodyPr>
          <a:lstStyle/>
          <a:p>
            <a:pPr algn="ctr" fontAlgn="ctr"/>
            <a:r>
              <a:rPr lang="en-US" sz="1200" dirty="0">
                <a:latin typeface="Huawei Sans" panose="020C0503030203020204" pitchFamily="34" charset="0"/>
              </a:rPr>
              <a:t>SDH/MSTP/WDM device</a:t>
            </a:r>
          </a:p>
        </p:txBody>
      </p:sp>
      <p:sp>
        <p:nvSpPr>
          <p:cNvPr id="38" name="TextBox 37"/>
          <p:cNvSpPr txBox="1"/>
          <p:nvPr/>
        </p:nvSpPr>
        <p:spPr bwMode="gray">
          <a:xfrm>
            <a:off x="7240732" y="4413525"/>
            <a:ext cx="1056143" cy="646331"/>
          </a:xfrm>
          <a:prstGeom prst="rect">
            <a:avLst/>
          </a:prstGeom>
          <a:noFill/>
        </p:spPr>
        <p:txBody>
          <a:bodyPr wrap="square" rtlCol="0">
            <a:spAutoFit/>
          </a:bodyPr>
          <a:lstStyle/>
          <a:p>
            <a:pPr algn="ctr" fontAlgn="ctr"/>
            <a:r>
              <a:rPr lang="en-US" sz="1200" dirty="0">
                <a:latin typeface="Huawei Sans" panose="020C0503030203020204" pitchFamily="34" charset="0"/>
              </a:rPr>
              <a:t>SDH/MSTP/WDM device</a:t>
            </a:r>
          </a:p>
        </p:txBody>
      </p:sp>
      <p:pic>
        <p:nvPicPr>
          <p:cNvPr id="6" name="Picture 5">
            <a:extLst>
              <a:ext uri="{FF2B5EF4-FFF2-40B4-BE49-F238E27FC236}">
                <a16:creationId xmlns="" xmlns:a16="http://schemas.microsoft.com/office/drawing/2014/main" id="{0319881A-187C-4469-BDC7-713B7A4C1B2A}"/>
              </a:ext>
            </a:extLst>
          </p:cNvPr>
          <p:cNvPicPr>
            <a:picLocks noChangeAspect="1"/>
          </p:cNvPicPr>
          <p:nvPr/>
        </p:nvPicPr>
        <p:blipFill>
          <a:blip r:embed="rId5"/>
          <a:stretch>
            <a:fillRect/>
          </a:stretch>
        </p:blipFill>
        <p:spPr>
          <a:xfrm>
            <a:off x="2329743" y="5351113"/>
            <a:ext cx="353599" cy="396274"/>
          </a:xfrm>
          <a:prstGeom prst="rect">
            <a:avLst/>
          </a:prstGeom>
        </p:spPr>
      </p:pic>
      <p:pic>
        <p:nvPicPr>
          <p:cNvPr id="51" name="Picture 50">
            <a:extLst>
              <a:ext uri="{FF2B5EF4-FFF2-40B4-BE49-F238E27FC236}">
                <a16:creationId xmlns="" xmlns:a16="http://schemas.microsoft.com/office/drawing/2014/main" id="{AAA9220B-26A7-4EDA-904E-A022B37D2FF3}"/>
              </a:ext>
            </a:extLst>
          </p:cNvPr>
          <p:cNvPicPr>
            <a:picLocks noChangeAspect="1"/>
          </p:cNvPicPr>
          <p:nvPr/>
        </p:nvPicPr>
        <p:blipFill>
          <a:blip r:embed="rId5"/>
          <a:stretch>
            <a:fillRect/>
          </a:stretch>
        </p:blipFill>
        <p:spPr>
          <a:xfrm>
            <a:off x="9665974" y="5344829"/>
            <a:ext cx="353599" cy="396274"/>
          </a:xfrm>
          <a:prstGeom prst="rect">
            <a:avLst/>
          </a:prstGeom>
        </p:spPr>
      </p:pic>
    </p:spTree>
    <p:extLst>
      <p:ext uri="{BB962C8B-B14F-4D97-AF65-F5344CB8AC3E}">
        <p14:creationId xmlns:p14="http://schemas.microsoft.com/office/powerpoint/2010/main" val="9690692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CN"/>
              <a:t>Exemplary </a:t>
            </a:r>
            <a:r>
              <a:rPr lang="en-US"/>
              <a:t>Application Scenario of SDH/MSTP/WDM Private Lines</a:t>
            </a:r>
            <a:endParaRPr lang="en-US" dirty="0"/>
          </a:p>
        </p:txBody>
      </p:sp>
      <p:sp>
        <p:nvSpPr>
          <p:cNvPr id="4" name="圆角矩形 75"/>
          <p:cNvSpPr/>
          <p:nvPr/>
        </p:nvSpPr>
        <p:spPr bwMode="gray">
          <a:xfrm>
            <a:off x="556077" y="1495008"/>
            <a:ext cx="11090492"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scenario of SDH/MSTP/WDM private lines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556077" y="1947565"/>
            <a:ext cx="11090492" cy="422157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252000" rtlCol="0" anchor="t" anchorCtr="0">
            <a:noAutofit/>
          </a:bodyPr>
          <a:lstStyle/>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15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15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To ensure high reliability and security, MSTP or SDH private lines are used for interconnection between financial </a:t>
            </a:r>
            <a:r>
              <a:rPr lang="en-US" altLang="zh-CN" sz="1400" dirty="0">
                <a:solidFill>
                  <a:prstClr val="black"/>
                </a:solidFill>
                <a:latin typeface="Huawei Sans" panose="020C0503030203020204" pitchFamily="34" charset="0"/>
              </a:rPr>
              <a:t>service </a:t>
            </a:r>
            <a:r>
              <a:rPr lang="en-US" sz="1400" dirty="0">
                <a:solidFill>
                  <a:prstClr val="black"/>
                </a:solidFill>
                <a:latin typeface="Huawei Sans" panose="020C0503030203020204" pitchFamily="34" charset="0"/>
              </a:rPr>
              <a:t>branches.</a:t>
            </a:r>
            <a:endParaRPr lang="en-US" altLang="zh-CN" sz="1400" dirty="0">
              <a:solidFill>
                <a:prstClr val="black"/>
              </a:solidFill>
              <a:latin typeface="Huawei Sans" panose="020C0503030203020204" pitchFamily="34" charset="0"/>
            </a:endParaRPr>
          </a:p>
        </p:txBody>
      </p:sp>
      <p:pic>
        <p:nvPicPr>
          <p:cNvPr id="6"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90149" y="4385648"/>
            <a:ext cx="488847" cy="400855"/>
          </a:xfrm>
          <a:prstGeom prst="rect">
            <a:avLst/>
          </a:prstGeom>
        </p:spPr>
      </p:pic>
      <p:pic>
        <p:nvPicPr>
          <p:cNvPr id="7"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89062" y="3755097"/>
            <a:ext cx="489934" cy="400855"/>
          </a:xfrm>
          <a:prstGeom prst="rect">
            <a:avLst/>
          </a:prstGeom>
        </p:spPr>
      </p:pic>
      <p:pic>
        <p:nvPicPr>
          <p:cNvPr id="8"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35352" y="4385648"/>
            <a:ext cx="488847" cy="400855"/>
          </a:xfrm>
          <a:prstGeom prst="rect">
            <a:avLst/>
          </a:prstGeom>
        </p:spPr>
      </p:pic>
      <p:pic>
        <p:nvPicPr>
          <p:cNvPr id="9"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434265" y="3755097"/>
            <a:ext cx="489934" cy="400855"/>
          </a:xfrm>
          <a:prstGeom prst="rect">
            <a:avLst/>
          </a:prstGeom>
        </p:spPr>
      </p:pic>
      <p:cxnSp>
        <p:nvCxnSpPr>
          <p:cNvPr id="10" name="Straight Connector 9"/>
          <p:cNvCxnSpPr>
            <a:stCxn id="6" idx="3"/>
            <a:endCxn id="8" idx="1"/>
          </p:cNvCxnSpPr>
          <p:nvPr/>
        </p:nvCxnSpPr>
        <p:spPr bwMode="gray">
          <a:xfrm>
            <a:off x="3878996" y="4586076"/>
            <a:ext cx="55635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3" name="Straight Connector 12"/>
          <p:cNvCxnSpPr>
            <a:stCxn id="7" idx="2"/>
            <a:endCxn id="6" idx="0"/>
          </p:cNvCxnSpPr>
          <p:nvPr/>
        </p:nvCxnSpPr>
        <p:spPr bwMode="gray">
          <a:xfrm>
            <a:off x="3634029" y="4155952"/>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 name="Straight Connector 15"/>
          <p:cNvCxnSpPr>
            <a:stCxn id="9" idx="2"/>
            <a:endCxn id="8" idx="0"/>
          </p:cNvCxnSpPr>
          <p:nvPr/>
        </p:nvCxnSpPr>
        <p:spPr bwMode="gray">
          <a:xfrm>
            <a:off x="4679232" y="4155952"/>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20"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6243" y="4385648"/>
            <a:ext cx="488847" cy="400855"/>
          </a:xfrm>
          <a:prstGeom prst="rect">
            <a:avLst/>
          </a:prstGeom>
        </p:spPr>
      </p:pic>
      <p:pic>
        <p:nvPicPr>
          <p:cNvPr id="21"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305156" y="3755097"/>
            <a:ext cx="489934" cy="400855"/>
          </a:xfrm>
          <a:prstGeom prst="rect">
            <a:avLst/>
          </a:prstGeom>
        </p:spPr>
      </p:pic>
      <p:pic>
        <p:nvPicPr>
          <p:cNvPr id="22"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51446" y="4385648"/>
            <a:ext cx="488847" cy="400855"/>
          </a:xfrm>
          <a:prstGeom prst="rect">
            <a:avLst/>
          </a:prstGeom>
        </p:spPr>
      </p:pic>
      <p:pic>
        <p:nvPicPr>
          <p:cNvPr id="23"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350359" y="3755097"/>
            <a:ext cx="489934" cy="400855"/>
          </a:xfrm>
          <a:prstGeom prst="rect">
            <a:avLst/>
          </a:prstGeom>
        </p:spPr>
      </p:pic>
      <p:cxnSp>
        <p:nvCxnSpPr>
          <p:cNvPr id="24" name="Straight Connector 23"/>
          <p:cNvCxnSpPr>
            <a:stCxn id="20" idx="3"/>
            <a:endCxn id="22" idx="1"/>
          </p:cNvCxnSpPr>
          <p:nvPr/>
        </p:nvCxnSpPr>
        <p:spPr bwMode="gray">
          <a:xfrm>
            <a:off x="7795090" y="4586076"/>
            <a:ext cx="55635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25" name="Straight Connector 24"/>
          <p:cNvCxnSpPr>
            <a:stCxn id="21" idx="2"/>
            <a:endCxn id="20" idx="0"/>
          </p:cNvCxnSpPr>
          <p:nvPr/>
        </p:nvCxnSpPr>
        <p:spPr bwMode="gray">
          <a:xfrm>
            <a:off x="7550123" y="4155952"/>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26" name="Straight Connector 25"/>
          <p:cNvCxnSpPr>
            <a:stCxn id="23" idx="2"/>
            <a:endCxn id="22" idx="0"/>
          </p:cNvCxnSpPr>
          <p:nvPr/>
        </p:nvCxnSpPr>
        <p:spPr bwMode="gray">
          <a:xfrm>
            <a:off x="8595326" y="4155952"/>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27"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24936" y="2763076"/>
            <a:ext cx="489934" cy="400855"/>
          </a:xfrm>
          <a:prstGeom prst="rect">
            <a:avLst/>
          </a:prstGeom>
        </p:spPr>
      </p:pic>
      <p:pic>
        <p:nvPicPr>
          <p:cNvPr id="28"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70139" y="2763076"/>
            <a:ext cx="489934" cy="400855"/>
          </a:xfrm>
          <a:prstGeom prst="rect">
            <a:avLst/>
          </a:prstGeom>
        </p:spPr>
      </p:pic>
      <p:pic>
        <p:nvPicPr>
          <p:cNvPr id="29"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26023" y="2095868"/>
            <a:ext cx="488847" cy="400855"/>
          </a:xfrm>
          <a:prstGeom prst="rect">
            <a:avLst/>
          </a:prstGeom>
        </p:spPr>
      </p:pic>
      <p:pic>
        <p:nvPicPr>
          <p:cNvPr id="30"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71226" y="2095868"/>
            <a:ext cx="488847" cy="400855"/>
          </a:xfrm>
          <a:prstGeom prst="rect">
            <a:avLst/>
          </a:prstGeom>
        </p:spPr>
      </p:pic>
      <p:pic>
        <p:nvPicPr>
          <p:cNvPr id="33"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12750" y="5426713"/>
            <a:ext cx="488847" cy="400855"/>
          </a:xfrm>
          <a:prstGeom prst="rect">
            <a:avLst/>
          </a:prstGeom>
        </p:spPr>
      </p:pic>
      <p:pic>
        <p:nvPicPr>
          <p:cNvPr id="3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28844" y="5426713"/>
            <a:ext cx="488847" cy="400855"/>
          </a:xfrm>
          <a:prstGeom prst="rect">
            <a:avLst/>
          </a:prstGeom>
        </p:spPr>
      </p:pic>
      <p:cxnSp>
        <p:nvCxnSpPr>
          <p:cNvPr id="35" name="直接连接符 35"/>
          <p:cNvCxnSpPr>
            <a:stCxn id="33" idx="0"/>
            <a:endCxn id="6" idx="2"/>
          </p:cNvCxnSpPr>
          <p:nvPr/>
        </p:nvCxnSpPr>
        <p:spPr bwMode="gray">
          <a:xfrm flipH="1" flipV="1">
            <a:off x="3634573" y="4786503"/>
            <a:ext cx="522601" cy="640210"/>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5"/>
          <p:cNvCxnSpPr>
            <a:stCxn id="33" idx="0"/>
            <a:endCxn id="8" idx="2"/>
          </p:cNvCxnSpPr>
          <p:nvPr/>
        </p:nvCxnSpPr>
        <p:spPr bwMode="gray">
          <a:xfrm flipV="1">
            <a:off x="4157174" y="4786503"/>
            <a:ext cx="522602" cy="640210"/>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35"/>
          <p:cNvCxnSpPr>
            <a:stCxn id="34" idx="0"/>
            <a:endCxn id="22" idx="2"/>
          </p:cNvCxnSpPr>
          <p:nvPr/>
        </p:nvCxnSpPr>
        <p:spPr bwMode="gray">
          <a:xfrm flipV="1">
            <a:off x="8073268" y="4786503"/>
            <a:ext cx="522602" cy="640210"/>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直接连接符 35"/>
          <p:cNvCxnSpPr>
            <a:stCxn id="34" idx="0"/>
            <a:endCxn id="20" idx="2"/>
          </p:cNvCxnSpPr>
          <p:nvPr/>
        </p:nvCxnSpPr>
        <p:spPr bwMode="gray">
          <a:xfrm flipH="1" flipV="1">
            <a:off x="7550667" y="4786503"/>
            <a:ext cx="522601" cy="640210"/>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35"/>
          <p:cNvCxnSpPr>
            <a:stCxn id="27" idx="2"/>
            <a:endCxn id="7" idx="0"/>
          </p:cNvCxnSpPr>
          <p:nvPr/>
        </p:nvCxnSpPr>
        <p:spPr bwMode="gray">
          <a:xfrm flipH="1">
            <a:off x="3634029" y="3163931"/>
            <a:ext cx="1935874"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35"/>
          <p:cNvCxnSpPr>
            <a:stCxn id="28" idx="2"/>
            <a:endCxn id="9" idx="0"/>
          </p:cNvCxnSpPr>
          <p:nvPr/>
        </p:nvCxnSpPr>
        <p:spPr bwMode="gray">
          <a:xfrm flipH="1">
            <a:off x="4679232" y="3163931"/>
            <a:ext cx="1935874"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35"/>
          <p:cNvCxnSpPr>
            <a:stCxn id="21" idx="0"/>
            <a:endCxn id="27" idx="2"/>
          </p:cNvCxnSpPr>
          <p:nvPr/>
        </p:nvCxnSpPr>
        <p:spPr bwMode="gray">
          <a:xfrm flipH="1" flipV="1">
            <a:off x="5569903" y="3163931"/>
            <a:ext cx="1980220"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35"/>
          <p:cNvCxnSpPr>
            <a:stCxn id="23" idx="0"/>
            <a:endCxn id="28" idx="2"/>
          </p:cNvCxnSpPr>
          <p:nvPr/>
        </p:nvCxnSpPr>
        <p:spPr bwMode="gray">
          <a:xfrm flipH="1" flipV="1">
            <a:off x="6615106" y="3163931"/>
            <a:ext cx="1980220"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Connector 58"/>
          <p:cNvCxnSpPr>
            <a:stCxn id="29" idx="2"/>
            <a:endCxn id="27" idx="0"/>
          </p:cNvCxnSpPr>
          <p:nvPr/>
        </p:nvCxnSpPr>
        <p:spPr bwMode="gray">
          <a:xfrm flipH="1">
            <a:off x="5569903" y="2496723"/>
            <a:ext cx="544" cy="2663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2" name="Straight Connector 61"/>
          <p:cNvCxnSpPr>
            <a:stCxn id="30" idx="2"/>
            <a:endCxn id="28" idx="0"/>
          </p:cNvCxnSpPr>
          <p:nvPr/>
        </p:nvCxnSpPr>
        <p:spPr bwMode="gray">
          <a:xfrm flipH="1">
            <a:off x="6615106" y="2496723"/>
            <a:ext cx="544" cy="2663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65" name="Rectangle 64"/>
          <p:cNvSpPr/>
          <p:nvPr/>
        </p:nvSpPr>
        <p:spPr bwMode="gray">
          <a:xfrm>
            <a:off x="3567446" y="4930181"/>
            <a:ext cx="1179454"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MSTP/SDH</a:t>
            </a:r>
            <a:endParaRPr lang="en-US" altLang="zh-CN" sz="1200" dirty="0">
              <a:solidFill>
                <a:schemeClr val="tx1"/>
              </a:solidFill>
              <a:latin typeface="Huawei Sans" panose="020C0503030203020204" pitchFamily="34" charset="0"/>
            </a:endParaRPr>
          </a:p>
        </p:txBody>
      </p:sp>
      <p:sp>
        <p:nvSpPr>
          <p:cNvPr id="67" name="Rectangle 66"/>
          <p:cNvSpPr/>
          <p:nvPr/>
        </p:nvSpPr>
        <p:spPr bwMode="gray">
          <a:xfrm>
            <a:off x="7551467" y="4930181"/>
            <a:ext cx="1179454"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MSTP/SDH</a:t>
            </a:r>
            <a:endParaRPr lang="en-US" altLang="zh-CN" sz="1200" dirty="0">
              <a:solidFill>
                <a:schemeClr val="tx1"/>
              </a:solidFill>
              <a:latin typeface="Huawei Sans" panose="020C0503030203020204" pitchFamily="34" charset="0"/>
            </a:endParaRPr>
          </a:p>
        </p:txBody>
      </p:sp>
      <p:sp>
        <p:nvSpPr>
          <p:cNvPr id="68" name="Rectangle 67"/>
          <p:cNvSpPr/>
          <p:nvPr/>
        </p:nvSpPr>
        <p:spPr bwMode="gray">
          <a:xfrm>
            <a:off x="4679775" y="3283796"/>
            <a:ext cx="2832715"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MSTP/SDH</a:t>
            </a:r>
            <a:endParaRPr lang="en-US" altLang="zh-CN" sz="1200" dirty="0">
              <a:solidFill>
                <a:schemeClr val="tx1"/>
              </a:solidFill>
              <a:latin typeface="Huawei Sans" panose="020C0503030203020204" pitchFamily="34" charset="0"/>
            </a:endParaRPr>
          </a:p>
        </p:txBody>
      </p:sp>
      <p:sp>
        <p:nvSpPr>
          <p:cNvPr id="69" name="圆角矩形 75"/>
          <p:cNvSpPr/>
          <p:nvPr/>
        </p:nvSpPr>
        <p:spPr bwMode="gray">
          <a:xfrm>
            <a:off x="4698548" y="2049508"/>
            <a:ext cx="2813942" cy="116078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69"/>
          <p:cNvSpPr txBox="1"/>
          <p:nvPr/>
        </p:nvSpPr>
        <p:spPr bwMode="gray">
          <a:xfrm>
            <a:off x="4698548" y="2069586"/>
            <a:ext cx="461986" cy="307777"/>
          </a:xfrm>
          <a:prstGeom prst="rect">
            <a:avLst/>
          </a:prstGeom>
          <a:noFill/>
        </p:spPr>
        <p:txBody>
          <a:bodyPr wrap="none" rtlCol="0">
            <a:spAutoFit/>
          </a:bodyPr>
          <a:lstStyle/>
          <a:p>
            <a:pPr fontAlgn="ctr"/>
            <a:r>
              <a:rPr lang="en-US" sz="1400" dirty="0">
                <a:latin typeface="Huawei Sans" panose="020C0503030203020204" pitchFamily="34" charset="0"/>
              </a:rPr>
              <a:t>HQ</a:t>
            </a:r>
          </a:p>
        </p:txBody>
      </p:sp>
      <p:sp>
        <p:nvSpPr>
          <p:cNvPr id="71" name="圆角矩形 75"/>
          <p:cNvSpPr/>
          <p:nvPr/>
        </p:nvSpPr>
        <p:spPr bwMode="gray">
          <a:xfrm>
            <a:off x="2776156" y="3697187"/>
            <a:ext cx="2466131" cy="116078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71"/>
          <p:cNvSpPr txBox="1"/>
          <p:nvPr/>
        </p:nvSpPr>
        <p:spPr bwMode="gray">
          <a:xfrm>
            <a:off x="2708546" y="3718077"/>
            <a:ext cx="750526" cy="307777"/>
          </a:xfrm>
          <a:prstGeom prst="rect">
            <a:avLst/>
          </a:prstGeom>
          <a:noFill/>
        </p:spPr>
        <p:txBody>
          <a:bodyPr wrap="none" rtlCol="0">
            <a:spAutoFit/>
          </a:bodyPr>
          <a:lstStyle/>
          <a:p>
            <a:pPr fontAlgn="ctr"/>
            <a:r>
              <a:rPr lang="en-US" sz="1400" dirty="0">
                <a:latin typeface="Huawei Sans" panose="020C0503030203020204" pitchFamily="34" charset="0"/>
              </a:rPr>
              <a:t>Branch</a:t>
            </a:r>
          </a:p>
        </p:txBody>
      </p:sp>
      <p:sp>
        <p:nvSpPr>
          <p:cNvPr id="73" name="圆角矩形 75"/>
          <p:cNvSpPr/>
          <p:nvPr/>
        </p:nvSpPr>
        <p:spPr bwMode="gray">
          <a:xfrm>
            <a:off x="7024433" y="3697187"/>
            <a:ext cx="2428766" cy="116078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73"/>
          <p:cNvSpPr txBox="1"/>
          <p:nvPr/>
        </p:nvSpPr>
        <p:spPr bwMode="gray">
          <a:xfrm>
            <a:off x="8760971" y="3718077"/>
            <a:ext cx="750526" cy="307777"/>
          </a:xfrm>
          <a:prstGeom prst="rect">
            <a:avLst/>
          </a:prstGeom>
          <a:noFill/>
        </p:spPr>
        <p:txBody>
          <a:bodyPr wrap="none" rtlCol="0">
            <a:spAutoFit/>
          </a:bodyPr>
          <a:lstStyle/>
          <a:p>
            <a:pPr fontAlgn="ctr"/>
            <a:r>
              <a:rPr lang="en-US" sz="1400" dirty="0">
                <a:latin typeface="Huawei Sans" panose="020C0503030203020204" pitchFamily="34" charset="0"/>
              </a:rPr>
              <a:t>Branch</a:t>
            </a:r>
          </a:p>
        </p:txBody>
      </p:sp>
      <p:sp>
        <p:nvSpPr>
          <p:cNvPr id="75" name="圆角矩形 75"/>
          <p:cNvSpPr/>
          <p:nvPr/>
        </p:nvSpPr>
        <p:spPr bwMode="gray">
          <a:xfrm>
            <a:off x="3176559" y="5245849"/>
            <a:ext cx="1969200" cy="63961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75"/>
          <p:cNvSpPr txBox="1"/>
          <p:nvPr/>
        </p:nvSpPr>
        <p:spPr bwMode="gray">
          <a:xfrm>
            <a:off x="3134905" y="5206150"/>
            <a:ext cx="986167" cy="276999"/>
          </a:xfrm>
          <a:prstGeom prst="rect">
            <a:avLst/>
          </a:prstGeom>
          <a:noFill/>
        </p:spPr>
        <p:txBody>
          <a:bodyPr wrap="none" rtlCol="0">
            <a:spAutoFit/>
          </a:bodyPr>
          <a:lstStyle/>
          <a:p>
            <a:pPr fontAlgn="ctr"/>
            <a:r>
              <a:rPr lang="en-US" sz="1200" dirty="0">
                <a:latin typeface="Huawei Sans" panose="020C0503030203020204" pitchFamily="34" charset="0"/>
              </a:rPr>
              <a:t>Sub-branch</a:t>
            </a:r>
          </a:p>
        </p:txBody>
      </p:sp>
      <p:sp>
        <p:nvSpPr>
          <p:cNvPr id="77" name="圆角矩形 75"/>
          <p:cNvSpPr/>
          <p:nvPr/>
        </p:nvSpPr>
        <p:spPr bwMode="gray">
          <a:xfrm>
            <a:off x="7088261" y="5260616"/>
            <a:ext cx="1970014" cy="63961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77"/>
          <p:cNvSpPr txBox="1"/>
          <p:nvPr/>
        </p:nvSpPr>
        <p:spPr bwMode="gray">
          <a:xfrm>
            <a:off x="8141194" y="5206150"/>
            <a:ext cx="986167" cy="276999"/>
          </a:xfrm>
          <a:prstGeom prst="rect">
            <a:avLst/>
          </a:prstGeom>
          <a:noFill/>
        </p:spPr>
        <p:txBody>
          <a:bodyPr wrap="none" rtlCol="0">
            <a:spAutoFit/>
          </a:bodyPr>
          <a:lstStyle/>
          <a:p>
            <a:pPr fontAlgn="ctr"/>
            <a:r>
              <a:rPr lang="en-US" sz="1200" dirty="0">
                <a:latin typeface="Huawei Sans" panose="020C0503030203020204" pitchFamily="34" charset="0"/>
              </a:rPr>
              <a:t>Sub-branch</a:t>
            </a:r>
          </a:p>
        </p:txBody>
      </p:sp>
    </p:spTree>
    <p:extLst>
      <p:ext uri="{BB962C8B-B14F-4D97-AF65-F5344CB8AC3E}">
        <p14:creationId xmlns:p14="http://schemas.microsoft.com/office/powerpoint/2010/main" val="19366488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59">
            <a:extLst>
              <a:ext uri="{FF2B5EF4-FFF2-40B4-BE49-F238E27FC236}">
                <a16:creationId xmlns="" xmlns:a16="http://schemas.microsoft.com/office/drawing/2014/main" id="{0DF9E6C6-4610-496E-B442-672497896B22}"/>
              </a:ext>
            </a:extLst>
          </p:cNvPr>
          <p:cNvSpPr/>
          <p:nvPr/>
        </p:nvSpPr>
        <p:spPr bwMode="gray">
          <a:xfrm flipH="1">
            <a:off x="5200817" y="5092057"/>
            <a:ext cx="1732935" cy="9058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Backbone</a:t>
            </a:r>
          </a:p>
        </p:txBody>
      </p:sp>
      <p:sp>
        <p:nvSpPr>
          <p:cNvPr id="1533957" name="Rectangle 5"/>
          <p:cNvSpPr>
            <a:spLocks noGrp="1" noChangeArrowheads="1"/>
          </p:cNvSpPr>
          <p:nvPr>
            <p:ph type="title"/>
          </p:nvPr>
        </p:nvSpPr>
        <p:spPr bwMode="gray"/>
        <p:txBody>
          <a:bodyPr/>
          <a:lstStyle/>
          <a:p>
            <a:r>
              <a:rPr lang="en-US"/>
              <a:t>MPLS VPN Private Line</a:t>
            </a:r>
            <a:endParaRPr lang="en-US" dirty="0"/>
          </a:p>
        </p:txBody>
      </p:sp>
      <p:sp>
        <p:nvSpPr>
          <p:cNvPr id="34" name="文本占位符 33"/>
          <p:cNvSpPr>
            <a:spLocks noGrp="1"/>
          </p:cNvSpPr>
          <p:nvPr>
            <p:ph type="body" sz="quarter" idx="10"/>
          </p:nvPr>
        </p:nvSpPr>
        <p:spPr bwMode="gray"/>
        <p:txBody>
          <a:bodyPr/>
          <a:lstStyle/>
          <a:p>
            <a:pPr algn="l"/>
            <a:r>
              <a:rPr lang="en-US" sz="1800"/>
              <a:t>MPLS VPN technology is widely used in enterprise interconnection scenarios. MPLS L2VPN or MPLS L3VPN can be deployed based on enterprise requirements. MPLS VPN makes a compromise between the cost and performance, so it is very popular.</a:t>
            </a:r>
            <a:endParaRPr lang="en-US" altLang="zh-CN" sz="1800"/>
          </a:p>
          <a:p>
            <a:pPr algn="l"/>
            <a:r>
              <a:rPr lang="en-US" sz="1800"/>
              <a:t>For enterprises that can build their own WANs, such as railways and electric power companies, MPLS VPN is an easy-to-manage and low-cost VPN technology. For enterprises that cannot build their own WANs, MPLS VPN is expensive.</a:t>
            </a:r>
          </a:p>
          <a:p>
            <a:pPr algn="l"/>
            <a:r>
              <a:rPr lang="en-US" altLang="zh-CN" sz="1800"/>
              <a:t>The enterprises that require high network reliability and security can use the MPLS VPN private line as the primary link and the GRE over IPsec line as the backup link.</a:t>
            </a:r>
            <a:endParaRPr lang="en-US" altLang="zh-CN" sz="1800" dirty="0"/>
          </a:p>
        </p:txBody>
      </p:sp>
      <p:sp>
        <p:nvSpPr>
          <p:cNvPr id="38" name="Freeform 159"/>
          <p:cNvSpPr/>
          <p:nvPr/>
        </p:nvSpPr>
        <p:spPr bwMode="gray">
          <a:xfrm flipH="1">
            <a:off x="2150368" y="5166943"/>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Ins="216000" rtlCol="0" anchor="ctr">
            <a:noAutofit/>
          </a:bodyPr>
          <a:lstStyle/>
          <a:p>
            <a:pPr algn="ctr" fontAlgn="ctr"/>
            <a:r>
              <a:rPr lang="en-US" sz="1600" dirty="0">
                <a:solidFill>
                  <a:schemeClr val="tx1"/>
                </a:solidFill>
                <a:latin typeface="Huawei Sans" panose="020C0503030203020204" pitchFamily="34" charset="0"/>
              </a:rPr>
              <a:t>Branch</a:t>
            </a:r>
          </a:p>
        </p:txBody>
      </p:sp>
      <p:pic>
        <p:nvPicPr>
          <p:cNvPr id="39" name="图片 42" descr="大型网管-蓝.png"/>
          <p:cNvPicPr>
            <a:picLocks noChangeAspect="1"/>
          </p:cNvPicPr>
          <p:nvPr/>
        </p:nvPicPr>
        <p:blipFill>
          <a:blip r:embed="rId3" cstate="print"/>
          <a:stretch>
            <a:fillRect/>
          </a:stretch>
        </p:blipFill>
        <p:spPr bwMode="gray">
          <a:xfrm>
            <a:off x="2333969" y="4946034"/>
            <a:ext cx="539607" cy="441817"/>
          </a:xfrm>
          <a:prstGeom prst="rect">
            <a:avLst/>
          </a:prstGeom>
        </p:spPr>
      </p:pic>
      <p:pic>
        <p:nvPicPr>
          <p:cNvPr id="40" name="Picture 12" descr="E:\2016.01\1.12 扁平化图标\蓝色\AR-蓝色最新-40.png"/>
          <p:cNvPicPr>
            <a:picLocks noChangeAspect="1" noChangeArrowheads="1"/>
          </p:cNvPicPr>
          <p:nvPr/>
        </p:nvPicPr>
        <p:blipFill>
          <a:blip r:embed="rId4" cstate="print"/>
          <a:srcRect/>
          <a:stretch>
            <a:fillRect/>
          </a:stretch>
        </p:blipFill>
        <p:spPr bwMode="gray">
          <a:xfrm>
            <a:off x="3188709" y="5474892"/>
            <a:ext cx="540000" cy="441818"/>
          </a:xfrm>
          <a:prstGeom prst="rect">
            <a:avLst/>
          </a:prstGeom>
          <a:noFill/>
        </p:spPr>
      </p:pic>
      <p:pic>
        <p:nvPicPr>
          <p:cNvPr id="43" name="图片 4"/>
          <p:cNvPicPr>
            <a:picLocks/>
          </p:cNvPicPr>
          <p:nvPr/>
        </p:nvPicPr>
        <p:blipFill>
          <a:blip r:embed="rId5"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4989098" y="5456439"/>
            <a:ext cx="554978" cy="455082"/>
          </a:xfrm>
          <a:prstGeom prst="rect">
            <a:avLst/>
          </a:prstGeom>
        </p:spPr>
      </p:pic>
      <p:pic>
        <p:nvPicPr>
          <p:cNvPr id="44" name="图片 4"/>
          <p:cNvPicPr>
            <a:picLocks/>
          </p:cNvPicPr>
          <p:nvPr/>
        </p:nvPicPr>
        <p:blipFill>
          <a:blip r:embed="rId5"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5806610" y="4931763"/>
            <a:ext cx="554978" cy="455082"/>
          </a:xfrm>
          <a:prstGeom prst="rect">
            <a:avLst/>
          </a:prstGeom>
        </p:spPr>
      </p:pic>
      <p:pic>
        <p:nvPicPr>
          <p:cNvPr id="45" name="图片 4"/>
          <p:cNvPicPr>
            <a:picLocks/>
          </p:cNvPicPr>
          <p:nvPr/>
        </p:nvPicPr>
        <p:blipFill>
          <a:blip r:embed="rId5"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6623494" y="5456439"/>
            <a:ext cx="554978" cy="455082"/>
          </a:xfrm>
          <a:prstGeom prst="rect">
            <a:avLst/>
          </a:prstGeom>
        </p:spPr>
      </p:pic>
      <p:cxnSp>
        <p:nvCxnSpPr>
          <p:cNvPr id="46" name="Straight Connector 45"/>
          <p:cNvCxnSpPr>
            <a:stCxn id="40" idx="3"/>
            <a:endCxn id="43" idx="1"/>
          </p:cNvCxnSpPr>
          <p:nvPr/>
        </p:nvCxnSpPr>
        <p:spPr bwMode="gray">
          <a:xfrm flipV="1">
            <a:off x="3728709" y="5683980"/>
            <a:ext cx="1260389" cy="11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3" name="TextBox 52"/>
          <p:cNvSpPr txBox="1"/>
          <p:nvPr/>
        </p:nvSpPr>
        <p:spPr bwMode="gray">
          <a:xfrm>
            <a:off x="4511710" y="4582951"/>
            <a:ext cx="95477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MPLS VPN</a:t>
            </a:r>
            <a:endParaRPr lang="en-US" altLang="zh-CN" sz="1200" dirty="0">
              <a:latin typeface="Huawei Sans" panose="020C0503030203020204" pitchFamily="34" charset="0"/>
            </a:endParaRPr>
          </a:p>
        </p:txBody>
      </p:sp>
      <p:sp>
        <p:nvSpPr>
          <p:cNvPr id="54" name="TextBox 53"/>
          <p:cNvSpPr txBox="1"/>
          <p:nvPr/>
        </p:nvSpPr>
        <p:spPr bwMode="gray">
          <a:xfrm>
            <a:off x="5022573" y="5218215"/>
            <a:ext cx="35044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55" name="TextBox 54"/>
          <p:cNvSpPr txBox="1"/>
          <p:nvPr/>
        </p:nvSpPr>
        <p:spPr bwMode="gray">
          <a:xfrm>
            <a:off x="6730029" y="5218215"/>
            <a:ext cx="35044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56" name="TextBox 55"/>
          <p:cNvSpPr txBox="1"/>
          <p:nvPr/>
        </p:nvSpPr>
        <p:spPr bwMode="gray">
          <a:xfrm>
            <a:off x="5944143" y="4602761"/>
            <a:ext cx="26548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a:t>
            </a:r>
            <a:endParaRPr lang="en-US" altLang="zh-CN" sz="1200" dirty="0">
              <a:latin typeface="Huawei Sans" panose="020C0503030203020204" pitchFamily="34" charset="0"/>
            </a:endParaRPr>
          </a:p>
        </p:txBody>
      </p:sp>
      <p:sp>
        <p:nvSpPr>
          <p:cNvPr id="57" name="TextBox 56"/>
          <p:cNvSpPr txBox="1"/>
          <p:nvPr/>
        </p:nvSpPr>
        <p:spPr bwMode="gray">
          <a:xfrm>
            <a:off x="3662903" y="5707677"/>
            <a:ext cx="35685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sp>
        <p:nvSpPr>
          <p:cNvPr id="58" name="Freeform 159"/>
          <p:cNvSpPr/>
          <p:nvPr/>
        </p:nvSpPr>
        <p:spPr bwMode="gray">
          <a:xfrm flipH="1">
            <a:off x="8595215" y="5189808"/>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HQ</a:t>
            </a:r>
          </a:p>
        </p:txBody>
      </p:sp>
      <p:pic>
        <p:nvPicPr>
          <p:cNvPr id="59" name="图片 42" descr="大型网管-蓝.png"/>
          <p:cNvPicPr>
            <a:picLocks noChangeAspect="1"/>
          </p:cNvPicPr>
          <p:nvPr/>
        </p:nvPicPr>
        <p:blipFill>
          <a:blip r:embed="rId3" cstate="print"/>
          <a:stretch>
            <a:fillRect/>
          </a:stretch>
        </p:blipFill>
        <p:spPr bwMode="gray">
          <a:xfrm>
            <a:off x="9259094" y="4980540"/>
            <a:ext cx="539607" cy="441817"/>
          </a:xfrm>
          <a:prstGeom prst="rect">
            <a:avLst/>
          </a:prstGeom>
        </p:spPr>
      </p:pic>
      <p:pic>
        <p:nvPicPr>
          <p:cNvPr id="60" name="Picture 12" descr="E:\2016.01\1.12 扁平化图标\蓝色\AR-蓝色最新-40.png"/>
          <p:cNvPicPr>
            <a:picLocks noChangeAspect="1" noChangeArrowheads="1"/>
          </p:cNvPicPr>
          <p:nvPr/>
        </p:nvPicPr>
        <p:blipFill>
          <a:blip r:embed="rId4" cstate="print"/>
          <a:srcRect/>
          <a:stretch>
            <a:fillRect/>
          </a:stretch>
        </p:blipFill>
        <p:spPr bwMode="gray">
          <a:xfrm>
            <a:off x="8413310" y="5469703"/>
            <a:ext cx="540000" cy="441818"/>
          </a:xfrm>
          <a:prstGeom prst="rect">
            <a:avLst/>
          </a:prstGeom>
          <a:noFill/>
        </p:spPr>
      </p:pic>
      <p:sp>
        <p:nvSpPr>
          <p:cNvPr id="61" name="TextBox 60"/>
          <p:cNvSpPr txBox="1"/>
          <p:nvPr/>
        </p:nvSpPr>
        <p:spPr bwMode="gray">
          <a:xfrm>
            <a:off x="8099533" y="5702919"/>
            <a:ext cx="35685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cxnSp>
        <p:nvCxnSpPr>
          <p:cNvPr id="62" name="Straight Connector 61"/>
          <p:cNvCxnSpPr>
            <a:stCxn id="45" idx="3"/>
            <a:endCxn id="60" idx="1"/>
          </p:cNvCxnSpPr>
          <p:nvPr/>
        </p:nvCxnSpPr>
        <p:spPr bwMode="gray">
          <a:xfrm>
            <a:off x="7178472" y="5683980"/>
            <a:ext cx="1234838" cy="66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Rectangle 10"/>
          <p:cNvSpPr/>
          <p:nvPr/>
        </p:nvSpPr>
        <p:spPr bwMode="gray">
          <a:xfrm>
            <a:off x="4409616" y="4475495"/>
            <a:ext cx="3204000" cy="1715655"/>
          </a:xfrm>
          <a:prstGeom prst="rect">
            <a:avLst/>
          </a:prstGeom>
          <a:ln w="19050">
            <a:solidFill>
              <a:srgbClr val="56C4D2"/>
            </a:solidFill>
            <a:prstDash val="dash"/>
          </a:ln>
        </p:spPr>
        <p:txBody>
          <a:bodyPr wrap="non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25" name="Freeform 1"/>
          <p:cNvSpPr/>
          <p:nvPr/>
        </p:nvSpPr>
        <p:spPr bwMode="gray">
          <a:xfrm>
            <a:off x="3723778" y="4787688"/>
            <a:ext cx="4709618" cy="787992"/>
          </a:xfrm>
          <a:custGeom>
            <a:avLst/>
            <a:gdLst>
              <a:gd name="connsiteX0" fmla="*/ 0 w 4572000"/>
              <a:gd name="connsiteY0" fmla="*/ 745438 h 787992"/>
              <a:gd name="connsiteX1" fmla="*/ 1143000 w 4572000"/>
              <a:gd name="connsiteY1" fmla="*/ 705681 h 787992"/>
              <a:gd name="connsiteX2" fmla="*/ 2226365 w 4572000"/>
              <a:gd name="connsiteY2" fmla="*/ 3 h 787992"/>
              <a:gd name="connsiteX3" fmla="*/ 3180521 w 4572000"/>
              <a:gd name="connsiteY3" fmla="*/ 695742 h 787992"/>
              <a:gd name="connsiteX4" fmla="*/ 4572000 w 4572000"/>
              <a:gd name="connsiteY4" fmla="*/ 765316 h 787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787992">
                <a:moveTo>
                  <a:pt x="0" y="745438"/>
                </a:moveTo>
                <a:cubicBezTo>
                  <a:pt x="385969" y="787679"/>
                  <a:pt x="771939" y="829920"/>
                  <a:pt x="1143000" y="705681"/>
                </a:cubicBezTo>
                <a:cubicBezTo>
                  <a:pt x="1514061" y="581442"/>
                  <a:pt x="1886778" y="1659"/>
                  <a:pt x="2226365" y="3"/>
                </a:cubicBezTo>
                <a:cubicBezTo>
                  <a:pt x="2565952" y="-1653"/>
                  <a:pt x="2789582" y="568190"/>
                  <a:pt x="3180521" y="695742"/>
                </a:cubicBezTo>
                <a:cubicBezTo>
                  <a:pt x="3571460" y="823294"/>
                  <a:pt x="4572000" y="765316"/>
                  <a:pt x="4572000" y="765316"/>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64620990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ltLang="zh-CN"/>
              <a:t>Exemplary </a:t>
            </a:r>
            <a:r>
              <a:rPr lang="en-US"/>
              <a:t>Application Scenario of MPLS VPN</a:t>
            </a:r>
            <a:endParaRPr lang="en-US" dirty="0"/>
          </a:p>
        </p:txBody>
      </p:sp>
      <p:sp>
        <p:nvSpPr>
          <p:cNvPr id="4" name="圆角矩形 75"/>
          <p:cNvSpPr/>
          <p:nvPr/>
        </p:nvSpPr>
        <p:spPr bwMode="gray">
          <a:xfrm>
            <a:off x="489303" y="1196775"/>
            <a:ext cx="11216922"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scenario of MPLS VPN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489303" y="1649332"/>
            <a:ext cx="11216922" cy="448196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The MPLS L3VPN solution is widely used on the live network. Some large networks may use inter-AS MPLS L3VPN.</a:t>
            </a:r>
            <a:endParaRPr lang="en-US" altLang="zh-CN" sz="1400" dirty="0">
              <a:solidFill>
                <a:prstClr val="black"/>
              </a:solidFill>
              <a:latin typeface="Huawei Sans" panose="020C0503030203020204" pitchFamily="34" charset="0"/>
            </a:endParaRPr>
          </a:p>
        </p:txBody>
      </p:sp>
      <p:grpSp>
        <p:nvGrpSpPr>
          <p:cNvPr id="102" name="Group 152"/>
          <p:cNvGrpSpPr/>
          <p:nvPr/>
        </p:nvGrpSpPr>
        <p:grpSpPr bwMode="gray">
          <a:xfrm>
            <a:off x="489303" y="1885608"/>
            <a:ext cx="11259758" cy="4061633"/>
            <a:chOff x="496606" y="1914951"/>
            <a:chExt cx="11259758" cy="4061633"/>
          </a:xfrm>
        </p:grpSpPr>
        <p:sp>
          <p:nvSpPr>
            <p:cNvPr id="103" name="Freeform 159"/>
            <p:cNvSpPr/>
            <p:nvPr/>
          </p:nvSpPr>
          <p:spPr bwMode="gray">
            <a:xfrm flipH="1">
              <a:off x="8255483" y="2631176"/>
              <a:ext cx="2798411" cy="16664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05" name="Freeform 159"/>
            <p:cNvSpPr/>
            <p:nvPr/>
          </p:nvSpPr>
          <p:spPr bwMode="gray">
            <a:xfrm flipH="1">
              <a:off x="1083648" y="2631176"/>
              <a:ext cx="2789435" cy="16664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06" name="Freeform 159"/>
            <p:cNvSpPr/>
            <p:nvPr/>
          </p:nvSpPr>
          <p:spPr bwMode="gray">
            <a:xfrm flipH="1">
              <a:off x="3961022" y="2279773"/>
              <a:ext cx="4206523" cy="21988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pic>
          <p:nvPicPr>
            <p:cNvPr id="107"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83649" y="3354069"/>
              <a:ext cx="488847" cy="400855"/>
            </a:xfrm>
            <a:prstGeom prst="rect">
              <a:avLst/>
            </a:prstGeom>
          </p:spPr>
        </p:pic>
        <p:pic>
          <p:nvPicPr>
            <p:cNvPr id="109"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640861" y="3713984"/>
              <a:ext cx="396136" cy="520504"/>
            </a:xfrm>
            <a:prstGeom prst="rect">
              <a:avLst/>
            </a:prstGeom>
          </p:spPr>
        </p:pic>
        <p:pic>
          <p:nvPicPr>
            <p:cNvPr id="110"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641543" y="3379209"/>
              <a:ext cx="488847" cy="400855"/>
            </a:xfrm>
            <a:prstGeom prst="rect">
              <a:avLst/>
            </a:prstGeom>
          </p:spPr>
        </p:pic>
        <p:pic>
          <p:nvPicPr>
            <p:cNvPr id="118"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262473" y="3732072"/>
              <a:ext cx="396136" cy="520504"/>
            </a:xfrm>
            <a:prstGeom prst="rect">
              <a:avLst/>
            </a:prstGeom>
          </p:spPr>
        </p:pic>
        <p:pic>
          <p:nvPicPr>
            <p:cNvPr id="119"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74914" y="2917808"/>
              <a:ext cx="488847" cy="400855"/>
            </a:xfrm>
            <a:prstGeom prst="rect">
              <a:avLst/>
            </a:prstGeom>
          </p:spPr>
        </p:pic>
        <p:pic>
          <p:nvPicPr>
            <p:cNvPr id="121"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18205" y="2953215"/>
              <a:ext cx="488847" cy="400855"/>
            </a:xfrm>
            <a:prstGeom prst="rect">
              <a:avLst/>
            </a:prstGeom>
          </p:spPr>
        </p:pic>
        <p:pic>
          <p:nvPicPr>
            <p:cNvPr id="122"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334189" y="2869662"/>
              <a:ext cx="488847" cy="400855"/>
            </a:xfrm>
            <a:prstGeom prst="rect">
              <a:avLst/>
            </a:prstGeom>
          </p:spPr>
        </p:pic>
        <p:pic>
          <p:nvPicPr>
            <p:cNvPr id="12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334189" y="3863563"/>
              <a:ext cx="488847" cy="400855"/>
            </a:xfrm>
            <a:prstGeom prst="rect">
              <a:avLst/>
            </a:prstGeom>
          </p:spPr>
        </p:pic>
        <p:pic>
          <p:nvPicPr>
            <p:cNvPr id="125"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110146" y="2869662"/>
              <a:ext cx="488847" cy="400855"/>
            </a:xfrm>
            <a:prstGeom prst="rect">
              <a:avLst/>
            </a:prstGeom>
          </p:spPr>
        </p:pic>
        <p:pic>
          <p:nvPicPr>
            <p:cNvPr id="12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110146" y="3863563"/>
              <a:ext cx="488847" cy="400855"/>
            </a:xfrm>
            <a:prstGeom prst="rect">
              <a:avLst/>
            </a:prstGeom>
          </p:spPr>
        </p:pic>
        <p:pic>
          <p:nvPicPr>
            <p:cNvPr id="127"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705146" y="2869662"/>
              <a:ext cx="488847" cy="400855"/>
            </a:xfrm>
            <a:prstGeom prst="rect">
              <a:avLst/>
            </a:prstGeom>
          </p:spPr>
        </p:pic>
        <p:pic>
          <p:nvPicPr>
            <p:cNvPr id="128"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705146" y="3863563"/>
              <a:ext cx="488847" cy="400855"/>
            </a:xfrm>
            <a:prstGeom prst="rect">
              <a:avLst/>
            </a:prstGeom>
          </p:spPr>
        </p:pic>
        <p:pic>
          <p:nvPicPr>
            <p:cNvPr id="129"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481102" y="2869662"/>
              <a:ext cx="488847" cy="400855"/>
            </a:xfrm>
            <a:prstGeom prst="rect">
              <a:avLst/>
            </a:prstGeom>
          </p:spPr>
        </p:pic>
        <p:pic>
          <p:nvPicPr>
            <p:cNvPr id="130"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481102" y="3863563"/>
              <a:ext cx="488847" cy="400855"/>
            </a:xfrm>
            <a:prstGeom prst="rect">
              <a:avLst/>
            </a:prstGeom>
          </p:spPr>
        </p:pic>
        <p:cxnSp>
          <p:nvCxnSpPr>
            <p:cNvPr id="131" name="Straight Connector 28"/>
            <p:cNvCxnSpPr>
              <a:stCxn id="122" idx="3"/>
              <a:endCxn id="125" idx="1"/>
            </p:cNvCxnSpPr>
            <p:nvPr/>
          </p:nvCxnSpPr>
          <p:spPr bwMode="gray">
            <a:xfrm>
              <a:off x="2823037" y="3070090"/>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3" name="Straight Connector 29"/>
            <p:cNvCxnSpPr>
              <a:stCxn id="124" idx="0"/>
              <a:endCxn id="122" idx="2"/>
            </p:cNvCxnSpPr>
            <p:nvPr/>
          </p:nvCxnSpPr>
          <p:spPr bwMode="gray">
            <a:xfrm flipV="1">
              <a:off x="2578613" y="3270517"/>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4" name="Straight Connector 30"/>
            <p:cNvCxnSpPr>
              <a:stCxn id="126" idx="0"/>
              <a:endCxn id="125" idx="2"/>
            </p:cNvCxnSpPr>
            <p:nvPr/>
          </p:nvCxnSpPr>
          <p:spPr bwMode="gray">
            <a:xfrm flipV="1">
              <a:off x="3354570" y="3270517"/>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6" name="Straight Connector 31"/>
            <p:cNvCxnSpPr>
              <a:stCxn id="126" idx="1"/>
              <a:endCxn id="124" idx="3"/>
            </p:cNvCxnSpPr>
            <p:nvPr/>
          </p:nvCxnSpPr>
          <p:spPr bwMode="gray">
            <a:xfrm flipH="1">
              <a:off x="2823037" y="4063990"/>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7" name="Straight Connector 32"/>
            <p:cNvCxnSpPr>
              <a:stCxn id="125" idx="2"/>
              <a:endCxn id="124" idx="0"/>
            </p:cNvCxnSpPr>
            <p:nvPr/>
          </p:nvCxnSpPr>
          <p:spPr bwMode="gray">
            <a:xfrm flipH="1">
              <a:off x="2578613" y="3270517"/>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9" name="Straight Connector 33"/>
            <p:cNvCxnSpPr>
              <a:stCxn id="126" idx="0"/>
              <a:endCxn id="122" idx="2"/>
            </p:cNvCxnSpPr>
            <p:nvPr/>
          </p:nvCxnSpPr>
          <p:spPr bwMode="gray">
            <a:xfrm flipH="1" flipV="1">
              <a:off x="2578613" y="3270517"/>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0" name="Straight Connector 34"/>
            <p:cNvCxnSpPr>
              <a:stCxn id="127" idx="3"/>
              <a:endCxn id="129" idx="1"/>
            </p:cNvCxnSpPr>
            <p:nvPr/>
          </p:nvCxnSpPr>
          <p:spPr bwMode="gray">
            <a:xfrm>
              <a:off x="9193993" y="3070090"/>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1" name="Straight Connector 35"/>
            <p:cNvCxnSpPr>
              <a:stCxn id="128" idx="3"/>
              <a:endCxn id="130" idx="1"/>
            </p:cNvCxnSpPr>
            <p:nvPr/>
          </p:nvCxnSpPr>
          <p:spPr bwMode="gray">
            <a:xfrm>
              <a:off x="9193993" y="4063990"/>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4" name="Straight Connector 36"/>
            <p:cNvCxnSpPr>
              <a:stCxn id="127" idx="2"/>
              <a:endCxn id="128" idx="0"/>
            </p:cNvCxnSpPr>
            <p:nvPr/>
          </p:nvCxnSpPr>
          <p:spPr bwMode="gray">
            <a:xfrm>
              <a:off x="8949569" y="3270517"/>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6" name="Straight Connector 37"/>
            <p:cNvCxnSpPr>
              <a:stCxn id="129" idx="2"/>
              <a:endCxn id="130" idx="0"/>
            </p:cNvCxnSpPr>
            <p:nvPr/>
          </p:nvCxnSpPr>
          <p:spPr bwMode="gray">
            <a:xfrm>
              <a:off x="9725526" y="3270517"/>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8" name="Straight Connector 38"/>
            <p:cNvCxnSpPr>
              <a:stCxn id="129" idx="2"/>
              <a:endCxn id="128" idx="0"/>
            </p:cNvCxnSpPr>
            <p:nvPr/>
          </p:nvCxnSpPr>
          <p:spPr bwMode="gray">
            <a:xfrm flipH="1">
              <a:off x="8949569" y="3270517"/>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9" name="Straight Connector 39"/>
            <p:cNvCxnSpPr>
              <a:stCxn id="127" idx="2"/>
              <a:endCxn id="130" idx="0"/>
            </p:cNvCxnSpPr>
            <p:nvPr/>
          </p:nvCxnSpPr>
          <p:spPr bwMode="gray">
            <a:xfrm>
              <a:off x="8949569" y="3270517"/>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pic>
          <p:nvPicPr>
            <p:cNvPr id="152"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67053" y="2878995"/>
              <a:ext cx="488847" cy="400855"/>
            </a:xfrm>
            <a:prstGeom prst="rect">
              <a:avLst/>
            </a:prstGeom>
          </p:spPr>
        </p:pic>
        <p:pic>
          <p:nvPicPr>
            <p:cNvPr id="15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49040" y="2875118"/>
              <a:ext cx="488847" cy="400855"/>
            </a:xfrm>
            <a:prstGeom prst="rect">
              <a:avLst/>
            </a:prstGeom>
          </p:spPr>
        </p:pic>
        <p:pic>
          <p:nvPicPr>
            <p:cNvPr id="15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131027" y="2875118"/>
              <a:ext cx="488847" cy="400855"/>
            </a:xfrm>
            <a:prstGeom prst="rect">
              <a:avLst/>
            </a:prstGeom>
          </p:spPr>
        </p:pic>
        <p:pic>
          <p:nvPicPr>
            <p:cNvPr id="155"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61880" y="3867440"/>
              <a:ext cx="488847" cy="400855"/>
            </a:xfrm>
            <a:prstGeom prst="rect">
              <a:avLst/>
            </a:prstGeom>
          </p:spPr>
        </p:pic>
        <p:pic>
          <p:nvPicPr>
            <p:cNvPr id="15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46453" y="3863563"/>
              <a:ext cx="488847" cy="400855"/>
            </a:xfrm>
            <a:prstGeom prst="rect">
              <a:avLst/>
            </a:prstGeom>
          </p:spPr>
        </p:pic>
        <p:pic>
          <p:nvPicPr>
            <p:cNvPr id="157"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125853" y="3863563"/>
              <a:ext cx="488847" cy="400855"/>
            </a:xfrm>
            <a:prstGeom prst="rect">
              <a:avLst/>
            </a:prstGeom>
          </p:spPr>
        </p:pic>
        <p:cxnSp>
          <p:nvCxnSpPr>
            <p:cNvPr id="158" name="Straight Connector 46"/>
            <p:cNvCxnSpPr>
              <a:stCxn id="152" idx="1"/>
              <a:endCxn id="125" idx="3"/>
            </p:cNvCxnSpPr>
            <p:nvPr/>
          </p:nvCxnSpPr>
          <p:spPr bwMode="gray">
            <a:xfrm flipH="1" flipV="1">
              <a:off x="3598993" y="3070090"/>
              <a:ext cx="1168060" cy="9332"/>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59" name="Straight Connector 47"/>
            <p:cNvCxnSpPr>
              <a:stCxn id="155" idx="1"/>
              <a:endCxn id="126" idx="3"/>
            </p:cNvCxnSpPr>
            <p:nvPr/>
          </p:nvCxnSpPr>
          <p:spPr bwMode="gray">
            <a:xfrm flipH="1" flipV="1">
              <a:off x="3598993" y="4063990"/>
              <a:ext cx="1162886" cy="3877"/>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0" name="Straight Connector 48"/>
            <p:cNvCxnSpPr>
              <a:stCxn id="153" idx="1"/>
              <a:endCxn id="152" idx="3"/>
            </p:cNvCxnSpPr>
            <p:nvPr/>
          </p:nvCxnSpPr>
          <p:spPr bwMode="gray">
            <a:xfrm flipH="1">
              <a:off x="5255901" y="3075545"/>
              <a:ext cx="693139" cy="3877"/>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1" name="Straight Connector 49"/>
            <p:cNvCxnSpPr>
              <a:stCxn id="154" idx="1"/>
              <a:endCxn id="153" idx="3"/>
            </p:cNvCxnSpPr>
            <p:nvPr/>
          </p:nvCxnSpPr>
          <p:spPr bwMode="gray">
            <a:xfrm flipH="1">
              <a:off x="6437888" y="3075545"/>
              <a:ext cx="69313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2" name="Straight Connector 50"/>
            <p:cNvCxnSpPr>
              <a:stCxn id="157" idx="1"/>
              <a:endCxn id="156" idx="3"/>
            </p:cNvCxnSpPr>
            <p:nvPr/>
          </p:nvCxnSpPr>
          <p:spPr bwMode="gray">
            <a:xfrm flipH="1">
              <a:off x="6435300" y="4063991"/>
              <a:ext cx="690553"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3" name="Straight Connector 51"/>
            <p:cNvCxnSpPr>
              <a:stCxn id="156" idx="1"/>
              <a:endCxn id="155" idx="3"/>
            </p:cNvCxnSpPr>
            <p:nvPr/>
          </p:nvCxnSpPr>
          <p:spPr bwMode="gray">
            <a:xfrm flipH="1">
              <a:off x="5250727" y="4063991"/>
              <a:ext cx="695726" cy="3877"/>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4" name="Straight Connector 52"/>
            <p:cNvCxnSpPr>
              <a:stCxn id="155" idx="0"/>
              <a:endCxn id="152" idx="2"/>
            </p:cNvCxnSpPr>
            <p:nvPr/>
          </p:nvCxnSpPr>
          <p:spPr bwMode="gray">
            <a:xfrm flipV="1">
              <a:off x="5006303" y="3279850"/>
              <a:ext cx="5174" cy="58759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5" name="Straight Connector 53"/>
            <p:cNvCxnSpPr>
              <a:stCxn id="157" idx="0"/>
              <a:endCxn id="154" idx="2"/>
            </p:cNvCxnSpPr>
            <p:nvPr/>
          </p:nvCxnSpPr>
          <p:spPr bwMode="gray">
            <a:xfrm flipV="1">
              <a:off x="7370277" y="3275972"/>
              <a:ext cx="5174" cy="58759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6" name="Straight Connector 54"/>
            <p:cNvCxnSpPr>
              <a:stCxn id="127" idx="1"/>
              <a:endCxn id="154" idx="3"/>
            </p:cNvCxnSpPr>
            <p:nvPr/>
          </p:nvCxnSpPr>
          <p:spPr bwMode="gray">
            <a:xfrm flipH="1">
              <a:off x="7619875" y="3070090"/>
              <a:ext cx="1085271" cy="545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7" name="Straight Connector 55"/>
            <p:cNvCxnSpPr>
              <a:stCxn id="128" idx="1"/>
              <a:endCxn id="157" idx="3"/>
            </p:cNvCxnSpPr>
            <p:nvPr/>
          </p:nvCxnSpPr>
          <p:spPr bwMode="gray">
            <a:xfrm flipH="1">
              <a:off x="7614701" y="4063990"/>
              <a:ext cx="109044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168" name="TextBox 57"/>
            <p:cNvSpPr txBox="1"/>
            <p:nvPr/>
          </p:nvSpPr>
          <p:spPr bwMode="gray">
            <a:xfrm>
              <a:off x="857282" y="2416121"/>
              <a:ext cx="1471906" cy="334881"/>
            </a:xfrm>
            <a:prstGeom prst="rect">
              <a:avLst/>
            </a:prstGeom>
            <a:solidFill>
              <a:schemeClr val="bg1"/>
            </a:solid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altLang="zh-CN" sz="1200" dirty="0">
                  <a:latin typeface="Huawei Sans" panose="020C0503030203020204" pitchFamily="34" charset="0"/>
                </a:rPr>
                <a:t>Provincial backbone network</a:t>
              </a:r>
            </a:p>
          </p:txBody>
        </p:sp>
        <p:sp>
          <p:nvSpPr>
            <p:cNvPr id="169" name="TextBox 58"/>
            <p:cNvSpPr txBox="1"/>
            <p:nvPr/>
          </p:nvSpPr>
          <p:spPr bwMode="gray">
            <a:xfrm>
              <a:off x="10015257" y="2501786"/>
              <a:ext cx="1508433" cy="334881"/>
            </a:xfrm>
            <a:prstGeom prst="rect">
              <a:avLst/>
            </a:prstGeom>
            <a:solidFill>
              <a:schemeClr val="bg1"/>
            </a:solid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altLang="zh-CN" sz="1200" dirty="0">
                  <a:latin typeface="Huawei Sans" panose="020C0503030203020204" pitchFamily="34" charset="0"/>
                </a:rPr>
                <a:t>Provincial backbone network</a:t>
              </a:r>
            </a:p>
          </p:txBody>
        </p:sp>
        <p:sp>
          <p:nvSpPr>
            <p:cNvPr id="170" name="TextBox 120">
              <a:extLst>
                <a:ext uri="{FF2B5EF4-FFF2-40B4-BE49-F238E27FC236}">
                  <a16:creationId xmlns="" xmlns:a16="http://schemas.microsoft.com/office/drawing/2014/main" id="{020D7A1D-EFAD-4C8C-B9DE-D0FAD269B77A}"/>
                </a:ext>
              </a:extLst>
            </p:cNvPr>
            <p:cNvSpPr txBox="1"/>
            <p:nvPr/>
          </p:nvSpPr>
          <p:spPr bwMode="gray">
            <a:xfrm>
              <a:off x="2216915" y="4251072"/>
              <a:ext cx="468618"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1" name="TextBox 120">
              <a:extLst>
                <a:ext uri="{FF2B5EF4-FFF2-40B4-BE49-F238E27FC236}">
                  <a16:creationId xmlns="" xmlns:a16="http://schemas.microsoft.com/office/drawing/2014/main" id="{020D7A1D-EFAD-4C8C-B9DE-D0FAD269B77A}"/>
                </a:ext>
              </a:extLst>
            </p:cNvPr>
            <p:cNvSpPr txBox="1"/>
            <p:nvPr/>
          </p:nvSpPr>
          <p:spPr bwMode="gray">
            <a:xfrm>
              <a:off x="2199216" y="2593457"/>
              <a:ext cx="468618"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2" name="TextBox 120">
              <a:extLst>
                <a:ext uri="{FF2B5EF4-FFF2-40B4-BE49-F238E27FC236}">
                  <a16:creationId xmlns="" xmlns:a16="http://schemas.microsoft.com/office/drawing/2014/main" id="{020D7A1D-EFAD-4C8C-B9DE-D0FAD269B77A}"/>
                </a:ext>
              </a:extLst>
            </p:cNvPr>
            <p:cNvSpPr txBox="1"/>
            <p:nvPr/>
          </p:nvSpPr>
          <p:spPr bwMode="gray">
            <a:xfrm>
              <a:off x="9608188" y="4251072"/>
              <a:ext cx="468618"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3" name="TextBox 120">
              <a:extLst>
                <a:ext uri="{FF2B5EF4-FFF2-40B4-BE49-F238E27FC236}">
                  <a16:creationId xmlns="" xmlns:a16="http://schemas.microsoft.com/office/drawing/2014/main" id="{020D7A1D-EFAD-4C8C-B9DE-D0FAD269B77A}"/>
                </a:ext>
              </a:extLst>
            </p:cNvPr>
            <p:cNvSpPr txBox="1"/>
            <p:nvPr/>
          </p:nvSpPr>
          <p:spPr bwMode="gray">
            <a:xfrm>
              <a:off x="9772436" y="2586976"/>
              <a:ext cx="468618"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4" name="TextBox 120">
              <a:extLst>
                <a:ext uri="{FF2B5EF4-FFF2-40B4-BE49-F238E27FC236}">
                  <a16:creationId xmlns="" xmlns:a16="http://schemas.microsoft.com/office/drawing/2014/main" id="{020D7A1D-EFAD-4C8C-B9DE-D0FAD269B77A}"/>
                </a:ext>
              </a:extLst>
            </p:cNvPr>
            <p:cNvSpPr txBox="1"/>
            <p:nvPr/>
          </p:nvSpPr>
          <p:spPr bwMode="gray">
            <a:xfrm>
              <a:off x="3373196" y="2586976"/>
              <a:ext cx="650602"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5" name="TextBox 120">
              <a:extLst>
                <a:ext uri="{FF2B5EF4-FFF2-40B4-BE49-F238E27FC236}">
                  <a16:creationId xmlns="" xmlns:a16="http://schemas.microsoft.com/office/drawing/2014/main" id="{020D7A1D-EFAD-4C8C-B9DE-D0FAD269B77A}"/>
                </a:ext>
              </a:extLst>
            </p:cNvPr>
            <p:cNvSpPr txBox="1"/>
            <p:nvPr/>
          </p:nvSpPr>
          <p:spPr bwMode="gray">
            <a:xfrm>
              <a:off x="3239575" y="4251072"/>
              <a:ext cx="650602"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6" name="TextBox 120">
              <a:extLst>
                <a:ext uri="{FF2B5EF4-FFF2-40B4-BE49-F238E27FC236}">
                  <a16:creationId xmlns="" xmlns:a16="http://schemas.microsoft.com/office/drawing/2014/main" id="{020D7A1D-EFAD-4C8C-B9DE-D0FAD269B77A}"/>
                </a:ext>
              </a:extLst>
            </p:cNvPr>
            <p:cNvSpPr txBox="1"/>
            <p:nvPr/>
          </p:nvSpPr>
          <p:spPr bwMode="gray">
            <a:xfrm>
              <a:off x="8340936" y="2586976"/>
              <a:ext cx="650602"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7" name="TextBox 120">
              <a:extLst>
                <a:ext uri="{FF2B5EF4-FFF2-40B4-BE49-F238E27FC236}">
                  <a16:creationId xmlns="" xmlns:a16="http://schemas.microsoft.com/office/drawing/2014/main" id="{020D7A1D-EFAD-4C8C-B9DE-D0FAD269B77A}"/>
                </a:ext>
              </a:extLst>
            </p:cNvPr>
            <p:cNvSpPr txBox="1"/>
            <p:nvPr/>
          </p:nvSpPr>
          <p:spPr bwMode="gray">
            <a:xfrm>
              <a:off x="8472546" y="4251072"/>
              <a:ext cx="650602"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8" name="TextBox 120">
              <a:extLst>
                <a:ext uri="{FF2B5EF4-FFF2-40B4-BE49-F238E27FC236}">
                  <a16:creationId xmlns="" xmlns:a16="http://schemas.microsoft.com/office/drawing/2014/main" id="{020D7A1D-EFAD-4C8C-B9DE-D0FAD269B77A}"/>
                </a:ext>
              </a:extLst>
            </p:cNvPr>
            <p:cNvSpPr txBox="1"/>
            <p:nvPr/>
          </p:nvSpPr>
          <p:spPr bwMode="gray">
            <a:xfrm>
              <a:off x="7065693" y="2586976"/>
              <a:ext cx="650602"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9" name="TextBox 120">
              <a:extLst>
                <a:ext uri="{FF2B5EF4-FFF2-40B4-BE49-F238E27FC236}">
                  <a16:creationId xmlns="" xmlns:a16="http://schemas.microsoft.com/office/drawing/2014/main" id="{020D7A1D-EFAD-4C8C-B9DE-D0FAD269B77A}"/>
                </a:ext>
              </a:extLst>
            </p:cNvPr>
            <p:cNvSpPr txBox="1"/>
            <p:nvPr/>
          </p:nvSpPr>
          <p:spPr bwMode="gray">
            <a:xfrm>
              <a:off x="7041027" y="4251072"/>
              <a:ext cx="650602"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80" name="TextBox 120">
              <a:extLst>
                <a:ext uri="{FF2B5EF4-FFF2-40B4-BE49-F238E27FC236}">
                  <a16:creationId xmlns="" xmlns:a16="http://schemas.microsoft.com/office/drawing/2014/main" id="{020D7A1D-EFAD-4C8C-B9DE-D0FAD269B77A}"/>
                </a:ext>
              </a:extLst>
            </p:cNvPr>
            <p:cNvSpPr txBox="1"/>
            <p:nvPr/>
          </p:nvSpPr>
          <p:spPr bwMode="gray">
            <a:xfrm>
              <a:off x="4700668" y="2586976"/>
              <a:ext cx="650602"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81" name="TextBox 120">
              <a:extLst>
                <a:ext uri="{FF2B5EF4-FFF2-40B4-BE49-F238E27FC236}">
                  <a16:creationId xmlns="" xmlns:a16="http://schemas.microsoft.com/office/drawing/2014/main" id="{020D7A1D-EFAD-4C8C-B9DE-D0FAD269B77A}"/>
                </a:ext>
              </a:extLst>
            </p:cNvPr>
            <p:cNvSpPr txBox="1"/>
            <p:nvPr/>
          </p:nvSpPr>
          <p:spPr bwMode="gray">
            <a:xfrm>
              <a:off x="4676002" y="4251072"/>
              <a:ext cx="650602"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cxnSp>
          <p:nvCxnSpPr>
            <p:cNvPr id="182" name="Straight Connector 71"/>
            <p:cNvCxnSpPr>
              <a:stCxn id="156" idx="0"/>
              <a:endCxn id="153" idx="2"/>
            </p:cNvCxnSpPr>
            <p:nvPr/>
          </p:nvCxnSpPr>
          <p:spPr bwMode="gray">
            <a:xfrm flipV="1">
              <a:off x="6190877" y="3275973"/>
              <a:ext cx="2587" cy="58759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183" name="TextBox 120">
              <a:extLst>
                <a:ext uri="{FF2B5EF4-FFF2-40B4-BE49-F238E27FC236}">
                  <a16:creationId xmlns="" xmlns:a16="http://schemas.microsoft.com/office/drawing/2014/main" id="{020D7A1D-EFAD-4C8C-B9DE-D0FAD269B77A}"/>
                </a:ext>
              </a:extLst>
            </p:cNvPr>
            <p:cNvSpPr txBox="1"/>
            <p:nvPr/>
          </p:nvSpPr>
          <p:spPr bwMode="gray">
            <a:xfrm>
              <a:off x="496606" y="2896578"/>
              <a:ext cx="1121889" cy="738664"/>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rPr>
                <a:t>Enterprise A</a:t>
              </a:r>
            </a:p>
          </p:txBody>
        </p:sp>
        <p:sp>
          <p:nvSpPr>
            <p:cNvPr id="184" name="TextBox 120">
              <a:extLst>
                <a:ext uri="{FF2B5EF4-FFF2-40B4-BE49-F238E27FC236}">
                  <a16:creationId xmlns="" xmlns:a16="http://schemas.microsoft.com/office/drawing/2014/main" id="{020D7A1D-EFAD-4C8C-B9DE-D0FAD269B77A}"/>
                </a:ext>
              </a:extLst>
            </p:cNvPr>
            <p:cNvSpPr txBox="1"/>
            <p:nvPr/>
          </p:nvSpPr>
          <p:spPr bwMode="gray">
            <a:xfrm>
              <a:off x="577467" y="3770003"/>
              <a:ext cx="1085129" cy="738664"/>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rPr>
                <a:t>Enterprise B</a:t>
              </a:r>
            </a:p>
          </p:txBody>
        </p:sp>
        <p:sp>
          <p:nvSpPr>
            <p:cNvPr id="185" name="TextBox 120">
              <a:extLst>
                <a:ext uri="{FF2B5EF4-FFF2-40B4-BE49-F238E27FC236}">
                  <a16:creationId xmlns="" xmlns:a16="http://schemas.microsoft.com/office/drawing/2014/main" id="{020D7A1D-EFAD-4C8C-B9DE-D0FAD269B77A}"/>
                </a:ext>
              </a:extLst>
            </p:cNvPr>
            <p:cNvSpPr txBox="1"/>
            <p:nvPr/>
          </p:nvSpPr>
          <p:spPr bwMode="gray">
            <a:xfrm>
              <a:off x="10758929" y="3012498"/>
              <a:ext cx="997435" cy="738664"/>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rPr>
                <a:t>Enterprise A</a:t>
              </a:r>
            </a:p>
          </p:txBody>
        </p:sp>
        <p:sp>
          <p:nvSpPr>
            <p:cNvPr id="186" name="TextBox 120">
              <a:extLst>
                <a:ext uri="{FF2B5EF4-FFF2-40B4-BE49-F238E27FC236}">
                  <a16:creationId xmlns="" xmlns:a16="http://schemas.microsoft.com/office/drawing/2014/main" id="{020D7A1D-EFAD-4C8C-B9DE-D0FAD269B77A}"/>
                </a:ext>
              </a:extLst>
            </p:cNvPr>
            <p:cNvSpPr txBox="1"/>
            <p:nvPr/>
          </p:nvSpPr>
          <p:spPr bwMode="gray">
            <a:xfrm>
              <a:off x="10698945" y="3739853"/>
              <a:ext cx="993065" cy="738664"/>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rPr>
                <a:t>Enterprise B</a:t>
              </a:r>
            </a:p>
          </p:txBody>
        </p:sp>
        <p:pic>
          <p:nvPicPr>
            <p:cNvPr id="187"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918934" y="4498059"/>
              <a:ext cx="488847" cy="400855"/>
            </a:xfrm>
            <a:prstGeom prst="rect">
              <a:avLst/>
            </a:prstGeom>
          </p:spPr>
        </p:pic>
        <p:pic>
          <p:nvPicPr>
            <p:cNvPr id="188"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917259" y="2207781"/>
              <a:ext cx="488847" cy="400855"/>
            </a:xfrm>
            <a:prstGeom prst="rect">
              <a:avLst/>
            </a:prstGeom>
          </p:spPr>
        </p:pic>
        <p:pic>
          <p:nvPicPr>
            <p:cNvPr id="189"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951094" y="4510724"/>
              <a:ext cx="488847" cy="400855"/>
            </a:xfrm>
            <a:prstGeom prst="rect">
              <a:avLst/>
            </a:prstGeom>
          </p:spPr>
        </p:pic>
        <p:pic>
          <p:nvPicPr>
            <p:cNvPr id="190"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949419" y="2220446"/>
              <a:ext cx="488847" cy="400855"/>
            </a:xfrm>
            <a:prstGeom prst="rect">
              <a:avLst/>
            </a:prstGeom>
          </p:spPr>
        </p:pic>
        <p:cxnSp>
          <p:nvCxnSpPr>
            <p:cNvPr id="191" name="Straight Connector 96"/>
            <p:cNvCxnSpPr>
              <a:stCxn id="188" idx="2"/>
              <a:endCxn id="125" idx="0"/>
            </p:cNvCxnSpPr>
            <p:nvPr/>
          </p:nvCxnSpPr>
          <p:spPr bwMode="gray">
            <a:xfrm>
              <a:off x="3161683" y="2608636"/>
              <a:ext cx="192887" cy="26102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92" name="Straight Connector 100"/>
            <p:cNvCxnSpPr>
              <a:stCxn id="187" idx="0"/>
              <a:endCxn id="126" idx="2"/>
            </p:cNvCxnSpPr>
            <p:nvPr/>
          </p:nvCxnSpPr>
          <p:spPr bwMode="gray">
            <a:xfrm flipV="1">
              <a:off x="3163358" y="4264418"/>
              <a:ext cx="191212" cy="233641"/>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93" name="Straight Connector 103"/>
            <p:cNvCxnSpPr>
              <a:stCxn id="127" idx="0"/>
              <a:endCxn id="103" idx="0"/>
            </p:cNvCxnSpPr>
            <p:nvPr/>
          </p:nvCxnSpPr>
          <p:spPr bwMode="gray">
            <a:xfrm flipV="1">
              <a:off x="8949570" y="2631176"/>
              <a:ext cx="403162" cy="23848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94" name="Straight Connector 107"/>
            <p:cNvCxnSpPr>
              <a:stCxn id="128" idx="2"/>
              <a:endCxn id="189" idx="0"/>
            </p:cNvCxnSpPr>
            <p:nvPr/>
          </p:nvCxnSpPr>
          <p:spPr bwMode="gray">
            <a:xfrm>
              <a:off x="8949570" y="4264418"/>
              <a:ext cx="245948" cy="24630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195" name="TextBox 120">
              <a:extLst>
                <a:ext uri="{FF2B5EF4-FFF2-40B4-BE49-F238E27FC236}">
                  <a16:creationId xmlns="" xmlns:a16="http://schemas.microsoft.com/office/drawing/2014/main" id="{020D7A1D-EFAD-4C8C-B9DE-D0FAD269B77A}"/>
                </a:ext>
              </a:extLst>
            </p:cNvPr>
            <p:cNvSpPr txBox="1"/>
            <p:nvPr/>
          </p:nvSpPr>
          <p:spPr bwMode="gray">
            <a:xfrm>
              <a:off x="3007898" y="4857464"/>
              <a:ext cx="531996"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6" name="TextBox 120">
              <a:extLst>
                <a:ext uri="{FF2B5EF4-FFF2-40B4-BE49-F238E27FC236}">
                  <a16:creationId xmlns="" xmlns:a16="http://schemas.microsoft.com/office/drawing/2014/main" id="{020D7A1D-EFAD-4C8C-B9DE-D0FAD269B77A}"/>
                </a:ext>
              </a:extLst>
            </p:cNvPr>
            <p:cNvSpPr txBox="1"/>
            <p:nvPr/>
          </p:nvSpPr>
          <p:spPr bwMode="gray">
            <a:xfrm>
              <a:off x="2870598" y="1914951"/>
              <a:ext cx="582168"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7" name="TextBox 120">
              <a:extLst>
                <a:ext uri="{FF2B5EF4-FFF2-40B4-BE49-F238E27FC236}">
                  <a16:creationId xmlns="" xmlns:a16="http://schemas.microsoft.com/office/drawing/2014/main" id="{020D7A1D-EFAD-4C8C-B9DE-D0FAD269B77A}"/>
                </a:ext>
              </a:extLst>
            </p:cNvPr>
            <p:cNvSpPr txBox="1"/>
            <p:nvPr/>
          </p:nvSpPr>
          <p:spPr bwMode="gray">
            <a:xfrm>
              <a:off x="9013375" y="4857464"/>
              <a:ext cx="570483"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8" name="TextBox 120">
              <a:extLst>
                <a:ext uri="{FF2B5EF4-FFF2-40B4-BE49-F238E27FC236}">
                  <a16:creationId xmlns="" xmlns:a16="http://schemas.microsoft.com/office/drawing/2014/main" id="{020D7A1D-EFAD-4C8C-B9DE-D0FAD269B77A}"/>
                </a:ext>
              </a:extLst>
            </p:cNvPr>
            <p:cNvSpPr txBox="1"/>
            <p:nvPr/>
          </p:nvSpPr>
          <p:spPr bwMode="gray">
            <a:xfrm>
              <a:off x="8933674" y="1914951"/>
              <a:ext cx="525165"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9" name="TextBox 120">
              <a:extLst>
                <a:ext uri="{FF2B5EF4-FFF2-40B4-BE49-F238E27FC236}">
                  <a16:creationId xmlns="" xmlns:a16="http://schemas.microsoft.com/office/drawing/2014/main" id="{020D7A1D-EFAD-4C8C-B9DE-D0FAD269B77A}"/>
                </a:ext>
              </a:extLst>
            </p:cNvPr>
            <p:cNvSpPr txBox="1"/>
            <p:nvPr/>
          </p:nvSpPr>
          <p:spPr bwMode="gray">
            <a:xfrm>
              <a:off x="5995943" y="4251072"/>
              <a:ext cx="415115"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200" name="TextBox 120">
              <a:extLst>
                <a:ext uri="{FF2B5EF4-FFF2-40B4-BE49-F238E27FC236}">
                  <a16:creationId xmlns="" xmlns:a16="http://schemas.microsoft.com/office/drawing/2014/main" id="{020D7A1D-EFAD-4C8C-B9DE-D0FAD269B77A}"/>
                </a:ext>
              </a:extLst>
            </p:cNvPr>
            <p:cNvSpPr txBox="1"/>
            <p:nvPr/>
          </p:nvSpPr>
          <p:spPr bwMode="gray">
            <a:xfrm>
              <a:off x="5978367" y="2586976"/>
              <a:ext cx="415115"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201" name="直接箭头连接符 16">
              <a:extLst>
                <a:ext uri="{FF2B5EF4-FFF2-40B4-BE49-F238E27FC236}">
                  <a16:creationId xmlns="" xmlns:a16="http://schemas.microsoft.com/office/drawing/2014/main" id="{25FFCF9E-B77D-4002-8CAE-8C36C256A152}"/>
                </a:ext>
              </a:extLst>
            </p:cNvPr>
            <p:cNvCxnSpPr>
              <a:cxnSpLocks/>
              <a:stCxn id="122" idx="0"/>
              <a:endCxn id="188" idx="1"/>
            </p:cNvCxnSpPr>
            <p:nvPr/>
          </p:nvCxnSpPr>
          <p:spPr bwMode="gray">
            <a:xfrm flipV="1">
              <a:off x="2578613" y="2408209"/>
              <a:ext cx="338646" cy="461453"/>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2" name="直接箭头连接符 16">
              <a:extLst>
                <a:ext uri="{FF2B5EF4-FFF2-40B4-BE49-F238E27FC236}">
                  <a16:creationId xmlns="" xmlns:a16="http://schemas.microsoft.com/office/drawing/2014/main" id="{25FFCF9E-B77D-4002-8CAE-8C36C256A152}"/>
                </a:ext>
              </a:extLst>
            </p:cNvPr>
            <p:cNvCxnSpPr>
              <a:cxnSpLocks/>
              <a:stCxn id="124" idx="2"/>
              <a:endCxn id="187" idx="1"/>
            </p:cNvCxnSpPr>
            <p:nvPr/>
          </p:nvCxnSpPr>
          <p:spPr bwMode="gray">
            <a:xfrm>
              <a:off x="2578613" y="4264418"/>
              <a:ext cx="340321" cy="434069"/>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3" name="直接箭头连接符 16">
              <a:extLst>
                <a:ext uri="{FF2B5EF4-FFF2-40B4-BE49-F238E27FC236}">
                  <a16:creationId xmlns="" xmlns:a16="http://schemas.microsoft.com/office/drawing/2014/main" id="{25FFCF9E-B77D-4002-8CAE-8C36C256A152}"/>
                </a:ext>
              </a:extLst>
            </p:cNvPr>
            <p:cNvCxnSpPr>
              <a:cxnSpLocks/>
              <a:stCxn id="188" idx="3"/>
              <a:endCxn id="190" idx="1"/>
            </p:cNvCxnSpPr>
            <p:nvPr/>
          </p:nvCxnSpPr>
          <p:spPr bwMode="gray">
            <a:xfrm>
              <a:off x="3406106" y="2408209"/>
              <a:ext cx="5543313" cy="12665"/>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sp>
          <p:nvSpPr>
            <p:cNvPr id="204" name="TextBox 56"/>
            <p:cNvSpPr txBox="1"/>
            <p:nvPr/>
          </p:nvSpPr>
          <p:spPr bwMode="gray">
            <a:xfrm>
              <a:off x="4983940" y="3385876"/>
              <a:ext cx="2408700" cy="334881"/>
            </a:xfrm>
            <a:prstGeom prst="rect">
              <a:avLst/>
            </a:prstGeom>
            <a:solidFill>
              <a:schemeClr val="bg1"/>
            </a:solid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algn="ctr" fontAlgn="ctr"/>
              <a:r>
                <a:rPr lang="en-US" altLang="zh-CN" sz="2000" dirty="0">
                  <a:latin typeface="Huawei Sans" panose="020C0503030203020204" pitchFamily="34" charset="0"/>
                </a:rPr>
                <a:t>Core backbone network</a:t>
              </a:r>
            </a:p>
          </p:txBody>
        </p:sp>
        <p:cxnSp>
          <p:nvCxnSpPr>
            <p:cNvPr id="205" name="直接箭头连接符 16">
              <a:extLst>
                <a:ext uri="{FF2B5EF4-FFF2-40B4-BE49-F238E27FC236}">
                  <a16:creationId xmlns="" xmlns:a16="http://schemas.microsoft.com/office/drawing/2014/main" id="{25FFCF9E-B77D-4002-8CAE-8C36C256A152}"/>
                </a:ext>
              </a:extLst>
            </p:cNvPr>
            <p:cNvCxnSpPr>
              <a:cxnSpLocks/>
              <a:stCxn id="187" idx="3"/>
              <a:endCxn id="189" idx="1"/>
            </p:cNvCxnSpPr>
            <p:nvPr/>
          </p:nvCxnSpPr>
          <p:spPr bwMode="gray">
            <a:xfrm>
              <a:off x="3407781" y="4698487"/>
              <a:ext cx="5543313" cy="12665"/>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6" name="直接箭头连接符 16">
              <a:extLst>
                <a:ext uri="{FF2B5EF4-FFF2-40B4-BE49-F238E27FC236}">
                  <a16:creationId xmlns="" xmlns:a16="http://schemas.microsoft.com/office/drawing/2014/main" id="{25FFCF9E-B77D-4002-8CAE-8C36C256A152}"/>
                </a:ext>
              </a:extLst>
            </p:cNvPr>
            <p:cNvCxnSpPr>
              <a:cxnSpLocks/>
              <a:stCxn id="189" idx="3"/>
              <a:endCxn id="130" idx="2"/>
            </p:cNvCxnSpPr>
            <p:nvPr/>
          </p:nvCxnSpPr>
          <p:spPr bwMode="gray">
            <a:xfrm flipV="1">
              <a:off x="9439941" y="4264418"/>
              <a:ext cx="285585" cy="446734"/>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7" name="直接箭头连接符 16">
              <a:extLst>
                <a:ext uri="{FF2B5EF4-FFF2-40B4-BE49-F238E27FC236}">
                  <a16:creationId xmlns="" xmlns:a16="http://schemas.microsoft.com/office/drawing/2014/main" id="{25FFCF9E-B77D-4002-8CAE-8C36C256A152}"/>
                </a:ext>
              </a:extLst>
            </p:cNvPr>
            <p:cNvCxnSpPr>
              <a:cxnSpLocks/>
              <a:stCxn id="190" idx="3"/>
              <a:endCxn id="129" idx="0"/>
            </p:cNvCxnSpPr>
            <p:nvPr/>
          </p:nvCxnSpPr>
          <p:spPr bwMode="gray">
            <a:xfrm>
              <a:off x="9438266" y="2420874"/>
              <a:ext cx="287260" cy="448788"/>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8" name="Straight Arrow Connector 141"/>
            <p:cNvCxnSpPr/>
            <p:nvPr/>
          </p:nvCxnSpPr>
          <p:spPr bwMode="gray">
            <a:xfrm>
              <a:off x="2194855" y="2999853"/>
              <a:ext cx="7967676" cy="0"/>
            </a:xfrm>
            <a:prstGeom prst="straightConnector1">
              <a:avLst/>
            </a:prstGeom>
            <a:ln w="28575">
              <a:solidFill>
                <a:srgbClr val="56C4D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9" name="Straight Arrow Connector 142"/>
            <p:cNvCxnSpPr/>
            <p:nvPr/>
          </p:nvCxnSpPr>
          <p:spPr bwMode="gray">
            <a:xfrm>
              <a:off x="2202086" y="4101522"/>
              <a:ext cx="7967676" cy="0"/>
            </a:xfrm>
            <a:prstGeom prst="straightConnector1">
              <a:avLst/>
            </a:prstGeom>
            <a:ln w="28575">
              <a:solidFill>
                <a:srgbClr val="56C4D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0" name="直接箭头连接符 16">
              <a:extLst>
                <a:ext uri="{FF2B5EF4-FFF2-40B4-BE49-F238E27FC236}">
                  <a16:creationId xmlns="" xmlns:a16="http://schemas.microsoft.com/office/drawing/2014/main" id="{25FFCF9E-B77D-4002-8CAE-8C36C256A152}"/>
                </a:ext>
              </a:extLst>
            </p:cNvPr>
            <p:cNvCxnSpPr>
              <a:cxnSpLocks/>
            </p:cNvCxnSpPr>
            <p:nvPr/>
          </p:nvCxnSpPr>
          <p:spPr bwMode="gray">
            <a:xfrm>
              <a:off x="9226656" y="5310748"/>
              <a:ext cx="528874" cy="0"/>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11" name="Straight Arrow Connector 146"/>
            <p:cNvCxnSpPr/>
            <p:nvPr/>
          </p:nvCxnSpPr>
          <p:spPr bwMode="gray">
            <a:xfrm>
              <a:off x="9199647" y="5600604"/>
              <a:ext cx="555883" cy="0"/>
            </a:xfrm>
            <a:prstGeom prst="straightConnector1">
              <a:avLst/>
            </a:prstGeom>
            <a:ln w="28575">
              <a:solidFill>
                <a:srgbClr val="56C4D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2" name="TextBox 120">
              <a:extLst>
                <a:ext uri="{FF2B5EF4-FFF2-40B4-BE49-F238E27FC236}">
                  <a16:creationId xmlns="" xmlns:a16="http://schemas.microsoft.com/office/drawing/2014/main" id="{020D7A1D-EFAD-4C8C-B9DE-D0FAD269B77A}"/>
                </a:ext>
              </a:extLst>
            </p:cNvPr>
            <p:cNvSpPr txBox="1"/>
            <p:nvPr/>
          </p:nvSpPr>
          <p:spPr bwMode="gray">
            <a:xfrm>
              <a:off x="9717522" y="5147899"/>
              <a:ext cx="1115996" cy="523220"/>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rPr>
                <a:t>VPNv4 peer</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TextBox 120">
              <a:extLst>
                <a:ext uri="{FF2B5EF4-FFF2-40B4-BE49-F238E27FC236}">
                  <a16:creationId xmlns="" xmlns:a16="http://schemas.microsoft.com/office/drawing/2014/main" id="{020D7A1D-EFAD-4C8C-B9DE-D0FAD269B77A}"/>
                </a:ext>
              </a:extLst>
            </p:cNvPr>
            <p:cNvSpPr txBox="1"/>
            <p:nvPr/>
          </p:nvSpPr>
          <p:spPr bwMode="gray">
            <a:xfrm>
              <a:off x="9717522" y="5453364"/>
              <a:ext cx="1764068" cy="523220"/>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rPr>
                <a:t>MPLS L3VPN traffic</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517566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altLang="zh-CN" sz="2000" b="1" dirty="0"/>
              <a:t>Networking Technologies and Their Applications of WAN Interconnection </a:t>
            </a:r>
          </a:p>
          <a:p>
            <a:pPr lvl="1"/>
            <a:r>
              <a:rPr lang="en-US" altLang="zh-CN" sz="1800" dirty="0">
                <a:solidFill>
                  <a:schemeClr val="bg1">
                    <a:lumMod val="50000"/>
                  </a:schemeClr>
                </a:solidFill>
              </a:rPr>
              <a:t>WAN Interconnection Networking Solution</a:t>
            </a:r>
          </a:p>
          <a:p>
            <a:pPr lvl="1"/>
            <a:r>
              <a:rPr lang="en-US" altLang="zh-CN" sz="1800" dirty="0">
                <a:solidFill>
                  <a:schemeClr val="bg1">
                    <a:lumMod val="50000"/>
                  </a:schemeClr>
                </a:solidFill>
              </a:rPr>
              <a:t>Private Line Technologies and Their Applications</a:t>
            </a:r>
          </a:p>
          <a:p>
            <a:pPr lvl="1">
              <a:buSzPct val="60000"/>
              <a:buFont typeface="Wingdings" panose="05000000000000000000" pitchFamily="2" charset="2"/>
              <a:buChar char="n"/>
            </a:pPr>
            <a:r>
              <a:rPr lang="en-US" altLang="zh-CN" sz="1800" dirty="0"/>
              <a:t>VPN Technologies and Their Applications</a:t>
            </a:r>
          </a:p>
          <a:p>
            <a:r>
              <a:rPr lang="en-US" altLang="zh-CN" sz="2000" dirty="0">
                <a:solidFill>
                  <a:schemeClr val="bg1">
                    <a:lumMod val="50000"/>
                  </a:schemeClr>
                </a:solidFill>
              </a:rPr>
              <a:t>Reliability Technologies and Their Applications of WAN Interconnection </a:t>
            </a:r>
          </a:p>
          <a:p>
            <a:r>
              <a:rPr lang="en-US" altLang="zh-CN" sz="2000" dirty="0">
                <a:solidFill>
                  <a:schemeClr val="bg1">
                    <a:lumMod val="50000"/>
                  </a:schemeClr>
                </a:solidFill>
              </a:rPr>
              <a:t>Optimization Technologies and Their Applications of WAN Interconnection </a:t>
            </a:r>
          </a:p>
          <a:p>
            <a:r>
              <a:rPr lang="en-US" altLang="zh-CN" sz="2000" dirty="0">
                <a:solidFill>
                  <a:schemeClr val="bg1">
                    <a:lumMod val="50000"/>
                  </a:schemeClr>
                </a:solidFill>
              </a:rPr>
              <a:t>Security Technologies and Their Applications of WAN Interconnection </a:t>
            </a:r>
          </a:p>
        </p:txBody>
      </p:sp>
    </p:spTree>
    <p:extLst>
      <p:ext uri="{BB962C8B-B14F-4D97-AF65-F5344CB8AC3E}">
        <p14:creationId xmlns:p14="http://schemas.microsoft.com/office/powerpoint/2010/main" val="29653076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02" name="Rectangle 2"/>
          <p:cNvSpPr>
            <a:spLocks noGrp="1" noChangeArrowheads="1"/>
          </p:cNvSpPr>
          <p:nvPr>
            <p:ph type="title"/>
          </p:nvPr>
        </p:nvSpPr>
        <p:spPr bwMode="gray"/>
        <p:txBody>
          <a:bodyPr/>
          <a:lstStyle/>
          <a:p>
            <a:r>
              <a:rPr lang="en-US"/>
              <a:t>Overview of VPN Technologies</a:t>
            </a:r>
            <a:endParaRPr lang="en-US" dirty="0"/>
          </a:p>
        </p:txBody>
      </p:sp>
      <p:sp>
        <p:nvSpPr>
          <p:cNvPr id="1536003" name="Rectangle 3"/>
          <p:cNvSpPr>
            <a:spLocks noGrp="1" noChangeArrowheads="1"/>
          </p:cNvSpPr>
          <p:nvPr>
            <p:ph type="body" sz="quarter" idx="10"/>
          </p:nvPr>
        </p:nvSpPr>
        <p:spPr bwMode="gray"/>
        <p:txBody>
          <a:bodyPr/>
          <a:lstStyle/>
          <a:p>
            <a:pPr algn="l"/>
            <a:r>
              <a:rPr lang="en-US" sz="2000" dirty="0"/>
              <a:t>VPN technologies are widely used in scenarios where enterprises build their own Internet.</a:t>
            </a:r>
            <a:endParaRPr lang="en-US" altLang="zh-CN" sz="2000" dirty="0"/>
          </a:p>
          <a:p>
            <a:pPr algn="l"/>
            <a:r>
              <a:rPr lang="en-US" sz="2000" dirty="0"/>
              <a:t>VPN technologies can be classified into the following three types based on the service usage:</a:t>
            </a:r>
          </a:p>
          <a:p>
            <a:pPr marL="625475" lvl="1" indent="-317500"/>
            <a:r>
              <a:rPr lang="en-US" sz="1800" dirty="0"/>
              <a:t>Access VPN (virtual private network for remote access): also called dial-up VPN or VPDN. Generally, L2TP VPN technology is used.</a:t>
            </a:r>
            <a:endParaRPr lang="en-US" altLang="zh-CN" sz="1800" dirty="0"/>
          </a:p>
          <a:p>
            <a:pPr marL="625475" lvl="1" indent="-317500"/>
            <a:r>
              <a:rPr lang="en-US" sz="1800" dirty="0"/>
              <a:t>Intranet VPN (internal virtual private network of an enterprise): connects gateways and connects resources of the same company through the company's network architecture. Generally, GRE or DSVPN technology is used.</a:t>
            </a:r>
            <a:endParaRPr lang="en-US" altLang="zh-CN" sz="1800" dirty="0"/>
          </a:p>
          <a:p>
            <a:pPr marL="625475" lvl="1" indent="-317500"/>
            <a:r>
              <a:rPr lang="en-US" sz="1800" dirty="0"/>
              <a:t>Extranet VPN (extended internal virtual private network of an enterprise): is used to build an extranet with the enterprise network of a partner. Generally, SSL VPN technology is used.</a:t>
            </a:r>
            <a:endParaRPr lang="en-US" altLang="zh-CN" sz="1800" dirty="0"/>
          </a:p>
        </p:txBody>
      </p:sp>
    </p:spTree>
    <p:extLst>
      <p:ext uri="{BB962C8B-B14F-4D97-AF65-F5344CB8AC3E}">
        <p14:creationId xmlns:p14="http://schemas.microsoft.com/office/powerpoint/2010/main" val="347636301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Can 225"/>
          <p:cNvSpPr/>
          <p:nvPr/>
        </p:nvSpPr>
        <p:spPr bwMode="gray">
          <a:xfrm rot="5400000" flipH="1">
            <a:off x="6364414" y="2759633"/>
            <a:ext cx="231090" cy="458239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Can 225"/>
          <p:cNvSpPr/>
          <p:nvPr/>
        </p:nvSpPr>
        <p:spPr bwMode="gray">
          <a:xfrm rot="5400000" flipH="1">
            <a:off x="7256869" y="3173904"/>
            <a:ext cx="223623" cy="2804945"/>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bwMode="gray"/>
        <p:txBody>
          <a:bodyPr/>
          <a:lstStyle/>
          <a:p>
            <a:r>
              <a:rPr lang="en-US" dirty="0"/>
              <a:t>Access VPN Overview</a:t>
            </a:r>
          </a:p>
        </p:txBody>
      </p:sp>
      <p:sp>
        <p:nvSpPr>
          <p:cNvPr id="3" name="Text Placeholder 2"/>
          <p:cNvSpPr>
            <a:spLocks noGrp="1"/>
          </p:cNvSpPr>
          <p:nvPr>
            <p:ph type="body" sz="quarter" idx="10"/>
          </p:nvPr>
        </p:nvSpPr>
        <p:spPr bwMode="gray"/>
        <p:txBody>
          <a:bodyPr/>
          <a:lstStyle/>
          <a:p>
            <a:pPr algn="l"/>
            <a:r>
              <a:rPr lang="en-US" sz="1800" dirty="0"/>
              <a:t>Access VPN uses virtual private dial-up network (VPDN) technology, and is a type of VPN service based on dial-ups. It can be used for enterprise interconnection or remote access to enterprise networks.</a:t>
            </a:r>
          </a:p>
        </p:txBody>
      </p:sp>
      <p:sp>
        <p:nvSpPr>
          <p:cNvPr id="20" name="Freeform 159"/>
          <p:cNvSpPr/>
          <p:nvPr/>
        </p:nvSpPr>
        <p:spPr bwMode="gray">
          <a:xfrm flipH="1">
            <a:off x="8912374" y="2959927"/>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 name="Freeform 159"/>
          <p:cNvSpPr/>
          <p:nvPr/>
        </p:nvSpPr>
        <p:spPr bwMode="gray">
          <a:xfrm flipH="1">
            <a:off x="1121748" y="3000638"/>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 name="图片 73" descr="PC.png"/>
          <p:cNvPicPr>
            <a:picLocks noChangeAspect="1"/>
          </p:cNvPicPr>
          <p:nvPr/>
        </p:nvPicPr>
        <p:blipFill>
          <a:blip r:embed="rId3" cstate="print"/>
          <a:stretch>
            <a:fillRect/>
          </a:stretch>
        </p:blipFill>
        <p:spPr bwMode="gray">
          <a:xfrm>
            <a:off x="1488627" y="3032670"/>
            <a:ext cx="539063" cy="414000"/>
          </a:xfrm>
          <a:prstGeom prst="rect">
            <a:avLst/>
          </a:prstGeom>
        </p:spPr>
      </p:pic>
      <p:pic>
        <p:nvPicPr>
          <p:cNvPr id="5" name="图片 73" descr="PC.png"/>
          <p:cNvPicPr>
            <a:picLocks noChangeAspect="1"/>
          </p:cNvPicPr>
          <p:nvPr/>
        </p:nvPicPr>
        <p:blipFill>
          <a:blip r:embed="rId3" cstate="print"/>
          <a:stretch>
            <a:fillRect/>
          </a:stretch>
        </p:blipFill>
        <p:spPr bwMode="gray">
          <a:xfrm>
            <a:off x="1488628" y="3816205"/>
            <a:ext cx="539063" cy="414000"/>
          </a:xfrm>
          <a:prstGeom prst="rect">
            <a:avLst/>
          </a:prstGeom>
        </p:spPr>
      </p:pic>
      <p:pic>
        <p:nvPicPr>
          <p:cNvPr id="6" name="图片 42" descr="大型网管-蓝.png"/>
          <p:cNvPicPr>
            <a:picLocks noChangeAspect="1"/>
          </p:cNvPicPr>
          <p:nvPr/>
        </p:nvPicPr>
        <p:blipFill>
          <a:blip r:embed="rId4" cstate="print"/>
          <a:stretch>
            <a:fillRect/>
          </a:stretch>
        </p:blipFill>
        <p:spPr bwMode="gray">
          <a:xfrm>
            <a:off x="2566526" y="3612280"/>
            <a:ext cx="539607" cy="441817"/>
          </a:xfrm>
          <a:prstGeom prst="rect">
            <a:avLst/>
          </a:prstGeom>
        </p:spPr>
      </p:pic>
      <p:pic>
        <p:nvPicPr>
          <p:cNvPr id="7" name="图片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647563" y="3612280"/>
            <a:ext cx="541201" cy="442800"/>
          </a:xfrm>
          <a:prstGeom prst="rect">
            <a:avLst/>
          </a:prstGeom>
        </p:spPr>
      </p:pic>
      <p:pic>
        <p:nvPicPr>
          <p:cNvPr id="9"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787546" y="3532806"/>
            <a:ext cx="1192554" cy="600760"/>
          </a:xfrm>
          <a:prstGeom prst="rect">
            <a:avLst/>
          </a:prstGeom>
        </p:spPr>
      </p:pic>
      <p:pic>
        <p:nvPicPr>
          <p:cNvPr id="10" name="图片 56" descr="交换机.png"/>
          <p:cNvPicPr>
            <a:picLocks noChangeAspect="1"/>
          </p:cNvPicPr>
          <p:nvPr/>
        </p:nvPicPr>
        <p:blipFill>
          <a:blip r:embed="rId7" cstate="print"/>
          <a:stretch>
            <a:fillRect/>
          </a:stretch>
        </p:blipFill>
        <p:spPr bwMode="gray">
          <a:xfrm>
            <a:off x="5716922" y="3617331"/>
            <a:ext cx="524116" cy="436764"/>
          </a:xfrm>
          <a:prstGeom prst="rect">
            <a:avLst/>
          </a:prstGeom>
        </p:spPr>
      </p:pic>
      <p:pic>
        <p:nvPicPr>
          <p:cNvPr id="11" name="图片 3"/>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8526198" y="3612280"/>
            <a:ext cx="540000" cy="442800"/>
          </a:xfrm>
          <a:prstGeom prst="rect">
            <a:avLst/>
          </a:prstGeom>
        </p:spPr>
      </p:pic>
      <p:pic>
        <p:nvPicPr>
          <p:cNvPr id="13" name="图片 2" descr="交换机.png"/>
          <p:cNvPicPr>
            <a:picLocks noChangeAspect="1"/>
          </p:cNvPicPr>
          <p:nvPr/>
        </p:nvPicPr>
        <p:blipFill>
          <a:blip r:embed="rId9" cstate="print"/>
          <a:stretch>
            <a:fillRect/>
          </a:stretch>
        </p:blipFill>
        <p:spPr bwMode="gray">
          <a:xfrm>
            <a:off x="5716922" y="2540749"/>
            <a:ext cx="524116" cy="428822"/>
          </a:xfrm>
          <a:prstGeom prst="rect">
            <a:avLst/>
          </a:prstGeom>
        </p:spPr>
      </p:pic>
      <p:sp>
        <p:nvSpPr>
          <p:cNvPr id="14" name="Freeform 159"/>
          <p:cNvSpPr/>
          <p:nvPr/>
        </p:nvSpPr>
        <p:spPr bwMode="gray">
          <a:xfrm flipH="1">
            <a:off x="4480127" y="3496043"/>
            <a:ext cx="922457" cy="48219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5" name="图片 42" descr="大型网管-蓝.png"/>
          <p:cNvPicPr>
            <a:picLocks noChangeAspect="1"/>
          </p:cNvPicPr>
          <p:nvPr/>
        </p:nvPicPr>
        <p:blipFill>
          <a:blip r:embed="rId4" cstate="print"/>
          <a:stretch>
            <a:fillRect/>
          </a:stretch>
        </p:blipFill>
        <p:spPr bwMode="gray">
          <a:xfrm>
            <a:off x="9458882" y="3604423"/>
            <a:ext cx="539607" cy="441817"/>
          </a:xfrm>
          <a:prstGeom prst="rect">
            <a:avLst/>
          </a:prstGeom>
        </p:spPr>
      </p:pic>
      <p:pic>
        <p:nvPicPr>
          <p:cNvPr id="16" name="图片 73" descr="PC.png"/>
          <p:cNvPicPr>
            <a:picLocks noChangeAspect="1"/>
          </p:cNvPicPr>
          <p:nvPr/>
        </p:nvPicPr>
        <p:blipFill>
          <a:blip r:embed="rId3" cstate="print"/>
          <a:stretch>
            <a:fillRect/>
          </a:stretch>
        </p:blipFill>
        <p:spPr bwMode="gray">
          <a:xfrm>
            <a:off x="10305347" y="3023026"/>
            <a:ext cx="539063" cy="414000"/>
          </a:xfrm>
          <a:prstGeom prst="rect">
            <a:avLst/>
          </a:prstGeom>
        </p:spPr>
      </p:pic>
      <p:pic>
        <p:nvPicPr>
          <p:cNvPr id="17" name="图片 73" descr="PC.png"/>
          <p:cNvPicPr>
            <a:picLocks noChangeAspect="1"/>
          </p:cNvPicPr>
          <p:nvPr/>
        </p:nvPicPr>
        <p:blipFill>
          <a:blip r:embed="rId3" cstate="print"/>
          <a:stretch>
            <a:fillRect/>
          </a:stretch>
        </p:blipFill>
        <p:spPr bwMode="gray">
          <a:xfrm>
            <a:off x="10353657" y="3806561"/>
            <a:ext cx="539063" cy="414000"/>
          </a:xfrm>
          <a:prstGeom prst="rect">
            <a:avLst/>
          </a:prstGeom>
        </p:spPr>
      </p:pic>
      <p:pic>
        <p:nvPicPr>
          <p:cNvPr id="19" name="图片 2" descr="交换机.png"/>
          <p:cNvPicPr>
            <a:picLocks noChangeAspect="1"/>
          </p:cNvPicPr>
          <p:nvPr/>
        </p:nvPicPr>
        <p:blipFill>
          <a:blip r:embed="rId9" cstate="print"/>
          <a:stretch>
            <a:fillRect/>
          </a:stretch>
        </p:blipFill>
        <p:spPr bwMode="gray">
          <a:xfrm>
            <a:off x="8519317" y="2522123"/>
            <a:ext cx="546881" cy="447448"/>
          </a:xfrm>
          <a:prstGeom prst="rect">
            <a:avLst/>
          </a:prstGeom>
        </p:spPr>
      </p:pic>
      <p:cxnSp>
        <p:nvCxnSpPr>
          <p:cNvPr id="22" name="Straight Connector 21"/>
          <p:cNvCxnSpPr>
            <a:stCxn id="8" idx="8"/>
            <a:endCxn id="7" idx="1"/>
          </p:cNvCxnSpPr>
          <p:nvPr/>
        </p:nvCxnSpPr>
        <p:spPr bwMode="gray">
          <a:xfrm flipV="1">
            <a:off x="3461926" y="3833680"/>
            <a:ext cx="185637" cy="233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7" name="Straight Connector 26"/>
          <p:cNvCxnSpPr>
            <a:stCxn id="7" idx="3"/>
            <a:endCxn id="14" idx="21"/>
          </p:cNvCxnSpPr>
          <p:nvPr/>
        </p:nvCxnSpPr>
        <p:spPr bwMode="gray">
          <a:xfrm>
            <a:off x="4188764" y="3833680"/>
            <a:ext cx="291363" cy="428"/>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2" name="Straight Connector 31"/>
          <p:cNvCxnSpPr>
            <a:stCxn id="14" idx="8"/>
            <a:endCxn id="10" idx="1"/>
          </p:cNvCxnSpPr>
          <p:nvPr/>
        </p:nvCxnSpPr>
        <p:spPr bwMode="gray">
          <a:xfrm>
            <a:off x="5402584" y="3825332"/>
            <a:ext cx="314338"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6" name="Straight Connector 35"/>
          <p:cNvCxnSpPr>
            <a:stCxn id="10" idx="3"/>
            <a:endCxn id="9" idx="1"/>
          </p:cNvCxnSpPr>
          <p:nvPr/>
        </p:nvCxnSpPr>
        <p:spPr bwMode="gray">
          <a:xfrm flipV="1">
            <a:off x="6241038" y="3833186"/>
            <a:ext cx="546508"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0" name="Straight Connector 39"/>
          <p:cNvCxnSpPr>
            <a:stCxn id="9" idx="3"/>
            <a:endCxn id="11" idx="1"/>
          </p:cNvCxnSpPr>
          <p:nvPr/>
        </p:nvCxnSpPr>
        <p:spPr bwMode="gray">
          <a:xfrm>
            <a:off x="7980100" y="3833186"/>
            <a:ext cx="546098" cy="49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8" name="Straight Connector 47"/>
          <p:cNvCxnSpPr>
            <a:stCxn id="13" idx="2"/>
            <a:endCxn id="10" idx="0"/>
          </p:cNvCxnSpPr>
          <p:nvPr/>
        </p:nvCxnSpPr>
        <p:spPr bwMode="gray">
          <a:xfrm>
            <a:off x="5978980" y="2969571"/>
            <a:ext cx="0" cy="64776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1" name="Straight Connector 50"/>
          <p:cNvCxnSpPr>
            <a:stCxn id="19" idx="2"/>
            <a:endCxn id="11" idx="0"/>
          </p:cNvCxnSpPr>
          <p:nvPr/>
        </p:nvCxnSpPr>
        <p:spPr bwMode="gray">
          <a:xfrm>
            <a:off x="8792758" y="2969571"/>
            <a:ext cx="0" cy="64270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54" name="图片 63" descr="笔记本电脑.png"/>
          <p:cNvPicPr>
            <a:picLocks noChangeAspect="1"/>
          </p:cNvPicPr>
          <p:nvPr/>
        </p:nvPicPr>
        <p:blipFill>
          <a:blip r:embed="rId10" cstate="print"/>
          <a:stretch>
            <a:fillRect/>
          </a:stretch>
        </p:blipFill>
        <p:spPr bwMode="gray">
          <a:xfrm>
            <a:off x="3282716" y="4847907"/>
            <a:ext cx="539779" cy="338400"/>
          </a:xfrm>
          <a:prstGeom prst="rect">
            <a:avLst/>
          </a:prstGeom>
        </p:spPr>
      </p:pic>
      <p:cxnSp>
        <p:nvCxnSpPr>
          <p:cNvPr id="55" name="Straight Connector 54"/>
          <p:cNvCxnSpPr>
            <a:stCxn id="54" idx="3"/>
            <a:endCxn id="9" idx="2"/>
          </p:cNvCxnSpPr>
          <p:nvPr/>
        </p:nvCxnSpPr>
        <p:spPr bwMode="gray">
          <a:xfrm flipV="1">
            <a:off x="3822495" y="4133566"/>
            <a:ext cx="3561328" cy="88354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9" name="Straight Connector 58"/>
          <p:cNvCxnSpPr/>
          <p:nvPr/>
        </p:nvCxnSpPr>
        <p:spPr bwMode="gray">
          <a:xfrm>
            <a:off x="2826517" y="4303814"/>
            <a:ext cx="0" cy="151062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2" name="Straight Connector 61"/>
          <p:cNvCxnSpPr/>
          <p:nvPr/>
        </p:nvCxnSpPr>
        <p:spPr bwMode="gray">
          <a:xfrm>
            <a:off x="9552219" y="4261612"/>
            <a:ext cx="0" cy="162483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5" name="Straight Connector 64"/>
          <p:cNvCxnSpPr/>
          <p:nvPr/>
        </p:nvCxnSpPr>
        <p:spPr bwMode="gray">
          <a:xfrm>
            <a:off x="5966209" y="4227937"/>
            <a:ext cx="0" cy="578393"/>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8" name="Straight Connector 67"/>
          <p:cNvCxnSpPr/>
          <p:nvPr/>
        </p:nvCxnSpPr>
        <p:spPr bwMode="gray">
          <a:xfrm>
            <a:off x="8792757" y="4261612"/>
            <a:ext cx="0" cy="924695"/>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73" name="TextBox 72"/>
          <p:cNvSpPr txBox="1"/>
          <p:nvPr/>
        </p:nvSpPr>
        <p:spPr bwMode="gray">
          <a:xfrm>
            <a:off x="6911987" y="4445868"/>
            <a:ext cx="108942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solidFill>
                  <a:schemeClr val="bg1"/>
                </a:solidFill>
                <a:latin typeface="Huawei Sans" panose="020C0503030203020204" pitchFamily="34" charset="0"/>
              </a:rPr>
              <a:t>VPDN tunnel</a:t>
            </a:r>
          </a:p>
        </p:txBody>
      </p:sp>
      <p:sp>
        <p:nvSpPr>
          <p:cNvPr id="74" name="TextBox 73"/>
          <p:cNvSpPr txBox="1"/>
          <p:nvPr/>
        </p:nvSpPr>
        <p:spPr bwMode="gray">
          <a:xfrm>
            <a:off x="5899561" y="4919002"/>
            <a:ext cx="108942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solidFill>
                  <a:schemeClr val="bg1"/>
                </a:solidFill>
                <a:latin typeface="Huawei Sans" panose="020C0503030203020204" pitchFamily="34" charset="0"/>
              </a:rPr>
              <a:t>VPDN tunnel</a:t>
            </a:r>
          </a:p>
        </p:txBody>
      </p:sp>
      <p:cxnSp>
        <p:nvCxnSpPr>
          <p:cNvPr id="76" name="Straight Arrow Connector 75"/>
          <p:cNvCxnSpPr/>
          <p:nvPr/>
        </p:nvCxnSpPr>
        <p:spPr bwMode="gray">
          <a:xfrm>
            <a:off x="2886461" y="5670638"/>
            <a:ext cx="6622553" cy="0"/>
          </a:xfrm>
          <a:prstGeom prst="straightConnector1">
            <a:avLst/>
          </a:prstGeom>
          <a:solidFill>
            <a:schemeClr val="accent1"/>
          </a:solidFill>
          <a:ln w="19050" cap="flat" cmpd="sng" algn="ctr">
            <a:solidFill>
              <a:srgbClr val="56C4D2"/>
            </a:solidFill>
            <a:prstDash val="solid"/>
            <a:round/>
            <a:headEnd type="triangle"/>
            <a:tailEnd type="triangle"/>
          </a:ln>
          <a:effectLst/>
        </p:spPr>
      </p:cxnSp>
      <p:sp>
        <p:nvSpPr>
          <p:cNvPr id="77" name="TextBox 76"/>
          <p:cNvSpPr txBox="1"/>
          <p:nvPr/>
        </p:nvSpPr>
        <p:spPr bwMode="gray">
          <a:xfrm>
            <a:off x="5859009" y="5518586"/>
            <a:ext cx="677456" cy="304103"/>
          </a:xfrm>
          <a:prstGeom prst="rect">
            <a:avLst/>
          </a:prstGeom>
          <a:solidFill>
            <a:schemeClr val="bg1"/>
          </a:solid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VPDN</a:t>
            </a:r>
            <a:endParaRPr lang="en-US" altLang="zh-CN" sz="1400" dirty="0">
              <a:latin typeface="Huawei Sans" panose="020C0503030203020204" pitchFamily="34" charset="0"/>
            </a:endParaRPr>
          </a:p>
        </p:txBody>
      </p:sp>
      <p:sp>
        <p:nvSpPr>
          <p:cNvPr id="78" name="TextBox 77"/>
          <p:cNvSpPr txBox="1"/>
          <p:nvPr/>
        </p:nvSpPr>
        <p:spPr bwMode="gray">
          <a:xfrm>
            <a:off x="1156647" y="309336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79" name="TextBox 78"/>
          <p:cNvSpPr txBox="1"/>
          <p:nvPr/>
        </p:nvSpPr>
        <p:spPr bwMode="gray">
          <a:xfrm>
            <a:off x="1147687" y="3876525"/>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80" name="TextBox 79"/>
          <p:cNvSpPr txBox="1"/>
          <p:nvPr/>
        </p:nvSpPr>
        <p:spPr bwMode="gray">
          <a:xfrm>
            <a:off x="10817204" y="309336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81" name="TextBox 80"/>
          <p:cNvSpPr txBox="1"/>
          <p:nvPr/>
        </p:nvSpPr>
        <p:spPr bwMode="gray">
          <a:xfrm>
            <a:off x="10872351" y="3876525"/>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82" name="TextBox 81"/>
          <p:cNvSpPr txBox="1"/>
          <p:nvPr/>
        </p:nvSpPr>
        <p:spPr bwMode="gray">
          <a:xfrm>
            <a:off x="2138942" y="3178892"/>
            <a:ext cx="117576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ndParaRPr>
          </a:p>
        </p:txBody>
      </p:sp>
      <p:sp>
        <p:nvSpPr>
          <p:cNvPr id="83" name="TextBox 82"/>
          <p:cNvSpPr txBox="1"/>
          <p:nvPr/>
        </p:nvSpPr>
        <p:spPr bwMode="gray">
          <a:xfrm>
            <a:off x="9249883" y="3293743"/>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rPr>
              <a:t>Enterprise </a:t>
            </a:r>
            <a:r>
              <a:rPr lang="en-US" sz="1200" dirty="0">
                <a:latin typeface="Huawei Sans" panose="020C0503030203020204" pitchFamily="34" charset="0"/>
              </a:rPr>
              <a:t>HQ</a:t>
            </a:r>
            <a:endParaRPr lang="en-US" altLang="zh-CN" sz="1400" dirty="0">
              <a:latin typeface="Huawei Sans" panose="020C0503030203020204" pitchFamily="34" charset="0"/>
            </a:endParaRPr>
          </a:p>
        </p:txBody>
      </p:sp>
      <p:sp>
        <p:nvSpPr>
          <p:cNvPr id="84" name="TextBox 83"/>
          <p:cNvSpPr txBox="1"/>
          <p:nvPr/>
        </p:nvSpPr>
        <p:spPr bwMode="gray">
          <a:xfrm>
            <a:off x="1342946" y="4232641"/>
            <a:ext cx="101408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Dialing user</a:t>
            </a:r>
            <a:endParaRPr lang="en-US" altLang="zh-CN" sz="1400" dirty="0">
              <a:latin typeface="Huawei Sans" panose="020C0503030203020204" pitchFamily="34" charset="0"/>
            </a:endParaRPr>
          </a:p>
        </p:txBody>
      </p:sp>
      <p:sp>
        <p:nvSpPr>
          <p:cNvPr id="85" name="TextBox 84"/>
          <p:cNvSpPr txBox="1"/>
          <p:nvPr/>
        </p:nvSpPr>
        <p:spPr bwMode="gray">
          <a:xfrm>
            <a:off x="4468601" y="3539705"/>
            <a:ext cx="95058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Dial-up network</a:t>
            </a:r>
            <a:endParaRPr lang="en-US" altLang="zh-CN" sz="1400" dirty="0">
              <a:latin typeface="Huawei Sans" panose="020C0503030203020204" pitchFamily="34" charset="0"/>
            </a:endParaRPr>
          </a:p>
        </p:txBody>
      </p:sp>
      <p:sp>
        <p:nvSpPr>
          <p:cNvPr id="86" name="TextBox 85"/>
          <p:cNvSpPr txBox="1"/>
          <p:nvPr/>
        </p:nvSpPr>
        <p:spPr bwMode="gray">
          <a:xfrm>
            <a:off x="5935421" y="3184951"/>
            <a:ext cx="579673"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NAS</a:t>
            </a:r>
          </a:p>
          <a:p>
            <a:pPr algn="ctr" fontAlgn="ctr"/>
            <a:r>
              <a:rPr lang="en-US" sz="1200" dirty="0">
                <a:latin typeface="Huawei Sans" panose="020C0503030203020204" pitchFamily="34" charset="0"/>
              </a:rPr>
              <a:t>(LAC)</a:t>
            </a:r>
            <a:endParaRPr lang="en-US" altLang="zh-CN" sz="1400" dirty="0">
              <a:latin typeface="Huawei Sans" panose="020C0503030203020204" pitchFamily="34" charset="0"/>
            </a:endParaRPr>
          </a:p>
        </p:txBody>
      </p:sp>
      <p:sp>
        <p:nvSpPr>
          <p:cNvPr id="87" name="TextBox 86"/>
          <p:cNvSpPr txBox="1"/>
          <p:nvPr/>
        </p:nvSpPr>
        <p:spPr bwMode="gray">
          <a:xfrm>
            <a:off x="8594718" y="4030489"/>
            <a:ext cx="45463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LNS</a:t>
            </a:r>
            <a:endParaRPr lang="en-US" altLang="zh-CN" sz="1400" dirty="0">
              <a:latin typeface="Huawei Sans" panose="020C0503030203020204" pitchFamily="34" charset="0"/>
            </a:endParaRPr>
          </a:p>
        </p:txBody>
      </p:sp>
      <p:sp>
        <p:nvSpPr>
          <p:cNvPr id="90" name="TextBox 89"/>
          <p:cNvSpPr txBox="1"/>
          <p:nvPr/>
        </p:nvSpPr>
        <p:spPr bwMode="gray">
          <a:xfrm>
            <a:off x="5383772" y="2237150"/>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RADIUS server</a:t>
            </a:r>
            <a:endParaRPr lang="en-US" altLang="zh-CN" sz="1400" dirty="0">
              <a:latin typeface="Huawei Sans" panose="020C0503030203020204" pitchFamily="34" charset="0"/>
            </a:endParaRPr>
          </a:p>
        </p:txBody>
      </p:sp>
      <p:sp>
        <p:nvSpPr>
          <p:cNvPr id="91" name="TextBox 90"/>
          <p:cNvSpPr txBox="1"/>
          <p:nvPr/>
        </p:nvSpPr>
        <p:spPr bwMode="gray">
          <a:xfrm>
            <a:off x="8241626" y="2237150"/>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RADIUS server</a:t>
            </a:r>
            <a:endParaRPr lang="en-US" altLang="zh-CN" sz="1400" dirty="0">
              <a:latin typeface="Huawei Sans" panose="020C0503030203020204" pitchFamily="34" charset="0"/>
            </a:endParaRPr>
          </a:p>
        </p:txBody>
      </p:sp>
      <p:grpSp>
        <p:nvGrpSpPr>
          <p:cNvPr id="58" name="Group 51"/>
          <p:cNvGrpSpPr/>
          <p:nvPr/>
        </p:nvGrpSpPr>
        <p:grpSpPr bwMode="gray">
          <a:xfrm>
            <a:off x="7449735" y="42607"/>
            <a:ext cx="4298015" cy="360000"/>
            <a:chOff x="6622521" y="121552"/>
            <a:chExt cx="4298015" cy="360000"/>
          </a:xfrm>
        </p:grpSpPr>
        <p:sp>
          <p:nvSpPr>
            <p:cNvPr id="63" name="五边形 24"/>
            <p:cNvSpPr/>
            <p:nvPr/>
          </p:nvSpPr>
          <p:spPr bwMode="gray">
            <a:xfrm>
              <a:off x="6622521" y="121552"/>
              <a:ext cx="1526032" cy="360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Access VPN Overview</a:t>
              </a:r>
            </a:p>
          </p:txBody>
        </p:sp>
        <p:sp>
          <p:nvSpPr>
            <p:cNvPr id="64"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66"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6913768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PPTP Overview</a:t>
            </a:r>
            <a:endParaRPr lang="en-US" dirty="0"/>
          </a:p>
        </p:txBody>
      </p:sp>
      <p:sp>
        <p:nvSpPr>
          <p:cNvPr id="3" name="Text Placeholder 2"/>
          <p:cNvSpPr>
            <a:spLocks noGrp="1"/>
          </p:cNvSpPr>
          <p:nvPr>
            <p:ph type="body" sz="quarter" idx="10"/>
          </p:nvPr>
        </p:nvSpPr>
        <p:spPr bwMode="gray"/>
        <p:txBody>
          <a:bodyPr/>
          <a:lstStyle/>
          <a:p>
            <a:pPr algn="l"/>
            <a:r>
              <a:rPr lang="en-US" sz="1800" dirty="0"/>
              <a:t>PPTP is a type of VPN protocol and has a history of more than 20 years. This protocol relies on encryption, authentication, and Point-to-Point Protocol (PPP) for negotiation. It requires only the user name, password, and server address for connection setup.</a:t>
            </a:r>
            <a:endParaRPr lang="en-US" altLang="zh-CN" sz="1800" dirty="0"/>
          </a:p>
          <a:p>
            <a:pPr algn="l"/>
            <a:r>
              <a:rPr lang="en-US" sz="1800" dirty="0"/>
              <a:t>PPTP is fast, but has weak encryption. Among all VPN protocols, PPTP has the lowest encryption level and must be based on IP networks.</a:t>
            </a:r>
          </a:p>
        </p:txBody>
      </p:sp>
      <p:sp>
        <p:nvSpPr>
          <p:cNvPr id="34" name="Freeform 159">
            <a:extLst>
              <a:ext uri="{FF2B5EF4-FFF2-40B4-BE49-F238E27FC236}">
                <a16:creationId xmlns="" xmlns:a16="http://schemas.microsoft.com/office/drawing/2014/main" id="{6BC83755-072C-4C95-9EE4-B12CBA70605B}"/>
              </a:ext>
            </a:extLst>
          </p:cNvPr>
          <p:cNvSpPr/>
          <p:nvPr/>
        </p:nvSpPr>
        <p:spPr bwMode="gray">
          <a:xfrm flipH="1">
            <a:off x="5437044" y="3849500"/>
            <a:ext cx="1253357" cy="6551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ea typeface="方正兰亭黑简体" panose="02000000000000000000" pitchFamily="2" charset="-122"/>
              </a:rPr>
              <a:t>Internet</a:t>
            </a:r>
          </a:p>
        </p:txBody>
      </p:sp>
      <p:grpSp>
        <p:nvGrpSpPr>
          <p:cNvPr id="35" name="Group 30"/>
          <p:cNvGrpSpPr/>
          <p:nvPr/>
        </p:nvGrpSpPr>
        <p:grpSpPr bwMode="gray">
          <a:xfrm>
            <a:off x="2243792" y="3752304"/>
            <a:ext cx="7409289" cy="1072780"/>
            <a:chOff x="2265679" y="4672753"/>
            <a:chExt cx="7409289" cy="1072780"/>
          </a:xfrm>
        </p:grpSpPr>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5322" y="4877938"/>
              <a:ext cx="540000" cy="442800"/>
            </a:xfrm>
            <a:prstGeom prst="rect">
              <a:avLst/>
            </a:prstGeom>
          </p:spPr>
        </p:pic>
        <p:pic>
          <p:nvPicPr>
            <p:cNvPr id="37"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50332" y="4883854"/>
              <a:ext cx="540000" cy="442800"/>
            </a:xfrm>
            <a:prstGeom prst="rect">
              <a:avLst/>
            </a:prstGeom>
          </p:spPr>
        </p:pic>
        <p:pic>
          <p:nvPicPr>
            <p:cNvPr id="38" name="图片 73" descr="PC.png"/>
            <p:cNvPicPr>
              <a:picLocks noChangeAspect="1"/>
            </p:cNvPicPr>
            <p:nvPr/>
          </p:nvPicPr>
          <p:blipFill>
            <a:blip r:embed="rId4" cstate="print"/>
            <a:stretch>
              <a:fillRect/>
            </a:stretch>
          </p:blipFill>
          <p:spPr bwMode="gray">
            <a:xfrm>
              <a:off x="2265679" y="4892338"/>
              <a:ext cx="539063" cy="414000"/>
            </a:xfrm>
            <a:prstGeom prst="rect">
              <a:avLst/>
            </a:prstGeom>
          </p:spPr>
        </p:pic>
        <p:pic>
          <p:nvPicPr>
            <p:cNvPr id="39" name="图片 73" descr="PC.png"/>
            <p:cNvPicPr>
              <a:picLocks noChangeAspect="1"/>
            </p:cNvPicPr>
            <p:nvPr/>
          </p:nvPicPr>
          <p:blipFill>
            <a:blip r:embed="rId4" cstate="print"/>
            <a:stretch>
              <a:fillRect/>
            </a:stretch>
          </p:blipFill>
          <p:spPr bwMode="gray">
            <a:xfrm>
              <a:off x="9135905" y="4890532"/>
              <a:ext cx="539063" cy="414000"/>
            </a:xfrm>
            <a:prstGeom prst="rect">
              <a:avLst/>
            </a:prstGeom>
          </p:spPr>
        </p:pic>
        <p:cxnSp>
          <p:nvCxnSpPr>
            <p:cNvPr id="40" name="Straight Connector 8"/>
            <p:cNvCxnSpPr>
              <a:stCxn id="38" idx="3"/>
              <a:endCxn id="37" idx="1"/>
            </p:cNvCxnSpPr>
            <p:nvPr/>
          </p:nvCxnSpPr>
          <p:spPr bwMode="gray">
            <a:xfrm>
              <a:off x="2804742" y="5099338"/>
              <a:ext cx="1145590" cy="591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1" name="Straight Connector 12"/>
            <p:cNvCxnSpPr>
              <a:cxnSpLocks/>
              <a:stCxn id="37" idx="3"/>
            </p:cNvCxnSpPr>
            <p:nvPr/>
          </p:nvCxnSpPr>
          <p:spPr bwMode="gray">
            <a:xfrm flipV="1">
              <a:off x="4490332" y="5097532"/>
              <a:ext cx="1009391" cy="772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2" name="Straight Connector 15"/>
            <p:cNvCxnSpPr>
              <a:cxnSpLocks/>
              <a:endCxn id="36" idx="1"/>
            </p:cNvCxnSpPr>
            <p:nvPr/>
          </p:nvCxnSpPr>
          <p:spPr bwMode="gray">
            <a:xfrm>
              <a:off x="6692277" y="5097532"/>
              <a:ext cx="993045" cy="180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3" name="Straight Connector 18"/>
            <p:cNvCxnSpPr>
              <a:stCxn id="36" idx="3"/>
              <a:endCxn id="39" idx="1"/>
            </p:cNvCxnSpPr>
            <p:nvPr/>
          </p:nvCxnSpPr>
          <p:spPr bwMode="gray">
            <a:xfrm flipV="1">
              <a:off x="8225322" y="5097532"/>
              <a:ext cx="910583" cy="180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44" name="TextBox 21"/>
            <p:cNvSpPr txBox="1"/>
            <p:nvPr/>
          </p:nvSpPr>
          <p:spPr bwMode="gray">
            <a:xfrm>
              <a:off x="2339950" y="526124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p>
          </p:txBody>
        </p:sp>
        <p:sp>
          <p:nvSpPr>
            <p:cNvPr id="45" name="TextBox 22"/>
            <p:cNvSpPr txBox="1"/>
            <p:nvPr/>
          </p:nvSpPr>
          <p:spPr bwMode="gray">
            <a:xfrm>
              <a:off x="9210176" y="5261248"/>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p>
          </p:txBody>
        </p:sp>
        <p:sp>
          <p:nvSpPr>
            <p:cNvPr id="46" name="TextBox 23"/>
            <p:cNvSpPr txBox="1"/>
            <p:nvPr/>
          </p:nvSpPr>
          <p:spPr bwMode="gray">
            <a:xfrm>
              <a:off x="3526907" y="5287542"/>
              <a:ext cx="138185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rPr>
                <a:t>PPTP </a:t>
              </a:r>
            </a:p>
            <a:p>
              <a:pPr algn="ctr" fontAlgn="ctr"/>
              <a:r>
                <a:rPr lang="en-US" altLang="zh-CN" sz="1200" dirty="0">
                  <a:latin typeface="Huawei Sans" panose="020C0503030203020204" pitchFamily="34" charset="0"/>
                </a:rPr>
                <a:t>client</a:t>
              </a:r>
            </a:p>
          </p:txBody>
        </p:sp>
        <p:sp>
          <p:nvSpPr>
            <p:cNvPr id="47" name="TextBox 24"/>
            <p:cNvSpPr txBox="1"/>
            <p:nvPr/>
          </p:nvSpPr>
          <p:spPr bwMode="gray">
            <a:xfrm>
              <a:off x="7316717" y="5287542"/>
              <a:ext cx="126901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rPr>
                <a:t>PPTP </a:t>
              </a:r>
            </a:p>
            <a:p>
              <a:pPr algn="ctr" fontAlgn="ctr"/>
              <a:r>
                <a:rPr lang="en-US" altLang="zh-CN" sz="1200" dirty="0">
                  <a:latin typeface="Huawei Sans" panose="020C0503030203020204" pitchFamily="34" charset="0"/>
                </a:rPr>
                <a:t>client</a:t>
              </a:r>
            </a:p>
          </p:txBody>
        </p:sp>
        <p:cxnSp>
          <p:nvCxnSpPr>
            <p:cNvPr id="48" name="Straight Arrow Connector 25"/>
            <p:cNvCxnSpPr/>
            <p:nvPr/>
          </p:nvCxnSpPr>
          <p:spPr bwMode="gray">
            <a:xfrm>
              <a:off x="4620438" y="4955862"/>
              <a:ext cx="2980267" cy="0"/>
            </a:xfrm>
            <a:prstGeom prst="straightConnector1">
              <a:avLst/>
            </a:prstGeom>
            <a:solidFill>
              <a:schemeClr val="accent1"/>
            </a:solidFill>
            <a:ln w="28575" cap="flat" cmpd="sng" algn="ctr">
              <a:solidFill>
                <a:srgbClr val="56C4D2"/>
              </a:solidFill>
              <a:prstDash val="dash"/>
              <a:round/>
              <a:headEnd type="triangle"/>
              <a:tailEnd type="triangle"/>
            </a:ln>
            <a:effectLst/>
          </p:spPr>
        </p:cxnSp>
        <p:cxnSp>
          <p:nvCxnSpPr>
            <p:cNvPr id="49" name="Straight Arrow Connector 28"/>
            <p:cNvCxnSpPr/>
            <p:nvPr/>
          </p:nvCxnSpPr>
          <p:spPr bwMode="gray">
            <a:xfrm>
              <a:off x="4620438" y="5261248"/>
              <a:ext cx="2980267" cy="0"/>
            </a:xfrm>
            <a:prstGeom prst="straightConnector1">
              <a:avLst/>
            </a:prstGeom>
            <a:solidFill>
              <a:schemeClr val="accent1"/>
            </a:solidFill>
            <a:ln w="28575" cap="flat" cmpd="sng" algn="ctr">
              <a:solidFill>
                <a:srgbClr val="56C4D2"/>
              </a:solidFill>
              <a:prstDash val="dash"/>
              <a:round/>
              <a:headEnd type="triangle"/>
              <a:tailEnd type="triangle"/>
            </a:ln>
            <a:effectLst/>
          </p:spPr>
        </p:cxnSp>
        <p:sp>
          <p:nvSpPr>
            <p:cNvPr id="50" name="TextBox 29"/>
            <p:cNvSpPr txBox="1"/>
            <p:nvPr/>
          </p:nvSpPr>
          <p:spPr bwMode="gray">
            <a:xfrm>
              <a:off x="6488338" y="4672753"/>
              <a:ext cx="119787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PPTP tunnel</a:t>
              </a:r>
            </a:p>
          </p:txBody>
        </p:sp>
      </p:grpSp>
      <p:grpSp>
        <p:nvGrpSpPr>
          <p:cNvPr id="29" name="Group 51"/>
          <p:cNvGrpSpPr/>
          <p:nvPr/>
        </p:nvGrpSpPr>
        <p:grpSpPr bwMode="gray">
          <a:xfrm>
            <a:off x="7449735" y="42607"/>
            <a:ext cx="4298015" cy="360000"/>
            <a:chOff x="6622521" y="121552"/>
            <a:chExt cx="4298015" cy="360000"/>
          </a:xfrm>
        </p:grpSpPr>
        <p:sp>
          <p:nvSpPr>
            <p:cNvPr id="30" name="五边形 24"/>
            <p:cNvSpPr/>
            <p:nvPr/>
          </p:nvSpPr>
          <p:spPr bwMode="gray">
            <a:xfrm>
              <a:off x="6622521" y="121552"/>
              <a:ext cx="1526032" cy="360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Access VPN Overview</a:t>
              </a:r>
            </a:p>
          </p:txBody>
        </p:sp>
        <p:sp>
          <p:nvSpPr>
            <p:cNvPr id="31"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51"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246426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a:r>
              <a:rPr lang="en-US" sz="2000" dirty="0"/>
              <a:t>Wide area networks (WANs) have undergone a long history, and the technologies used on WANs have been updated many times. Enterprises have more diversified requirements over WANs than campus networks. In addition, the requirements for network connection mode, reliability, and security vary with enterprises.</a:t>
            </a:r>
            <a:endParaRPr lang="en-US" altLang="zh-CN" sz="2000" dirty="0"/>
          </a:p>
          <a:p>
            <a:pPr algn="l"/>
            <a:r>
              <a:rPr lang="en-US" sz="2000" dirty="0"/>
              <a:t>To meet the interconnection requirements of different enterprises, a variety of WAN interconnection technologies are developed.</a:t>
            </a:r>
            <a:endParaRPr lang="en-US" altLang="zh-CN" sz="2000" dirty="0"/>
          </a:p>
          <a:p>
            <a:pPr algn="l"/>
            <a:r>
              <a:rPr lang="en-US" sz="2000" dirty="0"/>
              <a:t>This course will focus on the WAN interconnection technologies and their application scenarios.</a:t>
            </a:r>
          </a:p>
        </p:txBody>
      </p:sp>
    </p:spTree>
    <p:extLst>
      <p:ext uri="{BB962C8B-B14F-4D97-AF65-F5344CB8AC3E}">
        <p14:creationId xmlns:p14="http://schemas.microsoft.com/office/powerpoint/2010/main" val="548368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L2TP Overview</a:t>
            </a:r>
            <a:endParaRPr lang="en-US" dirty="0"/>
          </a:p>
        </p:txBody>
      </p:sp>
      <p:sp>
        <p:nvSpPr>
          <p:cNvPr id="3" name="Text Placeholder 2"/>
          <p:cNvSpPr>
            <a:spLocks noGrp="1"/>
          </p:cNvSpPr>
          <p:nvPr>
            <p:ph type="body" sz="quarter" idx="10"/>
          </p:nvPr>
        </p:nvSpPr>
        <p:spPr bwMode="gray"/>
        <p:txBody>
          <a:bodyPr/>
          <a:lstStyle/>
          <a:p>
            <a:pPr algn="l"/>
            <a:r>
              <a:rPr lang="en-US" sz="1800" dirty="0"/>
              <a:t>L2TP, an open standard of IETF, combines advantages of PPTP. L2TP is especially suitable for setting up an access VPN and has become a de facto industry standard.</a:t>
            </a:r>
            <a:endParaRPr lang="en-US" altLang="zh-CN" sz="1800" dirty="0"/>
          </a:p>
          <a:p>
            <a:pPr algn="l"/>
            <a:r>
              <a:rPr lang="en-US" sz="1800" dirty="0"/>
              <a:t>L2TP is only a tunneling protocol and does not provide encryption or privacy protection. Therefore, L2TP is usually used together with IPsec.</a:t>
            </a:r>
            <a:endParaRPr lang="en-US" altLang="zh-CN" sz="1800" dirty="0"/>
          </a:p>
          <a:p>
            <a:pPr algn="l"/>
            <a:r>
              <a:rPr lang="en-US" sz="1800" dirty="0"/>
              <a:t>L2TP is one of commonly used enterprise interconnection technologies. When L2TP is used, </a:t>
            </a:r>
            <a:r>
              <a:rPr lang="en-US" altLang="zh-CN" sz="1800" dirty="0"/>
              <a:t>an</a:t>
            </a:r>
            <a:r>
              <a:rPr lang="en-US" sz="1800" dirty="0"/>
              <a:t> AAA server is required. L2TP is a good choice for constructing an L2VPN.</a:t>
            </a:r>
          </a:p>
        </p:txBody>
      </p:sp>
      <p:sp>
        <p:nvSpPr>
          <p:cNvPr id="41" name="Freeform 159">
            <a:extLst>
              <a:ext uri="{FF2B5EF4-FFF2-40B4-BE49-F238E27FC236}">
                <a16:creationId xmlns="" xmlns:a16="http://schemas.microsoft.com/office/drawing/2014/main" id="{37284E01-27BA-47B4-BD71-759E5C11108E}"/>
              </a:ext>
            </a:extLst>
          </p:cNvPr>
          <p:cNvSpPr/>
          <p:nvPr/>
        </p:nvSpPr>
        <p:spPr bwMode="gray">
          <a:xfrm flipH="1">
            <a:off x="5458931" y="4290915"/>
            <a:ext cx="1253357" cy="6551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ea typeface="方正兰亭黑简体" panose="02000000000000000000" pitchFamily="2" charset="-122"/>
              </a:rPr>
              <a:t>Internet</a:t>
            </a:r>
          </a:p>
        </p:txBody>
      </p:sp>
      <p:sp>
        <p:nvSpPr>
          <p:cNvPr id="42" name="Freeform 159"/>
          <p:cNvSpPr/>
          <p:nvPr/>
        </p:nvSpPr>
        <p:spPr bwMode="gray">
          <a:xfrm flipH="1">
            <a:off x="2223450" y="4103983"/>
            <a:ext cx="1453418" cy="7898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pic>
        <p:nvPicPr>
          <p:cNvPr id="43"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67376" y="4419128"/>
            <a:ext cx="540000" cy="442800"/>
          </a:xfrm>
          <a:prstGeom prst="rect">
            <a:avLst/>
          </a:prstGeom>
        </p:spPr>
      </p:pic>
      <p:sp>
        <p:nvSpPr>
          <p:cNvPr id="44" name="Freeform 159"/>
          <p:cNvSpPr/>
          <p:nvPr/>
        </p:nvSpPr>
        <p:spPr bwMode="gray">
          <a:xfrm flipH="1">
            <a:off x="8363791" y="4103983"/>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5"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71369" y="4419128"/>
            <a:ext cx="540000" cy="442800"/>
          </a:xfrm>
          <a:prstGeom prst="rect">
            <a:avLst/>
          </a:prstGeom>
        </p:spPr>
      </p:pic>
      <p:pic>
        <p:nvPicPr>
          <p:cNvPr id="46" name="图片 42" descr="大型网管-蓝.png"/>
          <p:cNvPicPr>
            <a:picLocks noChangeAspect="1"/>
          </p:cNvPicPr>
          <p:nvPr/>
        </p:nvPicPr>
        <p:blipFill>
          <a:blip r:embed="rId4" cstate="print"/>
          <a:stretch>
            <a:fillRect/>
          </a:stretch>
        </p:blipFill>
        <p:spPr bwMode="gray">
          <a:xfrm>
            <a:off x="8838652" y="4205326"/>
            <a:ext cx="539607" cy="441817"/>
          </a:xfrm>
          <a:prstGeom prst="rect">
            <a:avLst/>
          </a:prstGeom>
        </p:spPr>
      </p:pic>
      <p:sp>
        <p:nvSpPr>
          <p:cNvPr id="47" name="TextBox 8"/>
          <p:cNvSpPr txBox="1"/>
          <p:nvPr/>
        </p:nvSpPr>
        <p:spPr bwMode="gray">
          <a:xfrm>
            <a:off x="7991591" y="4065402"/>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LNS</a:t>
            </a:r>
          </a:p>
        </p:txBody>
      </p:sp>
      <p:sp>
        <p:nvSpPr>
          <p:cNvPr id="48" name="TextBox 9"/>
          <p:cNvSpPr txBox="1"/>
          <p:nvPr/>
        </p:nvSpPr>
        <p:spPr bwMode="gray">
          <a:xfrm>
            <a:off x="3365599" y="3968244"/>
            <a:ext cx="943555"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client</a:t>
            </a:r>
          </a:p>
          <a:p>
            <a:pPr algn="ctr" fontAlgn="ctr"/>
            <a:r>
              <a:rPr lang="en-US" altLang="zh-CN" sz="1200" dirty="0">
                <a:latin typeface="Huawei Sans" panose="020C0503030203020204" pitchFamily="34" charset="0"/>
                <a:ea typeface="+mn-ea"/>
              </a:rPr>
              <a:t>(LAC)</a:t>
            </a:r>
          </a:p>
        </p:txBody>
      </p:sp>
      <p:pic>
        <p:nvPicPr>
          <p:cNvPr id="49" name="图片 51" descr="交换机.png"/>
          <p:cNvPicPr>
            <a:picLocks noChangeAspect="1"/>
          </p:cNvPicPr>
          <p:nvPr/>
        </p:nvPicPr>
        <p:blipFill>
          <a:blip r:embed="rId5" cstate="print"/>
          <a:stretch>
            <a:fillRect/>
          </a:stretch>
        </p:blipFill>
        <p:spPr bwMode="gray">
          <a:xfrm>
            <a:off x="2655599" y="4231965"/>
            <a:ext cx="540000" cy="441817"/>
          </a:xfrm>
          <a:prstGeom prst="rect">
            <a:avLst/>
          </a:prstGeom>
        </p:spPr>
      </p:pic>
      <p:sp>
        <p:nvSpPr>
          <p:cNvPr id="50" name="TextBox 13"/>
          <p:cNvSpPr txBox="1"/>
          <p:nvPr/>
        </p:nvSpPr>
        <p:spPr bwMode="gray">
          <a:xfrm>
            <a:off x="2240938" y="4622269"/>
            <a:ext cx="140842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rPr>
              <a:t>Enterprise branch</a:t>
            </a:r>
          </a:p>
        </p:txBody>
      </p:sp>
      <p:sp>
        <p:nvSpPr>
          <p:cNvPr id="51" name="TextBox 14"/>
          <p:cNvSpPr txBox="1"/>
          <p:nvPr/>
        </p:nvSpPr>
        <p:spPr bwMode="gray">
          <a:xfrm>
            <a:off x="8528026" y="4618431"/>
            <a:ext cx="116477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rPr>
              <a:t>Enterprise HQ</a:t>
            </a:r>
          </a:p>
        </p:txBody>
      </p:sp>
      <p:cxnSp>
        <p:nvCxnSpPr>
          <p:cNvPr id="52" name="Straight Connector 15"/>
          <p:cNvCxnSpPr>
            <a:cxnSpLocks/>
            <a:endCxn id="43" idx="3"/>
          </p:cNvCxnSpPr>
          <p:nvPr/>
        </p:nvCxnSpPr>
        <p:spPr bwMode="gray">
          <a:xfrm flipH="1">
            <a:off x="4107376" y="4640528"/>
            <a:ext cx="121824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3" name="Straight Connector 18"/>
          <p:cNvCxnSpPr>
            <a:cxnSpLocks/>
            <a:stCxn id="45" idx="1"/>
          </p:cNvCxnSpPr>
          <p:nvPr/>
        </p:nvCxnSpPr>
        <p:spPr bwMode="gray">
          <a:xfrm flipH="1">
            <a:off x="6838989" y="4640528"/>
            <a:ext cx="1132380"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4" name="TextBox 22"/>
          <p:cNvSpPr txBox="1"/>
          <p:nvPr/>
        </p:nvSpPr>
        <p:spPr bwMode="gray">
          <a:xfrm>
            <a:off x="4279742" y="4298021"/>
            <a:ext cx="101408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tunnel</a:t>
            </a:r>
          </a:p>
        </p:txBody>
      </p:sp>
      <p:pic>
        <p:nvPicPr>
          <p:cNvPr id="55" name="图片 56" descr="管理型无线虚链路-蓝.png"/>
          <p:cNvPicPr>
            <a:picLocks noChangeAspect="1"/>
          </p:cNvPicPr>
          <p:nvPr/>
        </p:nvPicPr>
        <p:blipFill>
          <a:blip r:embed="rId6" cstate="print"/>
          <a:stretch>
            <a:fillRect/>
          </a:stretch>
        </p:blipFill>
        <p:spPr bwMode="gray">
          <a:xfrm>
            <a:off x="3994709" y="5575296"/>
            <a:ext cx="539607" cy="441818"/>
          </a:xfrm>
          <a:prstGeom prst="rect">
            <a:avLst/>
          </a:prstGeom>
        </p:spPr>
      </p:pic>
      <p:cxnSp>
        <p:nvCxnSpPr>
          <p:cNvPr id="56" name="Straight Connector 28"/>
          <p:cNvCxnSpPr>
            <a:cxnSpLocks/>
            <a:stCxn id="55" idx="3"/>
          </p:cNvCxnSpPr>
          <p:nvPr/>
        </p:nvCxnSpPr>
        <p:spPr bwMode="gray">
          <a:xfrm flipV="1">
            <a:off x="4534316" y="4946081"/>
            <a:ext cx="1568034" cy="85012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57" name="TextBox 31"/>
          <p:cNvSpPr txBox="1"/>
          <p:nvPr/>
        </p:nvSpPr>
        <p:spPr bwMode="gray">
          <a:xfrm rot="20510077">
            <a:off x="6109551" y="5275206"/>
            <a:ext cx="101408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tunnel</a:t>
            </a:r>
          </a:p>
        </p:txBody>
      </p:sp>
      <p:sp>
        <p:nvSpPr>
          <p:cNvPr id="58" name="Can 225"/>
          <p:cNvSpPr/>
          <p:nvPr/>
        </p:nvSpPr>
        <p:spPr bwMode="gray">
          <a:xfrm rot="5400000" flipH="1">
            <a:off x="5942406" y="2700617"/>
            <a:ext cx="182222" cy="3852005"/>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Can 225"/>
          <p:cNvSpPr/>
          <p:nvPr/>
        </p:nvSpPr>
        <p:spPr bwMode="gray">
          <a:xfrm rot="4334451" flipH="1">
            <a:off x="6169219" y="3590058"/>
            <a:ext cx="182222" cy="3510064"/>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Group 51"/>
          <p:cNvGrpSpPr/>
          <p:nvPr/>
        </p:nvGrpSpPr>
        <p:grpSpPr bwMode="gray">
          <a:xfrm>
            <a:off x="7449735" y="42607"/>
            <a:ext cx="4298015" cy="360000"/>
            <a:chOff x="6622521" y="121552"/>
            <a:chExt cx="4298015" cy="360000"/>
          </a:xfrm>
        </p:grpSpPr>
        <p:sp>
          <p:nvSpPr>
            <p:cNvPr id="30" name="五边形 24"/>
            <p:cNvSpPr/>
            <p:nvPr/>
          </p:nvSpPr>
          <p:spPr bwMode="gray">
            <a:xfrm>
              <a:off x="6622521" y="121552"/>
              <a:ext cx="1526032" cy="360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Access VPN Overview</a:t>
              </a:r>
            </a:p>
          </p:txBody>
        </p:sp>
        <p:sp>
          <p:nvSpPr>
            <p:cNvPr id="31"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32"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052272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Live-Network Application of Access VPN</a:t>
            </a:r>
            <a:endParaRPr lang="en-US" dirty="0"/>
          </a:p>
        </p:txBody>
      </p:sp>
      <p:sp>
        <p:nvSpPr>
          <p:cNvPr id="3" name="Text Placeholder 2"/>
          <p:cNvSpPr>
            <a:spLocks noGrp="1"/>
          </p:cNvSpPr>
          <p:nvPr>
            <p:ph type="body" sz="quarter" idx="10"/>
          </p:nvPr>
        </p:nvSpPr>
        <p:spPr bwMode="gray"/>
        <p:txBody>
          <a:bodyPr/>
          <a:lstStyle/>
          <a:p>
            <a:pPr algn="l"/>
            <a:r>
              <a:rPr lang="en-US" sz="1800" dirty="0"/>
              <a:t>Access VPN is mainly used for remote access of intranet users, and L2TP over IPsec is most widely used.</a:t>
            </a:r>
            <a:endParaRPr lang="en-US" altLang="zh-CN" sz="1800" dirty="0"/>
          </a:p>
          <a:p>
            <a:pPr algn="l"/>
            <a:r>
              <a:rPr lang="en-US" sz="1800" dirty="0"/>
              <a:t>PPTP requires the support of the Windows operating system. In addition, the IP address of the Windows server on the intranet needs to be mapped through NAT for extranet access. Therefore, PPTP is difficult to deploy and is seldom used.</a:t>
            </a:r>
          </a:p>
        </p:txBody>
      </p:sp>
      <p:sp>
        <p:nvSpPr>
          <p:cNvPr id="9" name="圆角矩形 75"/>
          <p:cNvSpPr/>
          <p:nvPr/>
        </p:nvSpPr>
        <p:spPr bwMode="gray">
          <a:xfrm>
            <a:off x="966679" y="2890978"/>
            <a:ext cx="1025206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Live-network application of L2TP over IPsec</a:t>
            </a:r>
          </a:p>
        </p:txBody>
      </p:sp>
      <p:sp>
        <p:nvSpPr>
          <p:cNvPr id="10" name="圆角矩形 75"/>
          <p:cNvSpPr/>
          <p:nvPr/>
        </p:nvSpPr>
        <p:spPr bwMode="gray">
          <a:xfrm>
            <a:off x="966679" y="3325265"/>
            <a:ext cx="10252061" cy="28060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L2TP connections can also be used between branch sites. However, L2TP cannot transmit multicast data or advertise routes between the HQ and branches. Therefore, L2TP is mainly used for remote user access on the live network.</a:t>
            </a:r>
          </a:p>
        </p:txBody>
      </p:sp>
      <p:sp>
        <p:nvSpPr>
          <p:cNvPr id="11" name="Freeform 159"/>
          <p:cNvSpPr/>
          <p:nvPr/>
        </p:nvSpPr>
        <p:spPr bwMode="gray">
          <a:xfrm flipH="1">
            <a:off x="8078515" y="3986401"/>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2"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6093" y="4284327"/>
            <a:ext cx="540000" cy="442800"/>
          </a:xfrm>
          <a:prstGeom prst="rect">
            <a:avLst/>
          </a:prstGeom>
        </p:spPr>
      </p:pic>
      <p:pic>
        <p:nvPicPr>
          <p:cNvPr id="13" name="图片 42" descr="大型网管-蓝.png"/>
          <p:cNvPicPr>
            <a:picLocks noChangeAspect="1"/>
          </p:cNvPicPr>
          <p:nvPr/>
        </p:nvPicPr>
        <p:blipFill>
          <a:blip r:embed="rId4" cstate="print"/>
          <a:stretch>
            <a:fillRect/>
          </a:stretch>
        </p:blipFill>
        <p:spPr bwMode="gray">
          <a:xfrm>
            <a:off x="8686247" y="4308652"/>
            <a:ext cx="539607" cy="441817"/>
          </a:xfrm>
          <a:prstGeom prst="rect">
            <a:avLst/>
          </a:prstGeom>
        </p:spPr>
      </p:pic>
      <p:sp>
        <p:nvSpPr>
          <p:cNvPr id="15" name="TextBox 14"/>
          <p:cNvSpPr txBox="1"/>
          <p:nvPr/>
        </p:nvSpPr>
        <p:spPr bwMode="gray">
          <a:xfrm>
            <a:off x="8291802" y="4062822"/>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Enterprise HQ</a:t>
            </a:r>
          </a:p>
        </p:txBody>
      </p:sp>
      <p:pic>
        <p:nvPicPr>
          <p:cNvPr id="16" name="图片 56" descr="管理型无线虚链路-蓝.png"/>
          <p:cNvPicPr>
            <a:picLocks noChangeAspect="1"/>
          </p:cNvPicPr>
          <p:nvPr/>
        </p:nvPicPr>
        <p:blipFill>
          <a:blip r:embed="rId5" cstate="print"/>
          <a:stretch>
            <a:fillRect/>
          </a:stretch>
        </p:blipFill>
        <p:spPr bwMode="gray">
          <a:xfrm>
            <a:off x="2962470" y="3842509"/>
            <a:ext cx="539607" cy="441818"/>
          </a:xfrm>
          <a:prstGeom prst="rect">
            <a:avLst/>
          </a:prstGeom>
        </p:spPr>
      </p:pic>
      <p:cxnSp>
        <p:nvCxnSpPr>
          <p:cNvPr id="17" name="Straight Connector 16"/>
          <p:cNvCxnSpPr>
            <a:stCxn id="16" idx="3"/>
            <a:endCxn id="20" idx="23"/>
          </p:cNvCxnSpPr>
          <p:nvPr/>
        </p:nvCxnSpPr>
        <p:spPr bwMode="gray">
          <a:xfrm>
            <a:off x="3502077" y="4063418"/>
            <a:ext cx="1760893" cy="22124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20" name="Freeform 159"/>
          <p:cNvSpPr/>
          <p:nvPr/>
        </p:nvSpPr>
        <p:spPr bwMode="gray">
          <a:xfrm flipH="1">
            <a:off x="5040349" y="3968339"/>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p>
        </p:txBody>
      </p:sp>
      <p:cxnSp>
        <p:nvCxnSpPr>
          <p:cNvPr id="22" name="Straight Connector 21"/>
          <p:cNvCxnSpPr>
            <a:stCxn id="20" idx="8"/>
            <a:endCxn id="12" idx="1"/>
          </p:cNvCxnSpPr>
          <p:nvPr/>
        </p:nvCxnSpPr>
        <p:spPr bwMode="gray">
          <a:xfrm>
            <a:off x="6540246" y="4503756"/>
            <a:ext cx="1145847"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25" name="TextBox 24"/>
          <p:cNvSpPr txBox="1"/>
          <p:nvPr/>
        </p:nvSpPr>
        <p:spPr bwMode="gray">
          <a:xfrm>
            <a:off x="7685889" y="4011278"/>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LNS</a:t>
            </a:r>
            <a:endParaRPr lang="en-US" altLang="zh-CN" sz="1200" dirty="0">
              <a:latin typeface="Huawei Sans" panose="020C0503030203020204" pitchFamily="34" charset="0"/>
            </a:endParaRPr>
          </a:p>
        </p:txBody>
      </p:sp>
      <p:sp>
        <p:nvSpPr>
          <p:cNvPr id="26" name="TextBox 25"/>
          <p:cNvSpPr txBox="1"/>
          <p:nvPr/>
        </p:nvSpPr>
        <p:spPr bwMode="gray">
          <a:xfrm>
            <a:off x="2574085" y="3357182"/>
            <a:ext cx="132041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Traveling employee</a:t>
            </a:r>
          </a:p>
        </p:txBody>
      </p:sp>
      <p:pic>
        <p:nvPicPr>
          <p:cNvPr id="28" name="图片 56" descr="管理型无线虚链路-蓝.png"/>
          <p:cNvPicPr>
            <a:picLocks noChangeAspect="1"/>
          </p:cNvPicPr>
          <p:nvPr/>
        </p:nvPicPr>
        <p:blipFill>
          <a:blip r:embed="rId5" cstate="print"/>
          <a:stretch>
            <a:fillRect/>
          </a:stretch>
        </p:blipFill>
        <p:spPr bwMode="gray">
          <a:xfrm>
            <a:off x="2959493" y="4849296"/>
            <a:ext cx="539607" cy="441818"/>
          </a:xfrm>
          <a:prstGeom prst="rect">
            <a:avLst/>
          </a:prstGeom>
        </p:spPr>
      </p:pic>
      <p:sp>
        <p:nvSpPr>
          <p:cNvPr id="29" name="TextBox 28"/>
          <p:cNvSpPr txBox="1"/>
          <p:nvPr/>
        </p:nvSpPr>
        <p:spPr bwMode="gray">
          <a:xfrm>
            <a:off x="2574085" y="4363969"/>
            <a:ext cx="132041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Traveling employee</a:t>
            </a:r>
          </a:p>
        </p:txBody>
      </p:sp>
      <p:cxnSp>
        <p:nvCxnSpPr>
          <p:cNvPr id="30" name="Straight Connector 29"/>
          <p:cNvCxnSpPr>
            <a:stCxn id="28" idx="3"/>
            <a:endCxn id="20" idx="20"/>
          </p:cNvCxnSpPr>
          <p:nvPr/>
        </p:nvCxnSpPr>
        <p:spPr bwMode="gray">
          <a:xfrm flipV="1">
            <a:off x="3499100" y="4747618"/>
            <a:ext cx="1726732" cy="32258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31" name="Can 225"/>
          <p:cNvSpPr/>
          <p:nvPr/>
        </p:nvSpPr>
        <p:spPr bwMode="gray">
          <a:xfrm rot="5765989" flipH="1">
            <a:off x="5505936" y="2062239"/>
            <a:ext cx="182222" cy="420031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Can 225"/>
          <p:cNvSpPr/>
          <p:nvPr/>
        </p:nvSpPr>
        <p:spPr bwMode="gray">
          <a:xfrm rot="15749390" flipH="1" flipV="1">
            <a:off x="5509836" y="2797020"/>
            <a:ext cx="182222" cy="420031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36"/>
          <p:cNvSpPr txBox="1"/>
          <p:nvPr/>
        </p:nvSpPr>
        <p:spPr bwMode="gray">
          <a:xfrm rot="366679">
            <a:off x="4231789" y="3721787"/>
            <a:ext cx="12657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over IPsec</a:t>
            </a:r>
          </a:p>
        </p:txBody>
      </p:sp>
      <p:sp>
        <p:nvSpPr>
          <p:cNvPr id="43" name="TextBox 37"/>
          <p:cNvSpPr txBox="1"/>
          <p:nvPr/>
        </p:nvSpPr>
        <p:spPr bwMode="gray">
          <a:xfrm rot="21102052">
            <a:off x="4256569" y="5054394"/>
            <a:ext cx="12657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over IPsec</a:t>
            </a:r>
          </a:p>
        </p:txBody>
      </p:sp>
      <p:grpSp>
        <p:nvGrpSpPr>
          <p:cNvPr id="33" name="Group 51"/>
          <p:cNvGrpSpPr/>
          <p:nvPr/>
        </p:nvGrpSpPr>
        <p:grpSpPr bwMode="gray">
          <a:xfrm>
            <a:off x="7449735" y="42607"/>
            <a:ext cx="4298015" cy="360000"/>
            <a:chOff x="6622521" y="121552"/>
            <a:chExt cx="4298015" cy="360000"/>
          </a:xfrm>
        </p:grpSpPr>
        <p:sp>
          <p:nvSpPr>
            <p:cNvPr id="34" name="五边形 24"/>
            <p:cNvSpPr/>
            <p:nvPr/>
          </p:nvSpPr>
          <p:spPr bwMode="gray">
            <a:xfrm>
              <a:off x="6622521" y="121552"/>
              <a:ext cx="1526032" cy="360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Access VPN Overview</a:t>
              </a:r>
            </a:p>
          </p:txBody>
        </p:sp>
        <p:sp>
          <p:nvSpPr>
            <p:cNvPr id="35"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37"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7735815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59">
            <a:extLst>
              <a:ext uri="{FF2B5EF4-FFF2-40B4-BE49-F238E27FC236}">
                <a16:creationId xmlns="" xmlns:a16="http://schemas.microsoft.com/office/drawing/2014/main" id="{F85E1186-4B99-402B-B6A9-D0E5EDD49281}"/>
              </a:ext>
            </a:extLst>
          </p:cNvPr>
          <p:cNvSpPr/>
          <p:nvPr/>
        </p:nvSpPr>
        <p:spPr bwMode="gray">
          <a:xfrm flipH="1">
            <a:off x="5276506" y="3239111"/>
            <a:ext cx="2358910" cy="12330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endParaRPr lang="en-US" sz="1800" dirty="0">
              <a:solidFill>
                <a:schemeClr val="tx1"/>
              </a:solidFill>
              <a:latin typeface="Huawei Sans" panose="020C0503030203020204" pitchFamily="34" charset="0"/>
              <a:ea typeface="方正兰亭黑简体" panose="02000000000000000000" pitchFamily="2" charset="-122"/>
            </a:endParaRPr>
          </a:p>
        </p:txBody>
      </p:sp>
      <p:sp>
        <p:nvSpPr>
          <p:cNvPr id="2" name="Title 1"/>
          <p:cNvSpPr>
            <a:spLocks noGrp="1"/>
          </p:cNvSpPr>
          <p:nvPr>
            <p:ph type="title"/>
          </p:nvPr>
        </p:nvSpPr>
        <p:spPr bwMode="gray"/>
        <p:txBody>
          <a:bodyPr/>
          <a:lstStyle/>
          <a:p>
            <a:r>
              <a:rPr lang="en-US"/>
              <a:t>Intranet VPN Overview</a:t>
            </a:r>
            <a:endParaRPr lang="en-US" dirty="0"/>
          </a:p>
        </p:txBody>
      </p:sp>
      <p:sp>
        <p:nvSpPr>
          <p:cNvPr id="3" name="Text Placeholder 2"/>
          <p:cNvSpPr>
            <a:spLocks noGrp="1"/>
          </p:cNvSpPr>
          <p:nvPr>
            <p:ph type="body" sz="quarter" idx="10"/>
          </p:nvPr>
        </p:nvSpPr>
        <p:spPr bwMode="gray"/>
        <p:txBody>
          <a:bodyPr/>
          <a:lstStyle/>
          <a:p>
            <a:pPr algn="l"/>
            <a:r>
              <a:rPr lang="en-US" sz="1800"/>
              <a:t>Intranet VPN technology is used to construct a VPN between gateways based on the Internet. GRE and DSVPN technologies are mainly used.</a:t>
            </a:r>
            <a:endParaRPr lang="en-US" altLang="zh-CN" sz="1800"/>
          </a:p>
          <a:p>
            <a:pPr algn="l"/>
            <a:r>
              <a:rPr lang="en-US" sz="1800"/>
              <a:t>GRE and DSVPN technologies are used to establish VPNs between enterprise branches and the </a:t>
            </a:r>
            <a:r>
              <a:rPr lang="en-US" altLang="zh-CN" sz="1800"/>
              <a:t>HQ</a:t>
            </a:r>
            <a:r>
              <a:rPr lang="en-US" sz="1800"/>
              <a:t>.</a:t>
            </a:r>
            <a:endParaRPr lang="en-US" sz="1800" dirty="0"/>
          </a:p>
        </p:txBody>
      </p:sp>
      <p:sp>
        <p:nvSpPr>
          <p:cNvPr id="53" name="Freeform 159"/>
          <p:cNvSpPr/>
          <p:nvPr/>
        </p:nvSpPr>
        <p:spPr bwMode="gray">
          <a:xfrm flipH="1">
            <a:off x="8752507" y="2455376"/>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6" name="Freeform 159"/>
          <p:cNvSpPr/>
          <p:nvPr/>
        </p:nvSpPr>
        <p:spPr bwMode="gray">
          <a:xfrm flipH="1">
            <a:off x="1332267" y="2585966"/>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7" name="图片 73" descr="PC.png"/>
          <p:cNvPicPr>
            <a:picLocks noChangeAspect="1"/>
          </p:cNvPicPr>
          <p:nvPr/>
        </p:nvPicPr>
        <p:blipFill>
          <a:blip r:embed="rId3" cstate="print"/>
          <a:stretch>
            <a:fillRect/>
          </a:stretch>
        </p:blipFill>
        <p:spPr bwMode="gray">
          <a:xfrm>
            <a:off x="1699146" y="2617998"/>
            <a:ext cx="539063" cy="414000"/>
          </a:xfrm>
          <a:prstGeom prst="rect">
            <a:avLst/>
          </a:prstGeom>
        </p:spPr>
      </p:pic>
      <p:pic>
        <p:nvPicPr>
          <p:cNvPr id="58" name="图片 73" descr="PC.png"/>
          <p:cNvPicPr>
            <a:picLocks noChangeAspect="1"/>
          </p:cNvPicPr>
          <p:nvPr/>
        </p:nvPicPr>
        <p:blipFill>
          <a:blip r:embed="rId3" cstate="print"/>
          <a:stretch>
            <a:fillRect/>
          </a:stretch>
        </p:blipFill>
        <p:spPr bwMode="gray">
          <a:xfrm>
            <a:off x="1699147" y="3401533"/>
            <a:ext cx="539063" cy="414000"/>
          </a:xfrm>
          <a:prstGeom prst="rect">
            <a:avLst/>
          </a:prstGeom>
        </p:spPr>
      </p:pic>
      <p:pic>
        <p:nvPicPr>
          <p:cNvPr id="60" name="图片 42" descr="大型网管-蓝.png"/>
          <p:cNvPicPr>
            <a:picLocks noChangeAspect="1"/>
          </p:cNvPicPr>
          <p:nvPr/>
        </p:nvPicPr>
        <p:blipFill>
          <a:blip r:embed="rId4" cstate="print"/>
          <a:stretch>
            <a:fillRect/>
          </a:stretch>
        </p:blipFill>
        <p:spPr bwMode="gray">
          <a:xfrm>
            <a:off x="2777045" y="3197608"/>
            <a:ext cx="539607" cy="441817"/>
          </a:xfrm>
          <a:prstGeom prst="rect">
            <a:avLst/>
          </a:prstGeom>
        </p:spPr>
      </p:pic>
      <p:pic>
        <p:nvPicPr>
          <p:cNvPr id="6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366331" y="3107729"/>
            <a:ext cx="540000" cy="442800"/>
          </a:xfrm>
          <a:prstGeom prst="rect">
            <a:avLst/>
          </a:prstGeom>
        </p:spPr>
      </p:pic>
      <p:pic>
        <p:nvPicPr>
          <p:cNvPr id="70" name="图片 42" descr="大型网管-蓝.png"/>
          <p:cNvPicPr>
            <a:picLocks noChangeAspect="1"/>
          </p:cNvPicPr>
          <p:nvPr/>
        </p:nvPicPr>
        <p:blipFill>
          <a:blip r:embed="rId4" cstate="print"/>
          <a:stretch>
            <a:fillRect/>
          </a:stretch>
        </p:blipFill>
        <p:spPr bwMode="gray">
          <a:xfrm>
            <a:off x="9299015" y="3099872"/>
            <a:ext cx="539607" cy="441817"/>
          </a:xfrm>
          <a:prstGeom prst="rect">
            <a:avLst/>
          </a:prstGeom>
        </p:spPr>
      </p:pic>
      <p:pic>
        <p:nvPicPr>
          <p:cNvPr id="75" name="图片 73" descr="PC.png"/>
          <p:cNvPicPr>
            <a:picLocks noChangeAspect="1"/>
          </p:cNvPicPr>
          <p:nvPr/>
        </p:nvPicPr>
        <p:blipFill>
          <a:blip r:embed="rId3" cstate="print"/>
          <a:stretch>
            <a:fillRect/>
          </a:stretch>
        </p:blipFill>
        <p:spPr bwMode="gray">
          <a:xfrm>
            <a:off x="10145480" y="2518475"/>
            <a:ext cx="539063" cy="414000"/>
          </a:xfrm>
          <a:prstGeom prst="rect">
            <a:avLst/>
          </a:prstGeom>
        </p:spPr>
      </p:pic>
      <p:pic>
        <p:nvPicPr>
          <p:cNvPr id="88" name="图片 73" descr="PC.png"/>
          <p:cNvPicPr>
            <a:picLocks noChangeAspect="1"/>
          </p:cNvPicPr>
          <p:nvPr/>
        </p:nvPicPr>
        <p:blipFill>
          <a:blip r:embed="rId3" cstate="print"/>
          <a:stretch>
            <a:fillRect/>
          </a:stretch>
        </p:blipFill>
        <p:spPr bwMode="gray">
          <a:xfrm>
            <a:off x="10193790" y="3302010"/>
            <a:ext cx="539063" cy="414000"/>
          </a:xfrm>
          <a:prstGeom prst="rect">
            <a:avLst/>
          </a:prstGeom>
        </p:spPr>
      </p:pic>
      <p:cxnSp>
        <p:nvCxnSpPr>
          <p:cNvPr id="96" name="Straight Connector 95"/>
          <p:cNvCxnSpPr>
            <a:cxnSpLocks/>
            <a:stCxn id="124" idx="3"/>
          </p:cNvCxnSpPr>
          <p:nvPr/>
        </p:nvCxnSpPr>
        <p:spPr bwMode="gray">
          <a:xfrm>
            <a:off x="3992664" y="3421191"/>
            <a:ext cx="1319688" cy="51048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7" name="Straight Connector 96"/>
          <p:cNvCxnSpPr>
            <a:cxnSpLocks/>
            <a:stCxn id="40" idx="7"/>
            <a:endCxn id="66" idx="1"/>
          </p:cNvCxnSpPr>
          <p:nvPr/>
        </p:nvCxnSpPr>
        <p:spPr bwMode="gray">
          <a:xfrm flipV="1">
            <a:off x="7398697" y="3329129"/>
            <a:ext cx="967634" cy="39175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12" name="TextBox 111"/>
          <p:cNvSpPr txBox="1"/>
          <p:nvPr/>
        </p:nvSpPr>
        <p:spPr bwMode="gray">
          <a:xfrm>
            <a:off x="1367166" y="2678691"/>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3" name="TextBox 112"/>
          <p:cNvSpPr txBox="1"/>
          <p:nvPr/>
        </p:nvSpPr>
        <p:spPr bwMode="gray">
          <a:xfrm>
            <a:off x="1358206" y="346185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4" name="TextBox 113"/>
          <p:cNvSpPr txBox="1"/>
          <p:nvPr/>
        </p:nvSpPr>
        <p:spPr bwMode="gray">
          <a:xfrm>
            <a:off x="10674755" y="258010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5" name="TextBox 114"/>
          <p:cNvSpPr txBox="1"/>
          <p:nvPr/>
        </p:nvSpPr>
        <p:spPr bwMode="gray">
          <a:xfrm>
            <a:off x="10712484" y="3371974"/>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6" name="TextBox 115"/>
          <p:cNvSpPr txBox="1"/>
          <p:nvPr/>
        </p:nvSpPr>
        <p:spPr bwMode="gray">
          <a:xfrm>
            <a:off x="2355006" y="2769329"/>
            <a:ext cx="101790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ndParaRPr>
          </a:p>
        </p:txBody>
      </p:sp>
      <p:sp>
        <p:nvSpPr>
          <p:cNvPr id="117" name="TextBox 116"/>
          <p:cNvSpPr txBox="1"/>
          <p:nvPr/>
        </p:nvSpPr>
        <p:spPr bwMode="gray">
          <a:xfrm>
            <a:off x="9081647" y="2797148"/>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Enterprise HQ</a:t>
            </a:r>
            <a:endParaRPr lang="en-US" altLang="zh-CN" sz="1400" dirty="0">
              <a:latin typeface="Huawei Sans" panose="020C0503030203020204" pitchFamily="34" charset="0"/>
            </a:endParaRPr>
          </a:p>
        </p:txBody>
      </p:sp>
      <p:pic>
        <p:nvPicPr>
          <p:cNvPr id="12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452664" y="3199791"/>
            <a:ext cx="540000" cy="442800"/>
          </a:xfrm>
          <a:prstGeom prst="rect">
            <a:avLst/>
          </a:prstGeom>
        </p:spPr>
      </p:pic>
      <p:sp>
        <p:nvSpPr>
          <p:cNvPr id="125" name="Freeform 159"/>
          <p:cNvSpPr/>
          <p:nvPr/>
        </p:nvSpPr>
        <p:spPr bwMode="gray">
          <a:xfrm flipH="1">
            <a:off x="2708594" y="4807914"/>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26" name="图片 73" descr="PC.png"/>
          <p:cNvPicPr>
            <a:picLocks noChangeAspect="1"/>
          </p:cNvPicPr>
          <p:nvPr/>
        </p:nvPicPr>
        <p:blipFill>
          <a:blip r:embed="rId3" cstate="print"/>
          <a:stretch>
            <a:fillRect/>
          </a:stretch>
        </p:blipFill>
        <p:spPr bwMode="gray">
          <a:xfrm>
            <a:off x="3075473" y="4839946"/>
            <a:ext cx="539063" cy="414000"/>
          </a:xfrm>
          <a:prstGeom prst="rect">
            <a:avLst/>
          </a:prstGeom>
        </p:spPr>
      </p:pic>
      <p:pic>
        <p:nvPicPr>
          <p:cNvPr id="127" name="图片 73" descr="PC.png"/>
          <p:cNvPicPr>
            <a:picLocks noChangeAspect="1"/>
          </p:cNvPicPr>
          <p:nvPr/>
        </p:nvPicPr>
        <p:blipFill>
          <a:blip r:embed="rId3" cstate="print"/>
          <a:stretch>
            <a:fillRect/>
          </a:stretch>
        </p:blipFill>
        <p:spPr bwMode="gray">
          <a:xfrm>
            <a:off x="3075474" y="5623481"/>
            <a:ext cx="539063" cy="414000"/>
          </a:xfrm>
          <a:prstGeom prst="rect">
            <a:avLst/>
          </a:prstGeom>
        </p:spPr>
      </p:pic>
      <p:pic>
        <p:nvPicPr>
          <p:cNvPr id="128" name="图片 42" descr="大型网管-蓝.png"/>
          <p:cNvPicPr>
            <a:picLocks noChangeAspect="1"/>
          </p:cNvPicPr>
          <p:nvPr/>
        </p:nvPicPr>
        <p:blipFill>
          <a:blip r:embed="rId4" cstate="print"/>
          <a:stretch>
            <a:fillRect/>
          </a:stretch>
        </p:blipFill>
        <p:spPr bwMode="gray">
          <a:xfrm>
            <a:off x="4153372" y="5419556"/>
            <a:ext cx="539607" cy="441817"/>
          </a:xfrm>
          <a:prstGeom prst="rect">
            <a:avLst/>
          </a:prstGeom>
        </p:spPr>
      </p:pic>
      <p:sp>
        <p:nvSpPr>
          <p:cNvPr id="129" name="TextBox 128"/>
          <p:cNvSpPr txBox="1"/>
          <p:nvPr/>
        </p:nvSpPr>
        <p:spPr bwMode="gray">
          <a:xfrm>
            <a:off x="2743493" y="490063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30" name="TextBox 129"/>
          <p:cNvSpPr txBox="1"/>
          <p:nvPr/>
        </p:nvSpPr>
        <p:spPr bwMode="gray">
          <a:xfrm>
            <a:off x="2734533" y="5683801"/>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31" name="TextBox 130"/>
          <p:cNvSpPr txBox="1"/>
          <p:nvPr/>
        </p:nvSpPr>
        <p:spPr bwMode="gray">
          <a:xfrm>
            <a:off x="3563360" y="4987447"/>
            <a:ext cx="130741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ndParaRPr>
          </a:p>
        </p:txBody>
      </p:sp>
      <p:pic>
        <p:nvPicPr>
          <p:cNvPr id="13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828991" y="5421739"/>
            <a:ext cx="540000" cy="442800"/>
          </a:xfrm>
          <a:prstGeom prst="rect">
            <a:avLst/>
          </a:prstGeom>
        </p:spPr>
      </p:pic>
      <p:cxnSp>
        <p:nvCxnSpPr>
          <p:cNvPr id="134" name="Straight Connector 133"/>
          <p:cNvCxnSpPr>
            <a:cxnSpLocks/>
            <a:stCxn id="133" idx="0"/>
          </p:cNvCxnSpPr>
          <p:nvPr/>
        </p:nvCxnSpPr>
        <p:spPr bwMode="gray">
          <a:xfrm flipV="1">
            <a:off x="5098991" y="4496187"/>
            <a:ext cx="1239369" cy="92555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47" name="TextBox 46"/>
          <p:cNvSpPr txBox="1"/>
          <p:nvPr/>
        </p:nvSpPr>
        <p:spPr bwMode="gray">
          <a:xfrm rot="19261659">
            <a:off x="5569802" y="4809067"/>
            <a:ext cx="11920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GRE, DSVPN</a:t>
            </a:r>
            <a:endParaRPr lang="en-US" altLang="zh-CN" sz="1400" dirty="0">
              <a:latin typeface="Huawei Sans" panose="020C0503030203020204" pitchFamily="34" charset="0"/>
            </a:endParaRPr>
          </a:p>
        </p:txBody>
      </p:sp>
      <p:sp>
        <p:nvSpPr>
          <p:cNvPr id="135" name="TextBox 134"/>
          <p:cNvSpPr txBox="1"/>
          <p:nvPr/>
        </p:nvSpPr>
        <p:spPr bwMode="gray">
          <a:xfrm rot="1256027">
            <a:off x="4051541" y="3185350"/>
            <a:ext cx="11920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GRE, DSVPN</a:t>
            </a:r>
            <a:endParaRPr lang="en-US" altLang="zh-CN" sz="1400" dirty="0">
              <a:latin typeface="Huawei Sans" panose="020C0503030203020204" pitchFamily="34" charset="0"/>
            </a:endParaRPr>
          </a:p>
        </p:txBody>
      </p:sp>
      <p:sp>
        <p:nvSpPr>
          <p:cNvPr id="48" name="Freeform 44"/>
          <p:cNvSpPr/>
          <p:nvPr/>
        </p:nvSpPr>
        <p:spPr bwMode="gray">
          <a:xfrm>
            <a:off x="4095699" y="3220307"/>
            <a:ext cx="4166754" cy="521161"/>
          </a:xfrm>
          <a:custGeom>
            <a:avLst/>
            <a:gdLst>
              <a:gd name="connsiteX0" fmla="*/ 0 w 4166754"/>
              <a:gd name="connsiteY0" fmla="*/ 103909 h 645004"/>
              <a:gd name="connsiteX1" fmla="*/ 2015836 w 4166754"/>
              <a:gd name="connsiteY1" fmla="*/ 644237 h 645004"/>
              <a:gd name="connsiteX2" fmla="*/ 4166754 w 4166754"/>
              <a:gd name="connsiteY2" fmla="*/ 0 h 645004"/>
            </a:gdLst>
            <a:ahLst/>
            <a:cxnLst>
              <a:cxn ang="0">
                <a:pos x="connsiteX0" y="connsiteY0"/>
              </a:cxn>
              <a:cxn ang="0">
                <a:pos x="connsiteX1" y="connsiteY1"/>
              </a:cxn>
              <a:cxn ang="0">
                <a:pos x="connsiteX2" y="connsiteY2"/>
              </a:cxn>
            </a:cxnLst>
            <a:rect l="l" t="t" r="r" b="b"/>
            <a:pathLst>
              <a:path w="4166754" h="645004">
                <a:moveTo>
                  <a:pt x="0" y="103909"/>
                </a:moveTo>
                <a:cubicBezTo>
                  <a:pt x="660688" y="382732"/>
                  <a:pt x="1321377" y="661555"/>
                  <a:pt x="2015836" y="644237"/>
                </a:cubicBezTo>
                <a:cubicBezTo>
                  <a:pt x="2710295" y="626919"/>
                  <a:pt x="4166754" y="0"/>
                  <a:pt x="4166754" y="0"/>
                </a:cubicBezTo>
              </a:path>
            </a:pathLst>
          </a:custGeom>
          <a:noFill/>
          <a:ln w="28575">
            <a:solidFill>
              <a:srgbClr val="56C4D2"/>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9" name="Freeform 45"/>
          <p:cNvSpPr/>
          <p:nvPr/>
        </p:nvSpPr>
        <p:spPr bwMode="gray">
          <a:xfrm>
            <a:off x="5371545" y="3489912"/>
            <a:ext cx="2961409" cy="1943100"/>
          </a:xfrm>
          <a:custGeom>
            <a:avLst/>
            <a:gdLst>
              <a:gd name="connsiteX0" fmla="*/ 0 w 2961409"/>
              <a:gd name="connsiteY0" fmla="*/ 1943100 h 1943100"/>
              <a:gd name="connsiteX1" fmla="*/ 1444336 w 2961409"/>
              <a:gd name="connsiteY1" fmla="*/ 810491 h 1943100"/>
              <a:gd name="connsiteX2" fmla="*/ 2961409 w 2961409"/>
              <a:gd name="connsiteY2" fmla="*/ 0 h 1943100"/>
            </a:gdLst>
            <a:ahLst/>
            <a:cxnLst>
              <a:cxn ang="0">
                <a:pos x="connsiteX0" y="connsiteY0"/>
              </a:cxn>
              <a:cxn ang="0">
                <a:pos x="connsiteX1" y="connsiteY1"/>
              </a:cxn>
              <a:cxn ang="0">
                <a:pos x="connsiteX2" y="connsiteY2"/>
              </a:cxn>
            </a:cxnLst>
            <a:rect l="l" t="t" r="r" b="b"/>
            <a:pathLst>
              <a:path w="2961409" h="1943100">
                <a:moveTo>
                  <a:pt x="0" y="1943100"/>
                </a:moveTo>
                <a:cubicBezTo>
                  <a:pt x="475384" y="1538720"/>
                  <a:pt x="950768" y="1134341"/>
                  <a:pt x="1444336" y="810491"/>
                </a:cubicBezTo>
                <a:cubicBezTo>
                  <a:pt x="1937904" y="486641"/>
                  <a:pt x="2961409" y="0"/>
                  <a:pt x="2961409" y="0"/>
                </a:cubicBezTo>
              </a:path>
            </a:pathLst>
          </a:custGeom>
          <a:noFill/>
          <a:ln w="28575">
            <a:solidFill>
              <a:srgbClr val="56C4D2"/>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45" name="Group 51"/>
          <p:cNvGrpSpPr/>
          <p:nvPr/>
        </p:nvGrpSpPr>
        <p:grpSpPr bwMode="gray">
          <a:xfrm>
            <a:off x="7449735" y="42607"/>
            <a:ext cx="4298015" cy="360000"/>
            <a:chOff x="6622521" y="121552"/>
            <a:chExt cx="4298015" cy="360000"/>
          </a:xfrm>
        </p:grpSpPr>
        <p:sp>
          <p:nvSpPr>
            <p:cNvPr id="46"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50"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51"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420608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gray"/>
        <p:txBody>
          <a:bodyPr/>
          <a:lstStyle/>
          <a:p>
            <a:r>
              <a:rPr lang="en-US"/>
              <a:t>GRE Overview</a:t>
            </a:r>
            <a:endParaRPr lang="en-US" dirty="0"/>
          </a:p>
        </p:txBody>
      </p:sp>
      <p:sp>
        <p:nvSpPr>
          <p:cNvPr id="5" name="Text Placeholder 4"/>
          <p:cNvSpPr>
            <a:spLocks noGrp="1"/>
          </p:cNvSpPr>
          <p:nvPr>
            <p:ph type="body" sz="quarter" idx="10"/>
          </p:nvPr>
        </p:nvSpPr>
        <p:spPr bwMode="gray"/>
        <p:txBody>
          <a:bodyPr/>
          <a:lstStyle/>
          <a:p>
            <a:pPr algn="l"/>
            <a:r>
              <a:rPr lang="en-US" sz="1800"/>
              <a:t>Generic Routing Encapsulation (GRE) is used to encapsulate packets of some network-layer protocols (such as IP, IPX, and AppleTalk) so that the encapsulated packets can be transmitted over the network on which another network-layer protocol is applied.</a:t>
            </a:r>
          </a:p>
          <a:p>
            <a:pPr algn="l"/>
            <a:r>
              <a:rPr lang="en-US" sz="1800"/>
              <a:t>GRE is typically used on networks with a few branch sites.</a:t>
            </a:r>
            <a:endParaRPr lang="en-US" sz="1800" dirty="0"/>
          </a:p>
        </p:txBody>
      </p:sp>
      <p:sp>
        <p:nvSpPr>
          <p:cNvPr id="51" name="Freeform 159">
            <a:extLst>
              <a:ext uri="{FF2B5EF4-FFF2-40B4-BE49-F238E27FC236}">
                <a16:creationId xmlns="" xmlns:a16="http://schemas.microsoft.com/office/drawing/2014/main" id="{AF5B40CB-0CAC-4C11-913D-C63F53EDA3E3}"/>
              </a:ext>
            </a:extLst>
          </p:cNvPr>
          <p:cNvSpPr/>
          <p:nvPr/>
        </p:nvSpPr>
        <p:spPr bwMode="gray">
          <a:xfrm flipH="1">
            <a:off x="5320726" y="4458665"/>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a:t>
            </a:r>
            <a:r>
              <a:rPr lang="en-US" altLang="zh-CN" sz="1600" dirty="0">
                <a:solidFill>
                  <a:schemeClr val="tx1"/>
                </a:solidFill>
                <a:latin typeface="Huawei Sans" panose="020C0503030203020204" pitchFamily="34" charset="0"/>
              </a:rPr>
              <a:t>nternet</a:t>
            </a:r>
            <a:endParaRPr lang="en-US" sz="1600" dirty="0">
              <a:solidFill>
                <a:schemeClr val="tx1"/>
              </a:solidFill>
              <a:latin typeface="Huawei Sans" panose="020C0503030203020204" pitchFamily="34" charset="0"/>
            </a:endParaRPr>
          </a:p>
        </p:txBody>
      </p:sp>
      <p:sp>
        <p:nvSpPr>
          <p:cNvPr id="53" name="Rectangle 63"/>
          <p:cNvSpPr>
            <a:spLocks noChangeArrowheads="1"/>
          </p:cNvSpPr>
          <p:nvPr/>
        </p:nvSpPr>
        <p:spPr bwMode="gray">
          <a:xfrm>
            <a:off x="2841736" y="3632431"/>
            <a:ext cx="1090613" cy="365676"/>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kumimoji="1" lang="en-US" altLang="zh-CN" sz="1600" b="1" dirty="0">
                <a:latin typeface="Huawei Sans" panose="020C0503030203020204" pitchFamily="34" charset="0"/>
                <a:ea typeface="方正兰亭黑简体" panose="02000000000000000000" pitchFamily="2" charset="-122"/>
              </a:rPr>
              <a:t>Link layer</a:t>
            </a:r>
          </a:p>
        </p:txBody>
      </p:sp>
      <p:sp>
        <p:nvSpPr>
          <p:cNvPr id="54" name="Rectangle 64"/>
          <p:cNvSpPr>
            <a:spLocks noChangeArrowheads="1"/>
          </p:cNvSpPr>
          <p:nvPr/>
        </p:nvSpPr>
        <p:spPr bwMode="gray">
          <a:xfrm>
            <a:off x="5027723" y="3631676"/>
            <a:ext cx="1090612" cy="366432"/>
          </a:xfrm>
          <a:prstGeom prst="rect">
            <a:avLst/>
          </a:prstGeom>
          <a:solidFill>
            <a:srgbClr val="56C4D2"/>
          </a:solidFill>
          <a:ln w="25400">
            <a:solidFill>
              <a:srgbClr val="56C4D2"/>
            </a:solidFill>
            <a:miter lim="800000"/>
            <a:headEnd/>
            <a:tailEnd/>
          </a:ln>
        </p:spPr>
        <p:txBody>
          <a:bodyPr wrap="none" lIns="106692" tIns="53346" rIns="106692" bIns="53346" anchor="ctr"/>
          <a:lstStyle/>
          <a:p>
            <a:pPr algn="ctr" defTabSz="1066800" fontAlgn="ctr"/>
            <a:r>
              <a:rPr kumimoji="1" lang="en-US" altLang="zh-CN" sz="1600" b="1" dirty="0">
                <a:solidFill>
                  <a:schemeClr val="bg1"/>
                </a:solidFill>
                <a:latin typeface="Huawei Sans" panose="020C0503030203020204" pitchFamily="34" charset="0"/>
                <a:ea typeface="方正兰亭黑简体" panose="02000000000000000000" pitchFamily="2" charset="-122"/>
              </a:rPr>
              <a:t>GRE</a:t>
            </a:r>
          </a:p>
        </p:txBody>
      </p:sp>
      <p:sp>
        <p:nvSpPr>
          <p:cNvPr id="55" name="Rectangle 65"/>
          <p:cNvSpPr>
            <a:spLocks noChangeArrowheads="1"/>
          </p:cNvSpPr>
          <p:nvPr/>
        </p:nvSpPr>
        <p:spPr bwMode="gray">
          <a:xfrm>
            <a:off x="6118335" y="3632428"/>
            <a:ext cx="1092200" cy="366533"/>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kumimoji="1" lang="en-US" altLang="zh-CN" sz="1600" b="1" dirty="0">
                <a:latin typeface="Huawei Sans" panose="020C0503030203020204" pitchFamily="34" charset="0"/>
                <a:ea typeface="方正兰亭黑简体" panose="02000000000000000000" pitchFamily="2" charset="-122"/>
              </a:rPr>
              <a:t>IP</a:t>
            </a:r>
          </a:p>
        </p:txBody>
      </p:sp>
      <p:sp>
        <p:nvSpPr>
          <p:cNvPr id="56" name="Rectangle 66"/>
          <p:cNvSpPr>
            <a:spLocks noChangeArrowheads="1"/>
          </p:cNvSpPr>
          <p:nvPr/>
        </p:nvSpPr>
        <p:spPr bwMode="gray">
          <a:xfrm>
            <a:off x="3933935" y="3632431"/>
            <a:ext cx="1092200" cy="365676"/>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kumimoji="1" lang="en-US" altLang="zh-CN" sz="1600" b="1" dirty="0">
                <a:latin typeface="Huawei Sans" panose="020C0503030203020204" pitchFamily="34" charset="0"/>
                <a:ea typeface="方正兰亭黑简体" panose="02000000000000000000" pitchFamily="2" charset="-122"/>
              </a:rPr>
              <a:t>IP</a:t>
            </a:r>
          </a:p>
        </p:txBody>
      </p:sp>
      <p:sp>
        <p:nvSpPr>
          <p:cNvPr id="57" name="Rectangle 67"/>
          <p:cNvSpPr>
            <a:spLocks noChangeArrowheads="1"/>
          </p:cNvSpPr>
          <p:nvPr/>
        </p:nvSpPr>
        <p:spPr bwMode="gray">
          <a:xfrm>
            <a:off x="7212124" y="3632431"/>
            <a:ext cx="2185987" cy="365676"/>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kumimoji="1" lang="en-US" altLang="zh-CN" sz="1600" b="1" dirty="0">
                <a:latin typeface="Huawei Sans" panose="020C0503030203020204" pitchFamily="34" charset="0"/>
                <a:ea typeface="方正兰亭黑简体" panose="02000000000000000000" pitchFamily="2" charset="-122"/>
              </a:rPr>
              <a:t>Payload</a:t>
            </a:r>
          </a:p>
        </p:txBody>
      </p:sp>
      <p:sp>
        <p:nvSpPr>
          <p:cNvPr id="58" name="Rectangle 63"/>
          <p:cNvSpPr>
            <a:spLocks noChangeArrowheads="1"/>
          </p:cNvSpPr>
          <p:nvPr/>
        </p:nvSpPr>
        <p:spPr bwMode="gray">
          <a:xfrm>
            <a:off x="5026136" y="3089709"/>
            <a:ext cx="906463" cy="329996"/>
          </a:xfrm>
          <a:prstGeom prst="rect">
            <a:avLst/>
          </a:prstGeom>
          <a:solidFill>
            <a:srgbClr val="56C4D2"/>
          </a:solidFill>
          <a:ln w="25400">
            <a:solidFill>
              <a:schemeClr val="bg1">
                <a:lumMod val="50000"/>
              </a:schemeClr>
            </a:solidFill>
            <a:miter lim="800000"/>
            <a:headEnd/>
            <a:tailEnd/>
          </a:ln>
        </p:spPr>
        <p:txBody>
          <a:bodyPr wrap="none" lIns="106692" tIns="53346" rIns="106692" bIns="53346" anchor="ctr"/>
          <a:lstStyle/>
          <a:p>
            <a:pPr algn="ctr" defTabSz="1066800" fontAlgn="ctr"/>
            <a:r>
              <a:rPr kumimoji="1" lang="en-US" altLang="zh-CN" sz="1600" b="1" dirty="0">
                <a:solidFill>
                  <a:schemeClr val="bg1"/>
                </a:solidFill>
                <a:latin typeface="Huawei Sans" panose="020C0503030203020204" pitchFamily="34" charset="0"/>
                <a:ea typeface="方正兰亭黑简体" panose="02000000000000000000" pitchFamily="2" charset="-122"/>
              </a:rPr>
              <a:t>Flags</a:t>
            </a:r>
          </a:p>
        </p:txBody>
      </p:sp>
      <p:sp>
        <p:nvSpPr>
          <p:cNvPr id="60" name="Rectangle 66"/>
          <p:cNvSpPr>
            <a:spLocks noChangeArrowheads="1"/>
          </p:cNvSpPr>
          <p:nvPr/>
        </p:nvSpPr>
        <p:spPr bwMode="gray">
          <a:xfrm>
            <a:off x="5942124" y="3089709"/>
            <a:ext cx="1982787" cy="329996"/>
          </a:xfrm>
          <a:prstGeom prst="rect">
            <a:avLst/>
          </a:prstGeom>
          <a:solidFill>
            <a:srgbClr val="56C4D2"/>
          </a:solidFill>
          <a:ln w="25400">
            <a:solidFill>
              <a:schemeClr val="bg1">
                <a:lumMod val="50000"/>
              </a:schemeClr>
            </a:solidFill>
            <a:miter lim="800000"/>
            <a:headEnd/>
            <a:tailEnd/>
          </a:ln>
        </p:spPr>
        <p:txBody>
          <a:bodyPr wrap="none" lIns="106692" tIns="53346" rIns="106692" bIns="53346" anchor="ctr"/>
          <a:lstStyle/>
          <a:p>
            <a:pPr algn="ctr" defTabSz="1066800" fontAlgn="ctr"/>
            <a:r>
              <a:rPr kumimoji="1" lang="en-US" altLang="zh-CN" sz="1600" b="1" dirty="0">
                <a:solidFill>
                  <a:schemeClr val="bg1"/>
                </a:solidFill>
                <a:latin typeface="Huawei Sans" panose="020C0503030203020204" pitchFamily="34" charset="0"/>
                <a:ea typeface="方正兰亭黑简体" panose="02000000000000000000" pitchFamily="2" charset="-122"/>
              </a:rPr>
              <a:t>Protocol Type</a:t>
            </a:r>
          </a:p>
        </p:txBody>
      </p:sp>
      <p:cxnSp>
        <p:nvCxnSpPr>
          <p:cNvPr id="61" name="直接连接符 2"/>
          <p:cNvCxnSpPr>
            <a:cxnSpLocks noChangeShapeType="1"/>
          </p:cNvCxnSpPr>
          <p:nvPr/>
        </p:nvCxnSpPr>
        <p:spPr bwMode="gray">
          <a:xfrm>
            <a:off x="5026135" y="3419705"/>
            <a:ext cx="0" cy="212725"/>
          </a:xfrm>
          <a:prstGeom prst="line">
            <a:avLst/>
          </a:prstGeom>
          <a:noFill/>
          <a:ln w="12700" algn="ctr">
            <a:solidFill>
              <a:srgbClr val="56C4D2"/>
            </a:solidFill>
            <a:round/>
            <a:headEnd/>
            <a:tailEnd/>
          </a:ln>
        </p:spPr>
      </p:cxnSp>
      <p:cxnSp>
        <p:nvCxnSpPr>
          <p:cNvPr id="62" name="直接连接符 4"/>
          <p:cNvCxnSpPr>
            <a:cxnSpLocks noChangeShapeType="1"/>
          </p:cNvCxnSpPr>
          <p:nvPr/>
        </p:nvCxnSpPr>
        <p:spPr bwMode="gray">
          <a:xfrm flipV="1">
            <a:off x="6116748" y="3435579"/>
            <a:ext cx="1801812" cy="196850"/>
          </a:xfrm>
          <a:prstGeom prst="line">
            <a:avLst/>
          </a:prstGeom>
          <a:noFill/>
          <a:ln w="12700" algn="ctr">
            <a:solidFill>
              <a:srgbClr val="56C4D2"/>
            </a:solidFill>
            <a:round/>
            <a:headEnd/>
            <a:tailEnd/>
          </a:ln>
        </p:spPr>
      </p:cxnSp>
      <p:cxnSp>
        <p:nvCxnSpPr>
          <p:cNvPr id="63" name="直接连接符 62"/>
          <p:cNvCxnSpPr/>
          <p:nvPr/>
        </p:nvCxnSpPr>
        <p:spPr bwMode="gray">
          <a:xfrm flipV="1">
            <a:off x="4332044" y="5089101"/>
            <a:ext cx="3637481" cy="965"/>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64" name="Text Box 48"/>
          <p:cNvSpPr txBox="1">
            <a:spLocks noChangeArrowheads="1"/>
          </p:cNvSpPr>
          <p:nvPr/>
        </p:nvSpPr>
        <p:spPr bwMode="gray">
          <a:xfrm>
            <a:off x="5612846" y="4922566"/>
            <a:ext cx="1260475" cy="369294"/>
          </a:xfrm>
          <a:prstGeom prst="rect">
            <a:avLst/>
          </a:prstGeom>
          <a:noFill/>
          <a:ln w="9525">
            <a:noFill/>
            <a:miter lim="800000"/>
            <a:headEnd/>
            <a:tailEnd/>
          </a:ln>
        </p:spPr>
        <p:txBody>
          <a:bodyPr lIns="91398" tIns="45701" rIns="91398" bIns="45701">
            <a:spAutoFit/>
          </a:bodyPr>
          <a:lstStyle/>
          <a:p>
            <a:pPr fontAlgn="ctr">
              <a:spcBef>
                <a:spcPct val="50000"/>
              </a:spcBef>
            </a:pPr>
            <a:r>
              <a:rPr lang="en-US" altLang="zh-CN" sz="1800" b="1" dirty="0">
                <a:solidFill>
                  <a:schemeClr val="bg1"/>
                </a:solidFill>
                <a:latin typeface="Huawei Sans" panose="020C0503030203020204" pitchFamily="34" charset="0"/>
                <a:ea typeface="方正兰亭黑简体" panose="02000000000000000000" pitchFamily="2" charset="-122"/>
              </a:rPr>
              <a:t>Internet</a:t>
            </a:r>
            <a:endParaRPr kumimoji="1" lang="en-US" altLang="zh-CN" sz="1800" b="1" dirty="0">
              <a:solidFill>
                <a:schemeClr val="bg1"/>
              </a:solidFill>
              <a:latin typeface="Huawei Sans" panose="020C0503030203020204" pitchFamily="34" charset="0"/>
              <a:ea typeface="方正兰亭黑简体" panose="02000000000000000000" pitchFamily="2" charset="-122"/>
            </a:endParaRPr>
          </a:p>
        </p:txBody>
      </p:sp>
      <p:sp>
        <p:nvSpPr>
          <p:cNvPr id="65" name="Freeform 159"/>
          <p:cNvSpPr/>
          <p:nvPr/>
        </p:nvSpPr>
        <p:spPr bwMode="gray">
          <a:xfrm flipH="1">
            <a:off x="1671647" y="4247579"/>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pic>
        <p:nvPicPr>
          <p:cNvPr id="66" name="图片 73" descr="PC.png"/>
          <p:cNvPicPr>
            <a:picLocks noChangeAspect="1"/>
          </p:cNvPicPr>
          <p:nvPr/>
        </p:nvPicPr>
        <p:blipFill>
          <a:blip r:embed="rId3" cstate="print"/>
          <a:stretch>
            <a:fillRect/>
          </a:stretch>
        </p:blipFill>
        <p:spPr bwMode="gray">
          <a:xfrm>
            <a:off x="2038526" y="4279611"/>
            <a:ext cx="539063" cy="414000"/>
          </a:xfrm>
          <a:prstGeom prst="rect">
            <a:avLst/>
          </a:prstGeom>
        </p:spPr>
      </p:pic>
      <p:pic>
        <p:nvPicPr>
          <p:cNvPr id="67" name="图片 73" descr="PC.png"/>
          <p:cNvPicPr>
            <a:picLocks noChangeAspect="1"/>
          </p:cNvPicPr>
          <p:nvPr/>
        </p:nvPicPr>
        <p:blipFill>
          <a:blip r:embed="rId3" cstate="print"/>
          <a:stretch>
            <a:fillRect/>
          </a:stretch>
        </p:blipFill>
        <p:spPr bwMode="gray">
          <a:xfrm>
            <a:off x="2038527" y="5063146"/>
            <a:ext cx="539063" cy="414000"/>
          </a:xfrm>
          <a:prstGeom prst="rect">
            <a:avLst/>
          </a:prstGeom>
        </p:spPr>
      </p:pic>
      <p:pic>
        <p:nvPicPr>
          <p:cNvPr id="68" name="图片 42" descr="大型网管-蓝.png"/>
          <p:cNvPicPr>
            <a:picLocks noChangeAspect="1"/>
          </p:cNvPicPr>
          <p:nvPr/>
        </p:nvPicPr>
        <p:blipFill>
          <a:blip r:embed="rId4" cstate="print"/>
          <a:stretch>
            <a:fillRect/>
          </a:stretch>
        </p:blipFill>
        <p:spPr bwMode="gray">
          <a:xfrm>
            <a:off x="3116425" y="4859221"/>
            <a:ext cx="539607" cy="441817"/>
          </a:xfrm>
          <a:prstGeom prst="rect">
            <a:avLst/>
          </a:prstGeom>
        </p:spPr>
      </p:pic>
      <p:sp>
        <p:nvSpPr>
          <p:cNvPr id="69" name="TextBox 32"/>
          <p:cNvSpPr txBox="1"/>
          <p:nvPr/>
        </p:nvSpPr>
        <p:spPr bwMode="gray">
          <a:xfrm>
            <a:off x="1706546" y="4340304"/>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PC</a:t>
            </a:r>
            <a:endParaRPr lang="en-US" altLang="zh-CN" sz="1400" dirty="0">
              <a:latin typeface="Huawei Sans" panose="020C0503030203020204" pitchFamily="34" charset="0"/>
              <a:ea typeface="方正兰亭黑简体" panose="02000000000000000000" pitchFamily="2" charset="-122"/>
            </a:endParaRPr>
          </a:p>
        </p:txBody>
      </p:sp>
      <p:sp>
        <p:nvSpPr>
          <p:cNvPr id="70" name="TextBox 33"/>
          <p:cNvSpPr txBox="1"/>
          <p:nvPr/>
        </p:nvSpPr>
        <p:spPr bwMode="gray">
          <a:xfrm>
            <a:off x="1697586" y="5123466"/>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PC</a:t>
            </a:r>
            <a:endParaRPr lang="en-US" altLang="zh-CN" sz="1400" dirty="0">
              <a:latin typeface="Huawei Sans" panose="020C0503030203020204" pitchFamily="34" charset="0"/>
              <a:ea typeface="方正兰亭黑简体" panose="02000000000000000000" pitchFamily="2" charset="-122"/>
            </a:endParaRPr>
          </a:p>
        </p:txBody>
      </p:sp>
      <p:pic>
        <p:nvPicPr>
          <p:cNvPr id="71"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792044" y="4861404"/>
            <a:ext cx="540000" cy="442800"/>
          </a:xfrm>
          <a:prstGeom prst="rect">
            <a:avLst/>
          </a:prstGeom>
        </p:spPr>
      </p:pic>
      <p:sp>
        <p:nvSpPr>
          <p:cNvPr id="72" name="Freeform 159"/>
          <p:cNvSpPr/>
          <p:nvPr/>
        </p:nvSpPr>
        <p:spPr bwMode="gray">
          <a:xfrm flipH="1">
            <a:off x="8336112" y="4337861"/>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pic>
        <p:nvPicPr>
          <p:cNvPr id="73" name="图片 73" descr="PC.png"/>
          <p:cNvPicPr>
            <a:picLocks noChangeAspect="1"/>
          </p:cNvPicPr>
          <p:nvPr/>
        </p:nvPicPr>
        <p:blipFill>
          <a:blip r:embed="rId3" cstate="print"/>
          <a:stretch>
            <a:fillRect/>
          </a:stretch>
        </p:blipFill>
        <p:spPr bwMode="gray">
          <a:xfrm>
            <a:off x="9747394" y="4399103"/>
            <a:ext cx="539063" cy="414000"/>
          </a:xfrm>
          <a:prstGeom prst="rect">
            <a:avLst/>
          </a:prstGeom>
        </p:spPr>
      </p:pic>
      <p:pic>
        <p:nvPicPr>
          <p:cNvPr id="74" name="图片 73" descr="PC.png"/>
          <p:cNvPicPr>
            <a:picLocks noChangeAspect="1"/>
          </p:cNvPicPr>
          <p:nvPr/>
        </p:nvPicPr>
        <p:blipFill>
          <a:blip r:embed="rId3" cstate="print"/>
          <a:stretch>
            <a:fillRect/>
          </a:stretch>
        </p:blipFill>
        <p:spPr bwMode="gray">
          <a:xfrm>
            <a:off x="9747395" y="5182638"/>
            <a:ext cx="539063" cy="414000"/>
          </a:xfrm>
          <a:prstGeom prst="rect">
            <a:avLst/>
          </a:prstGeom>
        </p:spPr>
      </p:pic>
      <p:pic>
        <p:nvPicPr>
          <p:cNvPr id="75" name="图片 42" descr="大型网管-蓝.png"/>
          <p:cNvPicPr>
            <a:picLocks noChangeAspect="1"/>
          </p:cNvPicPr>
          <p:nvPr/>
        </p:nvPicPr>
        <p:blipFill>
          <a:blip r:embed="rId4" cstate="print"/>
          <a:stretch>
            <a:fillRect/>
          </a:stretch>
        </p:blipFill>
        <p:spPr bwMode="gray">
          <a:xfrm>
            <a:off x="8889082" y="4868192"/>
            <a:ext cx="539607" cy="441817"/>
          </a:xfrm>
          <a:prstGeom prst="rect">
            <a:avLst/>
          </a:prstGeom>
        </p:spPr>
      </p:pic>
      <p:sp>
        <p:nvSpPr>
          <p:cNvPr id="76" name="TextBox 40"/>
          <p:cNvSpPr txBox="1"/>
          <p:nvPr/>
        </p:nvSpPr>
        <p:spPr bwMode="gray">
          <a:xfrm>
            <a:off x="10286457" y="4467806"/>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PC</a:t>
            </a:r>
            <a:endParaRPr lang="en-US" altLang="zh-CN" sz="1400" dirty="0">
              <a:latin typeface="Huawei Sans" panose="020C0503030203020204" pitchFamily="34" charset="0"/>
              <a:ea typeface="方正兰亭黑简体" panose="02000000000000000000" pitchFamily="2" charset="-122"/>
            </a:endParaRPr>
          </a:p>
        </p:txBody>
      </p:sp>
      <p:sp>
        <p:nvSpPr>
          <p:cNvPr id="77" name="TextBox 41"/>
          <p:cNvSpPr txBox="1"/>
          <p:nvPr/>
        </p:nvSpPr>
        <p:spPr bwMode="gray">
          <a:xfrm>
            <a:off x="10277497" y="5250968"/>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PC</a:t>
            </a:r>
            <a:endParaRPr lang="en-US" altLang="zh-CN" sz="1400" dirty="0">
              <a:latin typeface="Huawei Sans" panose="020C0503030203020204" pitchFamily="34" charset="0"/>
              <a:ea typeface="方正兰亭黑简体" panose="02000000000000000000" pitchFamily="2" charset="-122"/>
            </a:endParaRPr>
          </a:p>
        </p:txBody>
      </p:sp>
      <p:pic>
        <p:nvPicPr>
          <p:cNvPr id="78"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980319" y="4887010"/>
            <a:ext cx="540000" cy="442800"/>
          </a:xfrm>
          <a:prstGeom prst="rect">
            <a:avLst/>
          </a:prstGeom>
        </p:spPr>
      </p:pic>
      <p:sp>
        <p:nvSpPr>
          <p:cNvPr id="79" name="TextBox 44"/>
          <p:cNvSpPr txBox="1"/>
          <p:nvPr/>
        </p:nvSpPr>
        <p:spPr bwMode="gray">
          <a:xfrm>
            <a:off x="2528070" y="4430920"/>
            <a:ext cx="116110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方正兰亭黑简体" panose="02000000000000000000" pitchFamily="2" charset="-122"/>
              </a:rPr>
              <a:t>Enterprise branch</a:t>
            </a:r>
          </a:p>
        </p:txBody>
      </p:sp>
      <p:sp>
        <p:nvSpPr>
          <p:cNvPr id="80" name="TextBox 45"/>
          <p:cNvSpPr txBox="1"/>
          <p:nvPr/>
        </p:nvSpPr>
        <p:spPr bwMode="gray">
          <a:xfrm>
            <a:off x="8795404" y="4430920"/>
            <a:ext cx="95199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方正兰亭黑简体" panose="02000000000000000000" pitchFamily="2" charset="-122"/>
              </a:rPr>
              <a:t>Enterprise HQ</a:t>
            </a:r>
          </a:p>
        </p:txBody>
      </p:sp>
      <p:sp>
        <p:nvSpPr>
          <p:cNvPr id="81" name="Can 225"/>
          <p:cNvSpPr/>
          <p:nvPr/>
        </p:nvSpPr>
        <p:spPr bwMode="gray">
          <a:xfrm rot="5400000" flipH="1">
            <a:off x="6017052" y="3272743"/>
            <a:ext cx="240736" cy="3574983"/>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 Box 52"/>
          <p:cNvSpPr txBox="1">
            <a:spLocks noChangeArrowheads="1"/>
          </p:cNvSpPr>
          <p:nvPr/>
        </p:nvSpPr>
        <p:spPr bwMode="gray">
          <a:xfrm>
            <a:off x="5508231" y="4900838"/>
            <a:ext cx="1191352" cy="307777"/>
          </a:xfrm>
          <a:prstGeom prst="rect">
            <a:avLst/>
          </a:prstGeom>
          <a:noFill/>
          <a:ln w="9525">
            <a:noFill/>
            <a:miter lim="800000"/>
            <a:headEnd/>
            <a:tailEnd/>
          </a:ln>
        </p:spPr>
        <p:txBody>
          <a:bodyPr wrap="none">
            <a:spAutoFit/>
          </a:bodyPr>
          <a:lstStyle/>
          <a:p>
            <a:pPr eaLnBrk="1" fontAlgn="ctr" hangingPunct="1"/>
            <a:r>
              <a:rPr kumimoji="1" lang="en-US" altLang="zh-CN" sz="1400" b="1" dirty="0">
                <a:solidFill>
                  <a:schemeClr val="bg1"/>
                </a:solidFill>
                <a:latin typeface="Huawei Sans" panose="020C0503030203020204" pitchFamily="34" charset="0"/>
                <a:ea typeface="方正兰亭黑简体" panose="02000000000000000000" pitchFamily="2" charset="-122"/>
              </a:rPr>
              <a:t>GRE Tunnel</a:t>
            </a:r>
          </a:p>
        </p:txBody>
      </p:sp>
      <p:sp>
        <p:nvSpPr>
          <p:cNvPr id="83" name="TextBox 46">
            <a:extLst>
              <a:ext uri="{FF2B5EF4-FFF2-40B4-BE49-F238E27FC236}">
                <a16:creationId xmlns="" xmlns:a16="http://schemas.microsoft.com/office/drawing/2014/main" id="{6EB0F983-EBF2-4228-BA2B-CDE457F36403}"/>
              </a:ext>
            </a:extLst>
          </p:cNvPr>
          <p:cNvSpPr txBox="1"/>
          <p:nvPr/>
        </p:nvSpPr>
        <p:spPr bwMode="gray">
          <a:xfrm>
            <a:off x="3837790" y="5291860"/>
            <a:ext cx="45944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RTA</a:t>
            </a:r>
            <a:endParaRPr lang="en-US" altLang="zh-CN" sz="1400" dirty="0">
              <a:latin typeface="Huawei Sans" panose="020C0503030203020204" pitchFamily="34" charset="0"/>
              <a:ea typeface="方正兰亭黑简体" panose="02000000000000000000" pitchFamily="2" charset="-122"/>
            </a:endParaRPr>
          </a:p>
        </p:txBody>
      </p:sp>
      <p:sp>
        <p:nvSpPr>
          <p:cNvPr id="84" name="TextBox 47">
            <a:extLst>
              <a:ext uri="{FF2B5EF4-FFF2-40B4-BE49-F238E27FC236}">
                <a16:creationId xmlns="" xmlns:a16="http://schemas.microsoft.com/office/drawing/2014/main" id="{AC20E466-9D47-41E0-A133-098A07CFF9AC}"/>
              </a:ext>
            </a:extLst>
          </p:cNvPr>
          <p:cNvSpPr txBox="1"/>
          <p:nvPr/>
        </p:nvSpPr>
        <p:spPr bwMode="gray">
          <a:xfrm>
            <a:off x="8022015" y="5304204"/>
            <a:ext cx="45143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RTB</a:t>
            </a:r>
            <a:endParaRPr lang="en-US" altLang="zh-CN" sz="1400" dirty="0">
              <a:latin typeface="Huawei Sans" panose="020C0503030203020204" pitchFamily="34" charset="0"/>
              <a:ea typeface="方正兰亭黑简体" panose="02000000000000000000" pitchFamily="2" charset="-122"/>
            </a:endParaRPr>
          </a:p>
        </p:txBody>
      </p:sp>
      <p:sp>
        <p:nvSpPr>
          <p:cNvPr id="85" name="Rectangle 1">
            <a:extLst>
              <a:ext uri="{FF2B5EF4-FFF2-40B4-BE49-F238E27FC236}">
                <a16:creationId xmlns="" xmlns:a16="http://schemas.microsoft.com/office/drawing/2014/main" id="{739DF195-1B2B-4D96-A574-7D15D77CB764}"/>
              </a:ext>
            </a:extLst>
          </p:cNvPr>
          <p:cNvSpPr/>
          <p:nvPr/>
        </p:nvSpPr>
        <p:spPr bwMode="gray">
          <a:xfrm>
            <a:off x="4403810" y="4479308"/>
            <a:ext cx="984851" cy="326373"/>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rPr>
              <a:t>GRE</a:t>
            </a:r>
            <a:r>
              <a:rPr lang="en-US" altLang="zh-CN" sz="1200" dirty="0">
                <a:latin typeface="Huawei Sans" panose="020C0503030203020204" pitchFamily="34" charset="0"/>
              </a:rPr>
              <a:t> packet</a:t>
            </a:r>
            <a:endParaRPr lang="en-US" sz="1200" dirty="0">
              <a:latin typeface="Huawei Sans" panose="020C0503030203020204" pitchFamily="34" charset="0"/>
            </a:endParaRPr>
          </a:p>
        </p:txBody>
      </p:sp>
      <p:cxnSp>
        <p:nvCxnSpPr>
          <p:cNvPr id="86" name="Straight Arrow Connector 3">
            <a:extLst>
              <a:ext uri="{FF2B5EF4-FFF2-40B4-BE49-F238E27FC236}">
                <a16:creationId xmlns="" xmlns:a16="http://schemas.microsoft.com/office/drawing/2014/main" id="{F7ABC39F-4B65-4893-9A9B-4DF5ABE5DD69}"/>
              </a:ext>
            </a:extLst>
          </p:cNvPr>
          <p:cNvCxnSpPr>
            <a:cxnSpLocks/>
            <a:stCxn id="85" idx="3"/>
          </p:cNvCxnSpPr>
          <p:nvPr/>
        </p:nvCxnSpPr>
        <p:spPr bwMode="gray">
          <a:xfrm>
            <a:off x="5388661" y="4642495"/>
            <a:ext cx="530102"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87" name="直接连接符 2">
            <a:extLst>
              <a:ext uri="{FF2B5EF4-FFF2-40B4-BE49-F238E27FC236}">
                <a16:creationId xmlns="" xmlns:a16="http://schemas.microsoft.com/office/drawing/2014/main" id="{784D9F75-F098-4871-86D8-07B2087406AD}"/>
              </a:ext>
            </a:extLst>
          </p:cNvPr>
          <p:cNvCxnSpPr>
            <a:cxnSpLocks noChangeShapeType="1"/>
          </p:cNvCxnSpPr>
          <p:nvPr/>
        </p:nvCxnSpPr>
        <p:spPr bwMode="gray">
          <a:xfrm>
            <a:off x="2840147" y="3998961"/>
            <a:ext cx="1563664" cy="582579"/>
          </a:xfrm>
          <a:prstGeom prst="line">
            <a:avLst/>
          </a:prstGeom>
          <a:noFill/>
          <a:ln w="12700" algn="ctr">
            <a:solidFill>
              <a:srgbClr val="56C4D2"/>
            </a:solidFill>
            <a:round/>
            <a:headEnd/>
            <a:tailEnd/>
          </a:ln>
        </p:spPr>
      </p:cxnSp>
      <p:cxnSp>
        <p:nvCxnSpPr>
          <p:cNvPr id="88" name="直接连接符 2">
            <a:extLst>
              <a:ext uri="{FF2B5EF4-FFF2-40B4-BE49-F238E27FC236}">
                <a16:creationId xmlns="" xmlns:a16="http://schemas.microsoft.com/office/drawing/2014/main" id="{D293CE1B-2D17-4E0C-8047-20DA9B46C410}"/>
              </a:ext>
            </a:extLst>
          </p:cNvPr>
          <p:cNvCxnSpPr>
            <a:cxnSpLocks noChangeShapeType="1"/>
          </p:cNvCxnSpPr>
          <p:nvPr/>
        </p:nvCxnSpPr>
        <p:spPr bwMode="gray">
          <a:xfrm flipH="1">
            <a:off x="5381928" y="3998107"/>
            <a:ext cx="4016183" cy="582579"/>
          </a:xfrm>
          <a:prstGeom prst="line">
            <a:avLst/>
          </a:prstGeom>
          <a:noFill/>
          <a:ln w="12700" algn="ctr">
            <a:solidFill>
              <a:srgbClr val="56C4D2"/>
            </a:solidFill>
            <a:round/>
            <a:headEnd/>
            <a:tailEnd/>
          </a:ln>
        </p:spPr>
      </p:cxnSp>
      <p:grpSp>
        <p:nvGrpSpPr>
          <p:cNvPr id="46" name="Group 51"/>
          <p:cNvGrpSpPr/>
          <p:nvPr/>
        </p:nvGrpSpPr>
        <p:grpSpPr bwMode="gray">
          <a:xfrm>
            <a:off x="7449735" y="42607"/>
            <a:ext cx="4298015" cy="360000"/>
            <a:chOff x="6622521" y="121552"/>
            <a:chExt cx="4298015" cy="360000"/>
          </a:xfrm>
        </p:grpSpPr>
        <p:sp>
          <p:nvSpPr>
            <p:cNvPr id="47"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48"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49"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866695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5080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GRE over IPsec Overview</a:t>
            </a:r>
            <a:endParaRPr lang="en-US" dirty="0"/>
          </a:p>
        </p:txBody>
      </p:sp>
      <p:sp>
        <p:nvSpPr>
          <p:cNvPr id="4" name="文本占位符 3"/>
          <p:cNvSpPr>
            <a:spLocks noGrp="1"/>
          </p:cNvSpPr>
          <p:nvPr>
            <p:ph type="body" sz="quarter" idx="10"/>
          </p:nvPr>
        </p:nvSpPr>
        <p:spPr bwMode="gray"/>
        <p:txBody>
          <a:bodyPr/>
          <a:lstStyle/>
          <a:p>
            <a:pPr algn="l"/>
            <a:r>
              <a:rPr lang="en-US" sz="2000" dirty="0"/>
              <a:t>GRE does not support encryption. IPsec supports only the IP protocol and does not support multicast.</a:t>
            </a:r>
            <a:endParaRPr lang="en-US" altLang="zh-CN" sz="2000" dirty="0"/>
          </a:p>
          <a:p>
            <a:pPr algn="l"/>
            <a:r>
              <a:rPr lang="en-US" sz="2000" dirty="0"/>
              <a:t>GRE over IPsec combines advantages of both GRE and IPsec, and offsets their disadvantages.</a:t>
            </a:r>
            <a:endParaRPr lang="en-US" altLang="zh-CN" sz="2000" dirty="0"/>
          </a:p>
          <a:p>
            <a:pPr algn="l"/>
            <a:r>
              <a:rPr lang="en-US" sz="2000" dirty="0"/>
              <a:t>GRE over IPsec is a point-to-point VPN technology commonly used by enterprises.</a:t>
            </a:r>
          </a:p>
          <a:p>
            <a:pPr algn="l"/>
            <a:endParaRPr lang="en-US" altLang="zh-CN" sz="2000" dirty="0"/>
          </a:p>
        </p:txBody>
      </p:sp>
      <p:sp>
        <p:nvSpPr>
          <p:cNvPr id="50" name="Freeform 159">
            <a:extLst>
              <a:ext uri="{FF2B5EF4-FFF2-40B4-BE49-F238E27FC236}">
                <a16:creationId xmlns="" xmlns:a16="http://schemas.microsoft.com/office/drawing/2014/main" id="{E4216620-5E68-4753-825F-CC9BD674BFF6}"/>
              </a:ext>
            </a:extLst>
          </p:cNvPr>
          <p:cNvSpPr/>
          <p:nvPr/>
        </p:nvSpPr>
        <p:spPr bwMode="gray">
          <a:xfrm flipH="1">
            <a:off x="4732295" y="3855465"/>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a:t>
            </a:r>
            <a:r>
              <a:rPr lang="en-US" altLang="zh-CN" sz="1600" dirty="0">
                <a:solidFill>
                  <a:schemeClr val="tx1"/>
                </a:solidFill>
                <a:latin typeface="Huawei Sans" panose="020C0503030203020204" pitchFamily="34" charset="0"/>
              </a:rPr>
              <a:t>nternet</a:t>
            </a:r>
            <a:endParaRPr lang="en-US" sz="1600" dirty="0">
              <a:solidFill>
                <a:schemeClr val="tx1"/>
              </a:solidFill>
              <a:latin typeface="Huawei Sans" panose="020C0503030203020204" pitchFamily="34" charset="0"/>
            </a:endParaRPr>
          </a:p>
        </p:txBody>
      </p:sp>
      <p:cxnSp>
        <p:nvCxnSpPr>
          <p:cNvPr id="51" name="直接连接符 50"/>
          <p:cNvCxnSpPr/>
          <p:nvPr/>
        </p:nvCxnSpPr>
        <p:spPr bwMode="gray">
          <a:xfrm flipV="1">
            <a:off x="3728435" y="4465648"/>
            <a:ext cx="3639147" cy="599"/>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52" name="Freeform 159"/>
          <p:cNvSpPr/>
          <p:nvPr/>
        </p:nvSpPr>
        <p:spPr bwMode="gray">
          <a:xfrm flipH="1">
            <a:off x="1081133" y="3622902"/>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8" name="图片 73" descr="PC.png"/>
          <p:cNvPicPr>
            <a:picLocks noChangeAspect="1"/>
          </p:cNvPicPr>
          <p:nvPr/>
        </p:nvPicPr>
        <p:blipFill>
          <a:blip r:embed="rId3" cstate="print"/>
          <a:stretch>
            <a:fillRect/>
          </a:stretch>
        </p:blipFill>
        <p:spPr bwMode="gray">
          <a:xfrm>
            <a:off x="1448012" y="3654934"/>
            <a:ext cx="539063" cy="414000"/>
          </a:xfrm>
          <a:prstGeom prst="rect">
            <a:avLst/>
          </a:prstGeom>
        </p:spPr>
      </p:pic>
      <p:pic>
        <p:nvPicPr>
          <p:cNvPr id="59" name="图片 73" descr="PC.png"/>
          <p:cNvPicPr>
            <a:picLocks noChangeAspect="1"/>
          </p:cNvPicPr>
          <p:nvPr/>
        </p:nvPicPr>
        <p:blipFill>
          <a:blip r:embed="rId3" cstate="print"/>
          <a:stretch>
            <a:fillRect/>
          </a:stretch>
        </p:blipFill>
        <p:spPr bwMode="gray">
          <a:xfrm>
            <a:off x="1448013" y="4438469"/>
            <a:ext cx="539063" cy="414000"/>
          </a:xfrm>
          <a:prstGeom prst="rect">
            <a:avLst/>
          </a:prstGeom>
        </p:spPr>
      </p:pic>
      <p:pic>
        <p:nvPicPr>
          <p:cNvPr id="60" name="图片 42" descr="大型网管-蓝.png"/>
          <p:cNvPicPr>
            <a:picLocks noChangeAspect="1"/>
          </p:cNvPicPr>
          <p:nvPr/>
        </p:nvPicPr>
        <p:blipFill>
          <a:blip r:embed="rId4" cstate="print"/>
          <a:stretch>
            <a:fillRect/>
          </a:stretch>
        </p:blipFill>
        <p:spPr bwMode="gray">
          <a:xfrm>
            <a:off x="2525911" y="4234544"/>
            <a:ext cx="539607" cy="441817"/>
          </a:xfrm>
          <a:prstGeom prst="rect">
            <a:avLst/>
          </a:prstGeom>
        </p:spPr>
      </p:pic>
      <p:sp>
        <p:nvSpPr>
          <p:cNvPr id="61" name="TextBox 30"/>
          <p:cNvSpPr txBox="1"/>
          <p:nvPr/>
        </p:nvSpPr>
        <p:spPr bwMode="gray">
          <a:xfrm>
            <a:off x="1116032" y="3715627"/>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endParaRPr lang="en-US" altLang="zh-CN" sz="1400" dirty="0">
              <a:latin typeface="Huawei Sans" panose="020C0503030203020204" pitchFamily="34" charset="0"/>
              <a:ea typeface="+mn-ea"/>
            </a:endParaRPr>
          </a:p>
        </p:txBody>
      </p:sp>
      <p:sp>
        <p:nvSpPr>
          <p:cNvPr id="62" name="TextBox 31"/>
          <p:cNvSpPr txBox="1"/>
          <p:nvPr/>
        </p:nvSpPr>
        <p:spPr bwMode="gray">
          <a:xfrm>
            <a:off x="1107072" y="449878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endParaRPr lang="en-US" altLang="zh-CN" sz="1400" dirty="0">
              <a:latin typeface="Huawei Sans" panose="020C0503030203020204" pitchFamily="34" charset="0"/>
              <a:ea typeface="+mn-ea"/>
            </a:endParaRPr>
          </a:p>
        </p:txBody>
      </p:sp>
      <p:pic>
        <p:nvPicPr>
          <p:cNvPr id="6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201530" y="4236727"/>
            <a:ext cx="540000" cy="442800"/>
          </a:xfrm>
          <a:prstGeom prst="rect">
            <a:avLst/>
          </a:prstGeom>
        </p:spPr>
      </p:pic>
      <p:sp>
        <p:nvSpPr>
          <p:cNvPr id="64" name="Freeform 159"/>
          <p:cNvSpPr/>
          <p:nvPr/>
        </p:nvSpPr>
        <p:spPr bwMode="gray">
          <a:xfrm flipH="1">
            <a:off x="7726183" y="3687229"/>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5" name="图片 73" descr="PC.png"/>
          <p:cNvPicPr>
            <a:picLocks noChangeAspect="1"/>
          </p:cNvPicPr>
          <p:nvPr/>
        </p:nvPicPr>
        <p:blipFill>
          <a:blip r:embed="rId3" cstate="print"/>
          <a:stretch>
            <a:fillRect/>
          </a:stretch>
        </p:blipFill>
        <p:spPr bwMode="gray">
          <a:xfrm>
            <a:off x="9137465" y="3748471"/>
            <a:ext cx="539063" cy="414000"/>
          </a:xfrm>
          <a:prstGeom prst="rect">
            <a:avLst/>
          </a:prstGeom>
        </p:spPr>
      </p:pic>
      <p:pic>
        <p:nvPicPr>
          <p:cNvPr id="66" name="图片 73" descr="PC.png"/>
          <p:cNvPicPr>
            <a:picLocks noChangeAspect="1"/>
          </p:cNvPicPr>
          <p:nvPr/>
        </p:nvPicPr>
        <p:blipFill>
          <a:blip r:embed="rId3" cstate="print"/>
          <a:stretch>
            <a:fillRect/>
          </a:stretch>
        </p:blipFill>
        <p:spPr bwMode="gray">
          <a:xfrm>
            <a:off x="9137466" y="4532006"/>
            <a:ext cx="539063" cy="414000"/>
          </a:xfrm>
          <a:prstGeom prst="rect">
            <a:avLst/>
          </a:prstGeom>
        </p:spPr>
      </p:pic>
      <p:pic>
        <p:nvPicPr>
          <p:cNvPr id="67" name="图片 42" descr="大型网管-蓝.png"/>
          <p:cNvPicPr>
            <a:picLocks noChangeAspect="1"/>
          </p:cNvPicPr>
          <p:nvPr/>
        </p:nvPicPr>
        <p:blipFill>
          <a:blip r:embed="rId4" cstate="print"/>
          <a:stretch>
            <a:fillRect/>
          </a:stretch>
        </p:blipFill>
        <p:spPr bwMode="gray">
          <a:xfrm>
            <a:off x="8279153" y="4217560"/>
            <a:ext cx="539607" cy="441817"/>
          </a:xfrm>
          <a:prstGeom prst="rect">
            <a:avLst/>
          </a:prstGeom>
        </p:spPr>
      </p:pic>
      <p:sp>
        <p:nvSpPr>
          <p:cNvPr id="68" name="TextBox 38"/>
          <p:cNvSpPr txBox="1"/>
          <p:nvPr/>
        </p:nvSpPr>
        <p:spPr bwMode="gray">
          <a:xfrm>
            <a:off x="9676528" y="3817174"/>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endParaRPr lang="en-US" altLang="zh-CN" sz="1400" dirty="0">
              <a:latin typeface="Huawei Sans" panose="020C0503030203020204" pitchFamily="34" charset="0"/>
              <a:ea typeface="+mn-ea"/>
            </a:endParaRPr>
          </a:p>
        </p:txBody>
      </p:sp>
      <p:sp>
        <p:nvSpPr>
          <p:cNvPr id="69" name="TextBox 39"/>
          <p:cNvSpPr txBox="1"/>
          <p:nvPr/>
        </p:nvSpPr>
        <p:spPr bwMode="gray">
          <a:xfrm>
            <a:off x="9667568" y="4600336"/>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endParaRPr lang="en-US" altLang="zh-CN" sz="1400" dirty="0">
              <a:latin typeface="Huawei Sans" panose="020C0503030203020204" pitchFamily="34" charset="0"/>
              <a:ea typeface="+mn-ea"/>
            </a:endParaRPr>
          </a:p>
        </p:txBody>
      </p:sp>
      <p:pic>
        <p:nvPicPr>
          <p:cNvPr id="70"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370390" y="4236378"/>
            <a:ext cx="540000" cy="442800"/>
          </a:xfrm>
          <a:prstGeom prst="rect">
            <a:avLst/>
          </a:prstGeom>
        </p:spPr>
      </p:pic>
      <p:sp>
        <p:nvSpPr>
          <p:cNvPr id="71" name="Can 225"/>
          <p:cNvSpPr/>
          <p:nvPr/>
        </p:nvSpPr>
        <p:spPr bwMode="gray">
          <a:xfrm rot="5400000" flipH="1">
            <a:off x="3978109" y="4141860"/>
            <a:ext cx="182222" cy="662048"/>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Can 41"/>
          <p:cNvSpPr/>
          <p:nvPr/>
        </p:nvSpPr>
        <p:spPr bwMode="gray">
          <a:xfrm rot="5400000">
            <a:off x="5099595" y="3195295"/>
            <a:ext cx="236717" cy="2540708"/>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52"/>
          <p:cNvSpPr txBox="1"/>
          <p:nvPr/>
        </p:nvSpPr>
        <p:spPr bwMode="gray">
          <a:xfrm flipH="1">
            <a:off x="4676427" y="4329130"/>
            <a:ext cx="1083053" cy="276999"/>
          </a:xfrm>
          <a:prstGeom prst="rect">
            <a:avLst/>
          </a:prstGeom>
          <a:noFill/>
        </p:spPr>
        <p:txBody>
          <a:bodyPr wrap="square" rtlCol="0">
            <a:spAutoFit/>
          </a:bodyPr>
          <a:lstStyle/>
          <a:p>
            <a:pPr algn="ctr" fontAlgn="ctr"/>
            <a:r>
              <a:rPr lang="en-US" altLang="zh-CN" sz="1200" dirty="0">
                <a:latin typeface="Huawei Sans" panose="020C0503030203020204" pitchFamily="34" charset="0"/>
                <a:ea typeface="方正兰亭黑简体" panose="02000000000000000000" pitchFamily="2" charset="-122"/>
              </a:rPr>
              <a:t>IPsec tunnel</a:t>
            </a:r>
          </a:p>
        </p:txBody>
      </p:sp>
      <p:sp>
        <p:nvSpPr>
          <p:cNvPr id="74" name="Rectangular Callout 53"/>
          <p:cNvSpPr/>
          <p:nvPr/>
        </p:nvSpPr>
        <p:spPr bwMode="gray">
          <a:xfrm>
            <a:off x="3905685" y="4726205"/>
            <a:ext cx="1145501" cy="388952"/>
          </a:xfrm>
          <a:prstGeom prst="wedgeRectCallout">
            <a:avLst>
              <a:gd name="adj1" fmla="val 23680"/>
              <a:gd name="adj2" fmla="val -1084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altLang="zh-CN" sz="1200" dirty="0">
                <a:solidFill>
                  <a:schemeClr val="tx1"/>
                </a:solidFill>
                <a:latin typeface="Huawei Sans" panose="020C0503030203020204" pitchFamily="34" charset="0"/>
                <a:ea typeface="方正兰亭黑简体" panose="02000000000000000000" pitchFamily="2" charset="-122"/>
              </a:rPr>
              <a:t>IPsec tunnel (external)</a:t>
            </a:r>
          </a:p>
        </p:txBody>
      </p:sp>
      <p:sp>
        <p:nvSpPr>
          <p:cNvPr id="75" name="Can 225"/>
          <p:cNvSpPr/>
          <p:nvPr/>
        </p:nvSpPr>
        <p:spPr bwMode="gray">
          <a:xfrm rot="5400000" flipH="1">
            <a:off x="6783937" y="4015647"/>
            <a:ext cx="182222" cy="90000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52"/>
          <p:cNvSpPr txBox="1"/>
          <p:nvPr/>
        </p:nvSpPr>
        <p:spPr bwMode="gray">
          <a:xfrm flipH="1">
            <a:off x="6335472" y="4329130"/>
            <a:ext cx="1015334" cy="276999"/>
          </a:xfrm>
          <a:prstGeom prst="rect">
            <a:avLst/>
          </a:prstGeom>
          <a:noFill/>
        </p:spPr>
        <p:txBody>
          <a:bodyPr wrap="square" rtlCol="0">
            <a:spAutoFit/>
          </a:bodyPr>
          <a:lstStyle/>
          <a:p>
            <a:pPr algn="ctr" fontAlgn="ctr"/>
            <a:r>
              <a:rPr lang="en-US" altLang="zh-CN" sz="1200" dirty="0">
                <a:latin typeface="Huawei Sans" panose="020C0503030203020204" pitchFamily="34" charset="0"/>
                <a:ea typeface="方正兰亭黑简体" panose="02000000000000000000" pitchFamily="2" charset="-122"/>
              </a:rPr>
              <a:t>GRE tunnel</a:t>
            </a:r>
          </a:p>
        </p:txBody>
      </p:sp>
      <p:sp>
        <p:nvSpPr>
          <p:cNvPr id="77" name="Rectangular Callout 54"/>
          <p:cNvSpPr/>
          <p:nvPr/>
        </p:nvSpPr>
        <p:spPr bwMode="gray">
          <a:xfrm>
            <a:off x="6225876" y="4722165"/>
            <a:ext cx="1145501" cy="388952"/>
          </a:xfrm>
          <a:prstGeom prst="wedgeRectCallout">
            <a:avLst>
              <a:gd name="adj1" fmla="val 30700"/>
              <a:gd name="adj2" fmla="val -9688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altLang="zh-CN" sz="1200" dirty="0">
                <a:solidFill>
                  <a:schemeClr val="tx1"/>
                </a:solidFill>
                <a:latin typeface="Huawei Sans" panose="020C0503030203020204" pitchFamily="34" charset="0"/>
                <a:ea typeface="方正兰亭黑简体" panose="02000000000000000000" pitchFamily="2" charset="-122"/>
              </a:rPr>
              <a:t>GRE tunnel (internal)</a:t>
            </a:r>
          </a:p>
        </p:txBody>
      </p:sp>
      <p:grpSp>
        <p:nvGrpSpPr>
          <p:cNvPr id="35" name="Group 51"/>
          <p:cNvGrpSpPr/>
          <p:nvPr/>
        </p:nvGrpSpPr>
        <p:grpSpPr bwMode="gray">
          <a:xfrm>
            <a:off x="7449735" y="42607"/>
            <a:ext cx="4298015" cy="360000"/>
            <a:chOff x="6622521" y="121552"/>
            <a:chExt cx="4298015" cy="360000"/>
          </a:xfrm>
        </p:grpSpPr>
        <p:sp>
          <p:nvSpPr>
            <p:cNvPr id="36"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37"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38"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3382098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DSVPN Overview</a:t>
            </a:r>
            <a:endParaRPr lang="en-US" dirty="0"/>
          </a:p>
        </p:txBody>
      </p:sp>
      <p:sp>
        <p:nvSpPr>
          <p:cNvPr id="3" name="Text Placeholder 2"/>
          <p:cNvSpPr>
            <a:spLocks noGrp="1"/>
          </p:cNvSpPr>
          <p:nvPr>
            <p:ph type="body" sz="quarter" idx="10"/>
          </p:nvPr>
        </p:nvSpPr>
        <p:spPr bwMode="gray">
          <a:xfrm>
            <a:off x="455612" y="1052514"/>
            <a:ext cx="6267453" cy="4875042"/>
          </a:xfrm>
        </p:spPr>
        <p:txBody>
          <a:bodyPr/>
          <a:lstStyle/>
          <a:p>
            <a:pPr algn="l"/>
            <a:r>
              <a:rPr lang="en-US" sz="1600" dirty="0"/>
              <a:t>DSVPN overcomes defects of GRE over IPsec and enables enterprises with a large number of branches to easily build VPNs.</a:t>
            </a:r>
            <a:endParaRPr lang="en-US" altLang="zh-CN" sz="1600" dirty="0"/>
          </a:p>
          <a:p>
            <a:pPr algn="l"/>
            <a:r>
              <a:rPr lang="en-US" sz="1600" dirty="0"/>
              <a:t>DSVPN is a technology that dynamically establishes GRE tunnels. It uses the Next Hop Resolution Protocol (NHRP) to dynamically collect, maintain, and advertise information such as the public IP address of each spoke, allowing the source branch to obtain the public IP address of the destination branch.</a:t>
            </a:r>
            <a:endParaRPr lang="en-US" altLang="zh-CN" sz="1600" dirty="0"/>
          </a:p>
          <a:p>
            <a:pPr algn="l"/>
            <a:r>
              <a:rPr lang="en-US" sz="1600" dirty="0"/>
              <a:t>DSVPN uses </a:t>
            </a:r>
            <a:r>
              <a:rPr lang="en-US" sz="1600" dirty="0" err="1"/>
              <a:t>mGRE</a:t>
            </a:r>
            <a:r>
              <a:rPr lang="en-US" sz="1600" dirty="0"/>
              <a:t> technology to enable VPN tunnels to transmit multicast and broadcast packets, and a tunnel interface can establish VPN tunnels with multiple peers.</a:t>
            </a:r>
            <a:endParaRPr lang="en-US" altLang="zh-CN" sz="1600" dirty="0"/>
          </a:p>
          <a:p>
            <a:pPr algn="l"/>
            <a:r>
              <a:rPr lang="en-US" sz="1600" dirty="0"/>
              <a:t>The GRE tunnel established by DSVPN can still use IPsec technology to ensure tunnel security.</a:t>
            </a:r>
            <a:endParaRPr lang="en-US" altLang="zh-CN" sz="1600" dirty="0"/>
          </a:p>
        </p:txBody>
      </p:sp>
      <p:sp>
        <p:nvSpPr>
          <p:cNvPr id="74" name="Freeform 159"/>
          <p:cNvSpPr/>
          <p:nvPr/>
        </p:nvSpPr>
        <p:spPr bwMode="gray">
          <a:xfrm flipH="1">
            <a:off x="7479729" y="3252643"/>
            <a:ext cx="2119206" cy="10199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ndParaRPr>
          </a:p>
        </p:txBody>
      </p:sp>
      <p:pic>
        <p:nvPicPr>
          <p:cNvPr id="75" name="Picture 12" descr="E:\2016.01\1.12 扁平化图标\蓝色\AR-蓝色最新-40.png"/>
          <p:cNvPicPr>
            <a:picLocks noChangeAspect="1" noChangeArrowheads="1"/>
          </p:cNvPicPr>
          <p:nvPr/>
        </p:nvPicPr>
        <p:blipFill>
          <a:blip r:embed="rId3" cstate="print"/>
          <a:srcRect/>
          <a:stretch>
            <a:fillRect/>
          </a:stretch>
        </p:blipFill>
        <p:spPr bwMode="gray">
          <a:xfrm>
            <a:off x="8254219" y="2312876"/>
            <a:ext cx="540000" cy="441818"/>
          </a:xfrm>
          <a:prstGeom prst="rect">
            <a:avLst/>
          </a:prstGeom>
          <a:noFill/>
        </p:spPr>
      </p:pic>
      <p:pic>
        <p:nvPicPr>
          <p:cNvPr id="76" name="Picture 12" descr="E:\2016.01\1.12 扁平化图标\蓝色\AR-蓝色最新-40.png"/>
          <p:cNvPicPr>
            <a:picLocks noChangeAspect="1" noChangeArrowheads="1"/>
          </p:cNvPicPr>
          <p:nvPr/>
        </p:nvPicPr>
        <p:blipFill>
          <a:blip r:embed="rId3" cstate="print"/>
          <a:srcRect/>
          <a:stretch>
            <a:fillRect/>
          </a:stretch>
        </p:blipFill>
        <p:spPr bwMode="gray">
          <a:xfrm>
            <a:off x="8254219" y="4804016"/>
            <a:ext cx="540000" cy="441818"/>
          </a:xfrm>
          <a:prstGeom prst="rect">
            <a:avLst/>
          </a:prstGeom>
          <a:noFill/>
        </p:spPr>
      </p:pic>
      <p:pic>
        <p:nvPicPr>
          <p:cNvPr id="77" name="Picture 12" descr="E:\2016.01\1.12 扁平化图标\蓝色\AR-蓝色最新-40.png"/>
          <p:cNvPicPr>
            <a:picLocks noChangeAspect="1" noChangeArrowheads="1"/>
          </p:cNvPicPr>
          <p:nvPr/>
        </p:nvPicPr>
        <p:blipFill>
          <a:blip r:embed="rId3" cstate="print"/>
          <a:srcRect/>
          <a:stretch>
            <a:fillRect/>
          </a:stretch>
        </p:blipFill>
        <p:spPr bwMode="gray">
          <a:xfrm>
            <a:off x="9980957" y="4135468"/>
            <a:ext cx="540000" cy="441818"/>
          </a:xfrm>
          <a:prstGeom prst="rect">
            <a:avLst/>
          </a:prstGeom>
          <a:noFill/>
        </p:spPr>
      </p:pic>
      <p:pic>
        <p:nvPicPr>
          <p:cNvPr id="78" name="Picture 12" descr="E:\2016.01\1.12 扁平化图标\蓝色\AR-蓝色最新-40.png"/>
          <p:cNvPicPr>
            <a:picLocks noChangeAspect="1" noChangeArrowheads="1"/>
          </p:cNvPicPr>
          <p:nvPr/>
        </p:nvPicPr>
        <p:blipFill>
          <a:blip r:embed="rId3" cstate="print"/>
          <a:srcRect/>
          <a:stretch>
            <a:fillRect/>
          </a:stretch>
        </p:blipFill>
        <p:spPr bwMode="gray">
          <a:xfrm>
            <a:off x="6519241" y="4135468"/>
            <a:ext cx="540000" cy="441818"/>
          </a:xfrm>
          <a:prstGeom prst="rect">
            <a:avLst/>
          </a:prstGeom>
          <a:noFill/>
        </p:spPr>
      </p:pic>
      <p:sp>
        <p:nvSpPr>
          <p:cNvPr id="79" name="TextBox 78"/>
          <p:cNvSpPr txBox="1"/>
          <p:nvPr/>
        </p:nvSpPr>
        <p:spPr bwMode="gray">
          <a:xfrm>
            <a:off x="8271250" y="2036284"/>
            <a:ext cx="52196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Hub</a:t>
            </a:r>
            <a:endParaRPr lang="en-US" altLang="zh-CN" sz="2400" dirty="0">
              <a:latin typeface="Huawei Sans" panose="020C0503030203020204" pitchFamily="34" charset="0"/>
            </a:endParaRPr>
          </a:p>
        </p:txBody>
      </p:sp>
      <p:sp>
        <p:nvSpPr>
          <p:cNvPr id="80" name="TextBox 79"/>
          <p:cNvSpPr txBox="1"/>
          <p:nvPr/>
        </p:nvSpPr>
        <p:spPr bwMode="gray">
          <a:xfrm>
            <a:off x="6446505" y="4565020"/>
            <a:ext cx="68547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Spoke</a:t>
            </a:r>
            <a:endParaRPr lang="en-US" altLang="zh-CN" sz="2400" dirty="0">
              <a:latin typeface="Huawei Sans" panose="020C0503030203020204" pitchFamily="34" charset="0"/>
            </a:endParaRPr>
          </a:p>
        </p:txBody>
      </p:sp>
      <p:sp>
        <p:nvSpPr>
          <p:cNvPr id="81" name="TextBox 80"/>
          <p:cNvSpPr txBox="1"/>
          <p:nvPr/>
        </p:nvSpPr>
        <p:spPr bwMode="gray">
          <a:xfrm>
            <a:off x="8181481" y="5189910"/>
            <a:ext cx="68547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Spoke</a:t>
            </a:r>
            <a:endParaRPr lang="en-US" altLang="zh-CN" sz="2400" dirty="0">
              <a:latin typeface="Huawei Sans" panose="020C0503030203020204" pitchFamily="34" charset="0"/>
            </a:endParaRPr>
          </a:p>
        </p:txBody>
      </p:sp>
      <p:sp>
        <p:nvSpPr>
          <p:cNvPr id="82" name="TextBox 81"/>
          <p:cNvSpPr txBox="1"/>
          <p:nvPr/>
        </p:nvSpPr>
        <p:spPr bwMode="gray">
          <a:xfrm>
            <a:off x="9913655" y="4565020"/>
            <a:ext cx="68547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Spoke</a:t>
            </a:r>
            <a:endParaRPr lang="en-US" altLang="zh-CN" sz="2400" dirty="0">
              <a:latin typeface="Huawei Sans" panose="020C0503030203020204" pitchFamily="34" charset="0"/>
            </a:endParaRPr>
          </a:p>
        </p:txBody>
      </p:sp>
      <p:cxnSp>
        <p:nvCxnSpPr>
          <p:cNvPr id="83" name="Straight Arrow Connector 82"/>
          <p:cNvCxnSpPr/>
          <p:nvPr/>
        </p:nvCxnSpPr>
        <p:spPr bwMode="gray">
          <a:xfrm>
            <a:off x="9292634" y="2784809"/>
            <a:ext cx="422039" cy="0"/>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sp>
        <p:nvSpPr>
          <p:cNvPr id="84" name="TextBox 83"/>
          <p:cNvSpPr txBox="1"/>
          <p:nvPr/>
        </p:nvSpPr>
        <p:spPr bwMode="gray">
          <a:xfrm>
            <a:off x="9714683" y="2107558"/>
            <a:ext cx="202237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Dynamic </a:t>
            </a:r>
            <a:r>
              <a:rPr lang="en-US" sz="1400" dirty="0" err="1">
                <a:latin typeface="Huawei Sans" panose="020C0503030203020204" pitchFamily="34" charset="0"/>
              </a:rPr>
              <a:t>mGRE</a:t>
            </a:r>
            <a:r>
              <a:rPr lang="en-US" sz="1400" dirty="0">
                <a:latin typeface="Huawei Sans" panose="020C0503030203020204" pitchFamily="34" charset="0"/>
              </a:rPr>
              <a:t> tunnel</a:t>
            </a:r>
            <a:endParaRPr lang="en-US" altLang="zh-CN" sz="2400" dirty="0">
              <a:latin typeface="Huawei Sans" panose="020C0503030203020204" pitchFamily="34" charset="0"/>
            </a:endParaRPr>
          </a:p>
        </p:txBody>
      </p:sp>
      <p:sp>
        <p:nvSpPr>
          <p:cNvPr id="85" name="TextBox 84"/>
          <p:cNvSpPr txBox="1"/>
          <p:nvPr/>
        </p:nvSpPr>
        <p:spPr bwMode="gray">
          <a:xfrm>
            <a:off x="9714683" y="2631547"/>
            <a:ext cx="197108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Data between spokes</a:t>
            </a:r>
            <a:endParaRPr lang="en-US" altLang="zh-CN" sz="2400" dirty="0">
              <a:latin typeface="Huawei Sans" panose="020C0503030203020204" pitchFamily="34" charset="0"/>
            </a:endParaRPr>
          </a:p>
        </p:txBody>
      </p:sp>
      <p:sp>
        <p:nvSpPr>
          <p:cNvPr id="86" name="TextBox 85"/>
          <p:cNvSpPr txBox="1"/>
          <p:nvPr/>
        </p:nvSpPr>
        <p:spPr bwMode="gray">
          <a:xfrm>
            <a:off x="9714683" y="2369552"/>
            <a:ext cx="176589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Static </a:t>
            </a:r>
            <a:r>
              <a:rPr lang="en-US" sz="1400" dirty="0" err="1">
                <a:latin typeface="Huawei Sans" panose="020C0503030203020204" pitchFamily="34" charset="0"/>
              </a:rPr>
              <a:t>mGRE</a:t>
            </a:r>
            <a:r>
              <a:rPr lang="en-US" sz="1400" dirty="0">
                <a:latin typeface="Huawei Sans" panose="020C0503030203020204" pitchFamily="34" charset="0"/>
              </a:rPr>
              <a:t> tunnel</a:t>
            </a:r>
            <a:endParaRPr lang="en-US" altLang="zh-CN" sz="2400" dirty="0">
              <a:latin typeface="Huawei Sans" panose="020C0503030203020204" pitchFamily="34" charset="0"/>
            </a:endParaRPr>
          </a:p>
        </p:txBody>
      </p:sp>
      <p:sp>
        <p:nvSpPr>
          <p:cNvPr id="87" name="Can 225"/>
          <p:cNvSpPr/>
          <p:nvPr/>
        </p:nvSpPr>
        <p:spPr bwMode="gray">
          <a:xfrm rot="2988408" flipH="1">
            <a:off x="7562909" y="2438602"/>
            <a:ext cx="149829" cy="201816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Can 225"/>
          <p:cNvSpPr/>
          <p:nvPr/>
        </p:nvSpPr>
        <p:spPr bwMode="gray">
          <a:xfrm rot="18611592">
            <a:off x="9335700" y="2432789"/>
            <a:ext cx="149829" cy="201816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Can 9"/>
          <p:cNvSpPr/>
          <p:nvPr/>
        </p:nvSpPr>
        <p:spPr bwMode="gray">
          <a:xfrm rot="6701945">
            <a:off x="7671919" y="3898390"/>
            <a:ext cx="152490" cy="1254654"/>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Can 9"/>
          <p:cNvSpPr/>
          <p:nvPr/>
        </p:nvSpPr>
        <p:spPr bwMode="gray">
          <a:xfrm rot="14898055" flipH="1">
            <a:off x="9187540" y="3898390"/>
            <a:ext cx="152490" cy="1254654"/>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Straight Arrow Connector 90"/>
          <p:cNvCxnSpPr/>
          <p:nvPr/>
        </p:nvCxnSpPr>
        <p:spPr bwMode="gray">
          <a:xfrm flipV="1">
            <a:off x="8560656" y="4261327"/>
            <a:ext cx="1404833" cy="554072"/>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cxnSp>
        <p:nvCxnSpPr>
          <p:cNvPr id="92" name="Straight Arrow Connector 91"/>
          <p:cNvCxnSpPr/>
          <p:nvPr/>
        </p:nvCxnSpPr>
        <p:spPr bwMode="gray">
          <a:xfrm>
            <a:off x="7046965" y="4247281"/>
            <a:ext cx="1402400" cy="560201"/>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sp>
        <p:nvSpPr>
          <p:cNvPr id="93" name="Can 9"/>
          <p:cNvSpPr/>
          <p:nvPr/>
        </p:nvSpPr>
        <p:spPr bwMode="gray">
          <a:xfrm rot="5400000">
            <a:off x="9424855" y="2056464"/>
            <a:ext cx="152490" cy="422707"/>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Can 225"/>
          <p:cNvSpPr/>
          <p:nvPr/>
        </p:nvSpPr>
        <p:spPr bwMode="gray">
          <a:xfrm rot="5400000">
            <a:off x="9426185" y="2334958"/>
            <a:ext cx="149829" cy="41693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12"/>
          <p:cNvCxnSpPr>
            <a:endCxn id="75" idx="2"/>
          </p:cNvCxnSpPr>
          <p:nvPr/>
        </p:nvCxnSpPr>
        <p:spPr bwMode="gray">
          <a:xfrm flipV="1">
            <a:off x="8524216" y="2754694"/>
            <a:ext cx="3" cy="52883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6" name="直接连接符 12"/>
          <p:cNvCxnSpPr>
            <a:stCxn id="78" idx="0"/>
            <a:endCxn id="74" idx="21"/>
          </p:cNvCxnSpPr>
          <p:nvPr/>
        </p:nvCxnSpPr>
        <p:spPr bwMode="gray">
          <a:xfrm flipV="1">
            <a:off x="6789241" y="3967716"/>
            <a:ext cx="690488" cy="16775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7" name="直接连接符 12"/>
          <p:cNvCxnSpPr>
            <a:stCxn id="74" idx="8"/>
            <a:endCxn id="77" idx="0"/>
          </p:cNvCxnSpPr>
          <p:nvPr/>
        </p:nvCxnSpPr>
        <p:spPr bwMode="gray">
          <a:xfrm>
            <a:off x="9598935" y="3949152"/>
            <a:ext cx="652022" cy="18631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98" name="Can 225"/>
          <p:cNvSpPr/>
          <p:nvPr/>
        </p:nvSpPr>
        <p:spPr bwMode="gray">
          <a:xfrm>
            <a:off x="8425539" y="2762103"/>
            <a:ext cx="149829" cy="201816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Can 9"/>
          <p:cNvSpPr/>
          <p:nvPr/>
        </p:nvSpPr>
        <p:spPr bwMode="gray">
          <a:xfrm rot="5400000">
            <a:off x="8466603" y="2908730"/>
            <a:ext cx="152490" cy="257340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Straight Arrow Connector 99"/>
          <p:cNvCxnSpPr/>
          <p:nvPr/>
        </p:nvCxnSpPr>
        <p:spPr bwMode="gray">
          <a:xfrm flipV="1">
            <a:off x="7054136" y="4196596"/>
            <a:ext cx="2942052" cy="3183"/>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sp>
        <p:nvSpPr>
          <p:cNvPr id="35" name="文本框 34"/>
          <p:cNvSpPr txBox="1"/>
          <p:nvPr/>
        </p:nvSpPr>
        <p:spPr bwMode="gray">
          <a:xfrm>
            <a:off x="8025428" y="3600906"/>
            <a:ext cx="928459" cy="338554"/>
          </a:xfrm>
          <a:prstGeom prst="rect">
            <a:avLst/>
          </a:prstGeom>
          <a:noFill/>
        </p:spPr>
        <p:txBody>
          <a:bodyPr wrap="none" rtlCol="0">
            <a:spAutoFit/>
          </a:bodyPr>
          <a:lstStyle/>
          <a:p>
            <a:r>
              <a:rPr lang="en-US" altLang="zh-CN" sz="1600">
                <a:latin typeface="+mj-lt"/>
              </a:rPr>
              <a:t>Internet</a:t>
            </a:r>
            <a:endParaRPr lang="zh-CN" altLang="en-US" sz="1600">
              <a:latin typeface="+mj-lt"/>
            </a:endParaRPr>
          </a:p>
        </p:txBody>
      </p:sp>
      <p:grpSp>
        <p:nvGrpSpPr>
          <p:cNvPr id="38" name="Group 51"/>
          <p:cNvGrpSpPr/>
          <p:nvPr/>
        </p:nvGrpSpPr>
        <p:grpSpPr bwMode="gray">
          <a:xfrm>
            <a:off x="7449735" y="42607"/>
            <a:ext cx="4298015" cy="360000"/>
            <a:chOff x="6622521" y="121552"/>
            <a:chExt cx="4298015" cy="360000"/>
          </a:xfrm>
        </p:grpSpPr>
        <p:sp>
          <p:nvSpPr>
            <p:cNvPr id="43"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44"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45"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190109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Live-</a:t>
            </a:r>
            <a:r>
              <a:rPr lang="en-US" altLang="zh-CN"/>
              <a:t>Network </a:t>
            </a:r>
            <a:r>
              <a:rPr lang="en-US"/>
              <a:t>Application of Intranet VPN</a:t>
            </a:r>
            <a:endParaRPr lang="en-US" dirty="0"/>
          </a:p>
        </p:txBody>
      </p:sp>
      <p:sp>
        <p:nvSpPr>
          <p:cNvPr id="3" name="Text Placeholder 2"/>
          <p:cNvSpPr>
            <a:spLocks noGrp="1"/>
          </p:cNvSpPr>
          <p:nvPr>
            <p:ph type="body" sz="quarter" idx="10"/>
          </p:nvPr>
        </p:nvSpPr>
        <p:spPr bwMode="gray"/>
        <p:txBody>
          <a:bodyPr/>
          <a:lstStyle/>
          <a:p>
            <a:pPr algn="l"/>
            <a:r>
              <a:rPr lang="en-US" sz="1600" dirty="0"/>
              <a:t>On the live network, intranet VPN is mainly used for interconnection between enterprise branches and the HQ </a:t>
            </a:r>
            <a:r>
              <a:rPr lang="en-US" altLang="zh-CN" sz="1600" dirty="0"/>
              <a:t>or</a:t>
            </a:r>
            <a:r>
              <a:rPr lang="en-US" sz="1600" dirty="0"/>
              <a:t> between branches.</a:t>
            </a:r>
            <a:endParaRPr lang="en-US" altLang="zh-CN" sz="1600" dirty="0"/>
          </a:p>
          <a:p>
            <a:pPr algn="l"/>
            <a:r>
              <a:rPr lang="en-US" sz="1600" dirty="0"/>
              <a:t>GRE over IPsec is widely used on the live network. For enterprises with many branches, Efficient VPN can be used to simplify the branch configuration. IPsec link redundancy can be deployed to ensure GRE reliability.</a:t>
            </a:r>
          </a:p>
        </p:txBody>
      </p:sp>
      <p:sp>
        <p:nvSpPr>
          <p:cNvPr id="9" name="圆角矩形 75"/>
          <p:cNvSpPr/>
          <p:nvPr/>
        </p:nvSpPr>
        <p:spPr bwMode="gray">
          <a:xfrm>
            <a:off x="1304924" y="2644484"/>
            <a:ext cx="958215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Live-network application of GRE over IPsec</a:t>
            </a:r>
          </a:p>
        </p:txBody>
      </p:sp>
      <p:sp>
        <p:nvSpPr>
          <p:cNvPr id="10" name="圆角矩形 75"/>
          <p:cNvSpPr/>
          <p:nvPr/>
        </p:nvSpPr>
        <p:spPr bwMode="gray">
          <a:xfrm>
            <a:off x="1304924" y="3078771"/>
            <a:ext cx="9582151" cy="31220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DSVPN is seldom used on the live network due to the following reasons: 1. Many enterprises expect that traffic between branches can pass through the HQ to facilitate management. 2. Enterprise O&amp;M personnel just have a basic understanding of DSVPN, which is inconvenient for O&amp;M.</a:t>
            </a: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59"/>
          <p:cNvSpPr/>
          <p:nvPr/>
        </p:nvSpPr>
        <p:spPr bwMode="gray">
          <a:xfrm flipH="1">
            <a:off x="8216736" y="3654182"/>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3"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24314" y="3952108"/>
            <a:ext cx="540000" cy="442800"/>
          </a:xfrm>
          <a:prstGeom prst="rect">
            <a:avLst/>
          </a:prstGeom>
        </p:spPr>
      </p:pic>
      <p:pic>
        <p:nvPicPr>
          <p:cNvPr id="14" name="图片 42" descr="大型网管-蓝.png"/>
          <p:cNvPicPr>
            <a:picLocks noChangeAspect="1"/>
          </p:cNvPicPr>
          <p:nvPr/>
        </p:nvPicPr>
        <p:blipFill>
          <a:blip r:embed="rId4" cstate="print"/>
          <a:stretch>
            <a:fillRect/>
          </a:stretch>
        </p:blipFill>
        <p:spPr bwMode="gray">
          <a:xfrm>
            <a:off x="8824468" y="3976433"/>
            <a:ext cx="539607" cy="441817"/>
          </a:xfrm>
          <a:prstGeom prst="rect">
            <a:avLst/>
          </a:prstGeom>
        </p:spPr>
      </p:pic>
      <p:sp>
        <p:nvSpPr>
          <p:cNvPr id="15" name="TextBox 14"/>
          <p:cNvSpPr txBox="1"/>
          <p:nvPr/>
        </p:nvSpPr>
        <p:spPr bwMode="gray">
          <a:xfrm>
            <a:off x="8426211" y="3738302"/>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Enterprise HQ</a:t>
            </a:r>
          </a:p>
        </p:txBody>
      </p:sp>
      <p:cxnSp>
        <p:nvCxnSpPr>
          <p:cNvPr id="17" name="Straight Connector 16"/>
          <p:cNvCxnSpPr>
            <a:stCxn id="42" idx="3"/>
            <a:endCxn id="18" idx="23"/>
          </p:cNvCxnSpPr>
          <p:nvPr/>
        </p:nvCxnSpPr>
        <p:spPr bwMode="gray">
          <a:xfrm>
            <a:off x="3628362" y="3721053"/>
            <a:ext cx="1772829" cy="23138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8" name="Freeform 159"/>
          <p:cNvSpPr/>
          <p:nvPr/>
        </p:nvSpPr>
        <p:spPr bwMode="gray">
          <a:xfrm flipH="1">
            <a:off x="5178570" y="3636120"/>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p>
        </p:txBody>
      </p:sp>
      <p:cxnSp>
        <p:nvCxnSpPr>
          <p:cNvPr id="19" name="Straight Connector 18"/>
          <p:cNvCxnSpPr>
            <a:stCxn id="18" idx="14"/>
            <a:endCxn id="13" idx="1"/>
          </p:cNvCxnSpPr>
          <p:nvPr/>
        </p:nvCxnSpPr>
        <p:spPr bwMode="gray">
          <a:xfrm flipV="1">
            <a:off x="6432017" y="4173508"/>
            <a:ext cx="1392297" cy="24665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4" name="Straight Connector 23"/>
          <p:cNvCxnSpPr>
            <a:stCxn id="44" idx="3"/>
            <a:endCxn id="18" idx="15"/>
          </p:cNvCxnSpPr>
          <p:nvPr/>
        </p:nvCxnSpPr>
        <p:spPr bwMode="gray">
          <a:xfrm flipV="1">
            <a:off x="3632808" y="4420160"/>
            <a:ext cx="1778065" cy="31782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8" name="Straight Connector 37"/>
          <p:cNvCxnSpPr>
            <a:stCxn id="18" idx="7"/>
            <a:endCxn id="13" idx="1"/>
          </p:cNvCxnSpPr>
          <p:nvPr/>
        </p:nvCxnSpPr>
        <p:spPr bwMode="gray">
          <a:xfrm>
            <a:off x="6527951" y="3942453"/>
            <a:ext cx="1296363" cy="23105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46" name="Freeform 159"/>
          <p:cNvSpPr/>
          <p:nvPr/>
        </p:nvSpPr>
        <p:spPr bwMode="gray">
          <a:xfrm flipH="1">
            <a:off x="2219287" y="3399123"/>
            <a:ext cx="1057880" cy="55298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Branch</a:t>
            </a:r>
          </a:p>
        </p:txBody>
      </p:sp>
      <p:pic>
        <p:nvPicPr>
          <p:cNvPr id="42"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8362" y="3499653"/>
            <a:ext cx="540000" cy="442800"/>
          </a:xfrm>
          <a:prstGeom prst="rect">
            <a:avLst/>
          </a:prstGeom>
        </p:spPr>
      </p:pic>
      <p:sp>
        <p:nvSpPr>
          <p:cNvPr id="47" name="Freeform 159"/>
          <p:cNvSpPr/>
          <p:nvPr/>
        </p:nvSpPr>
        <p:spPr bwMode="gray">
          <a:xfrm flipH="1">
            <a:off x="2211612" y="4438222"/>
            <a:ext cx="1057880" cy="5314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Branch</a:t>
            </a:r>
          </a:p>
        </p:txBody>
      </p:sp>
      <p:pic>
        <p:nvPicPr>
          <p:cNvPr id="4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92808" y="4516586"/>
            <a:ext cx="540000" cy="442800"/>
          </a:xfrm>
          <a:prstGeom prst="rect">
            <a:avLst/>
          </a:prstGeom>
        </p:spPr>
      </p:pic>
      <p:sp>
        <p:nvSpPr>
          <p:cNvPr id="29" name="Can 225"/>
          <p:cNvSpPr/>
          <p:nvPr/>
        </p:nvSpPr>
        <p:spPr bwMode="gray">
          <a:xfrm rot="5761057" flipH="1">
            <a:off x="5651793" y="1741257"/>
            <a:ext cx="149829" cy="420415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Can 225"/>
          <p:cNvSpPr/>
          <p:nvPr/>
        </p:nvSpPr>
        <p:spPr bwMode="gray">
          <a:xfrm rot="4942238" flipH="1">
            <a:off x="5651307" y="2441410"/>
            <a:ext cx="149829" cy="420415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26"/>
          <p:cNvSpPr txBox="1"/>
          <p:nvPr/>
        </p:nvSpPr>
        <p:spPr bwMode="gray">
          <a:xfrm rot="366679">
            <a:off x="4313255" y="3427548"/>
            <a:ext cx="121446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GRE over IPsec</a:t>
            </a:r>
          </a:p>
        </p:txBody>
      </p:sp>
      <p:sp>
        <p:nvSpPr>
          <p:cNvPr id="41" name="TextBox 27"/>
          <p:cNvSpPr txBox="1"/>
          <p:nvPr/>
        </p:nvSpPr>
        <p:spPr bwMode="gray">
          <a:xfrm rot="21102052">
            <a:off x="4338034" y="4708314"/>
            <a:ext cx="121446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GRE over IPsec</a:t>
            </a:r>
          </a:p>
        </p:txBody>
      </p:sp>
      <p:grpSp>
        <p:nvGrpSpPr>
          <p:cNvPr id="35" name="Group 51"/>
          <p:cNvGrpSpPr/>
          <p:nvPr/>
        </p:nvGrpSpPr>
        <p:grpSpPr bwMode="gray">
          <a:xfrm>
            <a:off x="7449735" y="42607"/>
            <a:ext cx="4298015" cy="360000"/>
            <a:chOff x="6622521" y="121552"/>
            <a:chExt cx="4298015" cy="360000"/>
          </a:xfrm>
        </p:grpSpPr>
        <p:sp>
          <p:nvSpPr>
            <p:cNvPr id="36"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37"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39"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074729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159">
            <a:extLst>
              <a:ext uri="{FF2B5EF4-FFF2-40B4-BE49-F238E27FC236}">
                <a16:creationId xmlns="" xmlns:a16="http://schemas.microsoft.com/office/drawing/2014/main" id="{5F75592A-4249-4980-85DF-963C2127C314}"/>
              </a:ext>
            </a:extLst>
          </p:cNvPr>
          <p:cNvSpPr/>
          <p:nvPr/>
        </p:nvSpPr>
        <p:spPr bwMode="gray">
          <a:xfrm flipH="1">
            <a:off x="5145839" y="3392402"/>
            <a:ext cx="2378787" cy="124346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endParaRPr lang="en-US" sz="1800" dirty="0">
              <a:solidFill>
                <a:schemeClr val="tx1"/>
              </a:solidFill>
              <a:latin typeface="Huawei Sans" panose="020C0503030203020204" pitchFamily="34" charset="0"/>
              <a:ea typeface="方正兰亭黑简体" panose="02000000000000000000" pitchFamily="2" charset="-122"/>
            </a:endParaRPr>
          </a:p>
        </p:txBody>
      </p:sp>
      <p:sp>
        <p:nvSpPr>
          <p:cNvPr id="2" name="Title 1"/>
          <p:cNvSpPr>
            <a:spLocks noGrp="1"/>
          </p:cNvSpPr>
          <p:nvPr>
            <p:ph type="title"/>
          </p:nvPr>
        </p:nvSpPr>
        <p:spPr bwMode="gray"/>
        <p:txBody>
          <a:bodyPr/>
          <a:lstStyle/>
          <a:p>
            <a:r>
              <a:rPr lang="en-US"/>
              <a:t>Extranet VPN Overview</a:t>
            </a:r>
            <a:endParaRPr lang="en-US" dirty="0"/>
          </a:p>
        </p:txBody>
      </p:sp>
      <p:sp>
        <p:nvSpPr>
          <p:cNvPr id="3" name="Text Placeholder 2"/>
          <p:cNvSpPr>
            <a:spLocks noGrp="1"/>
          </p:cNvSpPr>
          <p:nvPr>
            <p:ph type="body" sz="quarter" idx="10"/>
          </p:nvPr>
        </p:nvSpPr>
        <p:spPr bwMode="gray"/>
        <p:txBody>
          <a:bodyPr/>
          <a:lstStyle/>
          <a:p>
            <a:pPr algn="l"/>
            <a:r>
              <a:rPr lang="en-US" sz="1800" dirty="0"/>
              <a:t>Extranet VPN is mainly used to deliver secure network access between customers or suppliers. Traveling employees can also use extranet VPN to access the enterprise network.</a:t>
            </a:r>
            <a:endParaRPr lang="en-US" altLang="zh-CN" sz="1800" dirty="0"/>
          </a:p>
          <a:p>
            <a:pPr algn="l"/>
            <a:r>
              <a:rPr lang="en-US" sz="1800" dirty="0"/>
              <a:t>Extranet VPN mainly uses SSL VPN and L2TP.</a:t>
            </a:r>
            <a:endParaRPr lang="en-US" altLang="zh-CN" sz="1800" dirty="0"/>
          </a:p>
        </p:txBody>
      </p:sp>
      <p:sp>
        <p:nvSpPr>
          <p:cNvPr id="53" name="Freeform 159"/>
          <p:cNvSpPr/>
          <p:nvPr/>
        </p:nvSpPr>
        <p:spPr bwMode="gray">
          <a:xfrm flipH="1">
            <a:off x="8781082" y="2661611"/>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6" name="Freeform 159"/>
          <p:cNvSpPr/>
          <p:nvPr/>
        </p:nvSpPr>
        <p:spPr bwMode="gray">
          <a:xfrm flipH="1">
            <a:off x="1381760" y="3221993"/>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7" name="图片 73" descr="PC.png"/>
          <p:cNvPicPr>
            <a:picLocks noChangeAspect="1"/>
          </p:cNvPicPr>
          <p:nvPr/>
        </p:nvPicPr>
        <p:blipFill>
          <a:blip r:embed="rId3" cstate="print"/>
          <a:stretch>
            <a:fillRect/>
          </a:stretch>
        </p:blipFill>
        <p:spPr bwMode="gray">
          <a:xfrm>
            <a:off x="1748639" y="3254025"/>
            <a:ext cx="539063" cy="414000"/>
          </a:xfrm>
          <a:prstGeom prst="rect">
            <a:avLst/>
          </a:prstGeom>
        </p:spPr>
      </p:pic>
      <p:pic>
        <p:nvPicPr>
          <p:cNvPr id="58" name="图片 73" descr="PC.png"/>
          <p:cNvPicPr>
            <a:picLocks noChangeAspect="1"/>
          </p:cNvPicPr>
          <p:nvPr/>
        </p:nvPicPr>
        <p:blipFill>
          <a:blip r:embed="rId3" cstate="print"/>
          <a:stretch>
            <a:fillRect/>
          </a:stretch>
        </p:blipFill>
        <p:spPr bwMode="gray">
          <a:xfrm>
            <a:off x="1748640" y="4037560"/>
            <a:ext cx="539063" cy="414000"/>
          </a:xfrm>
          <a:prstGeom prst="rect">
            <a:avLst/>
          </a:prstGeom>
        </p:spPr>
      </p:pic>
      <p:pic>
        <p:nvPicPr>
          <p:cNvPr id="60" name="图片 42" descr="大型网管-蓝.png"/>
          <p:cNvPicPr>
            <a:picLocks noChangeAspect="1"/>
          </p:cNvPicPr>
          <p:nvPr/>
        </p:nvPicPr>
        <p:blipFill>
          <a:blip r:embed="rId4" cstate="print"/>
          <a:stretch>
            <a:fillRect/>
          </a:stretch>
        </p:blipFill>
        <p:spPr bwMode="gray">
          <a:xfrm>
            <a:off x="2826538" y="3833635"/>
            <a:ext cx="539607" cy="441817"/>
          </a:xfrm>
          <a:prstGeom prst="rect">
            <a:avLst/>
          </a:prstGeom>
        </p:spPr>
      </p:pic>
      <p:pic>
        <p:nvPicPr>
          <p:cNvPr id="6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394906" y="3313964"/>
            <a:ext cx="540000" cy="442800"/>
          </a:xfrm>
          <a:prstGeom prst="rect">
            <a:avLst/>
          </a:prstGeom>
        </p:spPr>
      </p:pic>
      <p:pic>
        <p:nvPicPr>
          <p:cNvPr id="70" name="图片 42" descr="大型网管-蓝.png"/>
          <p:cNvPicPr>
            <a:picLocks noChangeAspect="1"/>
          </p:cNvPicPr>
          <p:nvPr/>
        </p:nvPicPr>
        <p:blipFill>
          <a:blip r:embed="rId4" cstate="print"/>
          <a:stretch>
            <a:fillRect/>
          </a:stretch>
        </p:blipFill>
        <p:spPr bwMode="gray">
          <a:xfrm>
            <a:off x="9327590" y="3306107"/>
            <a:ext cx="539607" cy="441817"/>
          </a:xfrm>
          <a:prstGeom prst="rect">
            <a:avLst/>
          </a:prstGeom>
        </p:spPr>
      </p:pic>
      <p:pic>
        <p:nvPicPr>
          <p:cNvPr id="75" name="图片 73" descr="PC.png"/>
          <p:cNvPicPr>
            <a:picLocks noChangeAspect="1"/>
          </p:cNvPicPr>
          <p:nvPr/>
        </p:nvPicPr>
        <p:blipFill>
          <a:blip r:embed="rId3" cstate="print"/>
          <a:stretch>
            <a:fillRect/>
          </a:stretch>
        </p:blipFill>
        <p:spPr bwMode="gray">
          <a:xfrm>
            <a:off x="10174055" y="2724710"/>
            <a:ext cx="539063" cy="414000"/>
          </a:xfrm>
          <a:prstGeom prst="rect">
            <a:avLst/>
          </a:prstGeom>
        </p:spPr>
      </p:pic>
      <p:pic>
        <p:nvPicPr>
          <p:cNvPr id="88" name="图片 73" descr="PC.png"/>
          <p:cNvPicPr>
            <a:picLocks noChangeAspect="1"/>
          </p:cNvPicPr>
          <p:nvPr/>
        </p:nvPicPr>
        <p:blipFill>
          <a:blip r:embed="rId3" cstate="print"/>
          <a:stretch>
            <a:fillRect/>
          </a:stretch>
        </p:blipFill>
        <p:spPr bwMode="gray">
          <a:xfrm>
            <a:off x="10222365" y="3508245"/>
            <a:ext cx="539063" cy="414000"/>
          </a:xfrm>
          <a:prstGeom prst="rect">
            <a:avLst/>
          </a:prstGeom>
        </p:spPr>
      </p:pic>
      <p:cxnSp>
        <p:nvCxnSpPr>
          <p:cNvPr id="96" name="Straight Connector 95"/>
          <p:cNvCxnSpPr>
            <a:cxnSpLocks/>
            <a:stCxn id="124" idx="3"/>
          </p:cNvCxnSpPr>
          <p:nvPr/>
        </p:nvCxnSpPr>
        <p:spPr bwMode="gray">
          <a:xfrm>
            <a:off x="4042157" y="4057218"/>
            <a:ext cx="1165746"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7" name="Straight Connector 96"/>
          <p:cNvCxnSpPr>
            <a:cxnSpLocks/>
            <a:stCxn id="33" idx="7"/>
            <a:endCxn id="66" idx="1"/>
          </p:cNvCxnSpPr>
          <p:nvPr/>
        </p:nvCxnSpPr>
        <p:spPr bwMode="gray">
          <a:xfrm flipV="1">
            <a:off x="7285912" y="3535364"/>
            <a:ext cx="1108994" cy="34287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12" name="TextBox 111"/>
          <p:cNvSpPr txBox="1"/>
          <p:nvPr/>
        </p:nvSpPr>
        <p:spPr bwMode="gray">
          <a:xfrm>
            <a:off x="1416659" y="3314718"/>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3" name="TextBox 112"/>
          <p:cNvSpPr txBox="1"/>
          <p:nvPr/>
        </p:nvSpPr>
        <p:spPr bwMode="gray">
          <a:xfrm>
            <a:off x="1407699" y="4097880"/>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4" name="TextBox 113"/>
          <p:cNvSpPr txBox="1"/>
          <p:nvPr/>
        </p:nvSpPr>
        <p:spPr bwMode="gray">
          <a:xfrm>
            <a:off x="10685912" y="2795047"/>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5" name="TextBox 114"/>
          <p:cNvSpPr txBox="1"/>
          <p:nvPr/>
        </p:nvSpPr>
        <p:spPr bwMode="gray">
          <a:xfrm>
            <a:off x="10685912" y="357820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6" name="TextBox 115"/>
          <p:cNvSpPr txBox="1"/>
          <p:nvPr/>
        </p:nvSpPr>
        <p:spPr bwMode="gray">
          <a:xfrm>
            <a:off x="2343792" y="3508245"/>
            <a:ext cx="96118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Customer</a:t>
            </a:r>
          </a:p>
        </p:txBody>
      </p:sp>
      <p:sp>
        <p:nvSpPr>
          <p:cNvPr id="117" name="TextBox 116"/>
          <p:cNvSpPr txBox="1"/>
          <p:nvPr/>
        </p:nvSpPr>
        <p:spPr bwMode="gray">
          <a:xfrm>
            <a:off x="9125138" y="3004686"/>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Enterprise HQ</a:t>
            </a:r>
            <a:endParaRPr lang="en-US" altLang="zh-CN" sz="1400" dirty="0">
              <a:latin typeface="Huawei Sans" panose="020C0503030203020204" pitchFamily="34" charset="0"/>
            </a:endParaRPr>
          </a:p>
        </p:txBody>
      </p:sp>
      <p:pic>
        <p:nvPicPr>
          <p:cNvPr id="12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02157" y="3835818"/>
            <a:ext cx="540000" cy="442800"/>
          </a:xfrm>
          <a:prstGeom prst="rect">
            <a:avLst/>
          </a:prstGeom>
        </p:spPr>
      </p:pic>
      <p:cxnSp>
        <p:nvCxnSpPr>
          <p:cNvPr id="134" name="Straight Connector 133"/>
          <p:cNvCxnSpPr>
            <a:cxnSpLocks/>
            <a:stCxn id="40" idx="3"/>
          </p:cNvCxnSpPr>
          <p:nvPr/>
        </p:nvCxnSpPr>
        <p:spPr bwMode="gray">
          <a:xfrm flipV="1">
            <a:off x="5096866" y="4635862"/>
            <a:ext cx="1270069" cy="99211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35" name="TextBox 134"/>
          <p:cNvSpPr txBox="1"/>
          <p:nvPr/>
        </p:nvSpPr>
        <p:spPr bwMode="gray">
          <a:xfrm rot="19236431">
            <a:off x="5313753" y="5200159"/>
            <a:ext cx="133629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SSL VPN/L2TP</a:t>
            </a:r>
            <a:endParaRPr lang="en-US" altLang="zh-CN" sz="1400" dirty="0">
              <a:latin typeface="Huawei Sans" panose="020C0503030203020204" pitchFamily="34" charset="0"/>
            </a:endParaRPr>
          </a:p>
        </p:txBody>
      </p:sp>
      <p:sp>
        <p:nvSpPr>
          <p:cNvPr id="39" name="TextBox 38"/>
          <p:cNvSpPr txBox="1"/>
          <p:nvPr/>
        </p:nvSpPr>
        <p:spPr bwMode="gray">
          <a:xfrm>
            <a:off x="4030346" y="3668025"/>
            <a:ext cx="133629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SSL VPN/L2TP</a:t>
            </a:r>
            <a:endParaRPr lang="en-US" altLang="zh-CN" sz="1400" dirty="0">
              <a:latin typeface="Huawei Sans" panose="020C0503030203020204" pitchFamily="34" charset="0"/>
            </a:endParaRPr>
          </a:p>
        </p:txBody>
      </p:sp>
      <p:pic>
        <p:nvPicPr>
          <p:cNvPr id="40" name="图片 56" descr="管理型无线虚链路-蓝.png"/>
          <p:cNvPicPr>
            <a:picLocks noChangeAspect="1"/>
          </p:cNvPicPr>
          <p:nvPr/>
        </p:nvPicPr>
        <p:blipFill>
          <a:blip r:embed="rId6" cstate="print"/>
          <a:stretch>
            <a:fillRect/>
          </a:stretch>
        </p:blipFill>
        <p:spPr bwMode="gray">
          <a:xfrm>
            <a:off x="4557259" y="5407065"/>
            <a:ext cx="539607" cy="441818"/>
          </a:xfrm>
          <a:prstGeom prst="rect">
            <a:avLst/>
          </a:prstGeom>
        </p:spPr>
      </p:pic>
      <p:sp>
        <p:nvSpPr>
          <p:cNvPr id="38" name="Freeform 44"/>
          <p:cNvSpPr/>
          <p:nvPr/>
        </p:nvSpPr>
        <p:spPr bwMode="gray">
          <a:xfrm rot="21267803">
            <a:off x="4108828" y="3696783"/>
            <a:ext cx="4115063" cy="210347"/>
          </a:xfrm>
          <a:custGeom>
            <a:avLst/>
            <a:gdLst>
              <a:gd name="connsiteX0" fmla="*/ 0 w 4166754"/>
              <a:gd name="connsiteY0" fmla="*/ 103909 h 645004"/>
              <a:gd name="connsiteX1" fmla="*/ 2015836 w 4166754"/>
              <a:gd name="connsiteY1" fmla="*/ 644237 h 645004"/>
              <a:gd name="connsiteX2" fmla="*/ 4166754 w 4166754"/>
              <a:gd name="connsiteY2" fmla="*/ 0 h 645004"/>
            </a:gdLst>
            <a:ahLst/>
            <a:cxnLst>
              <a:cxn ang="0">
                <a:pos x="connsiteX0" y="connsiteY0"/>
              </a:cxn>
              <a:cxn ang="0">
                <a:pos x="connsiteX1" y="connsiteY1"/>
              </a:cxn>
              <a:cxn ang="0">
                <a:pos x="connsiteX2" y="connsiteY2"/>
              </a:cxn>
            </a:cxnLst>
            <a:rect l="l" t="t" r="r" b="b"/>
            <a:pathLst>
              <a:path w="4166754" h="645004">
                <a:moveTo>
                  <a:pt x="0" y="103909"/>
                </a:moveTo>
                <a:cubicBezTo>
                  <a:pt x="660688" y="382732"/>
                  <a:pt x="1321377" y="661555"/>
                  <a:pt x="2015836" y="644237"/>
                </a:cubicBezTo>
                <a:cubicBezTo>
                  <a:pt x="2710295" y="626919"/>
                  <a:pt x="4166754" y="0"/>
                  <a:pt x="4166754" y="0"/>
                </a:cubicBezTo>
              </a:path>
            </a:pathLst>
          </a:custGeom>
          <a:noFill/>
          <a:ln w="28575">
            <a:solidFill>
              <a:srgbClr val="56C4D2"/>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1" name="Freeform 45"/>
          <p:cNvSpPr/>
          <p:nvPr/>
        </p:nvSpPr>
        <p:spPr bwMode="gray">
          <a:xfrm>
            <a:off x="5334658" y="3660246"/>
            <a:ext cx="2961409" cy="1943100"/>
          </a:xfrm>
          <a:custGeom>
            <a:avLst/>
            <a:gdLst>
              <a:gd name="connsiteX0" fmla="*/ 0 w 2961409"/>
              <a:gd name="connsiteY0" fmla="*/ 1943100 h 1943100"/>
              <a:gd name="connsiteX1" fmla="*/ 1444336 w 2961409"/>
              <a:gd name="connsiteY1" fmla="*/ 810491 h 1943100"/>
              <a:gd name="connsiteX2" fmla="*/ 2961409 w 2961409"/>
              <a:gd name="connsiteY2" fmla="*/ 0 h 1943100"/>
            </a:gdLst>
            <a:ahLst/>
            <a:cxnLst>
              <a:cxn ang="0">
                <a:pos x="connsiteX0" y="connsiteY0"/>
              </a:cxn>
              <a:cxn ang="0">
                <a:pos x="connsiteX1" y="connsiteY1"/>
              </a:cxn>
              <a:cxn ang="0">
                <a:pos x="connsiteX2" y="connsiteY2"/>
              </a:cxn>
            </a:cxnLst>
            <a:rect l="l" t="t" r="r" b="b"/>
            <a:pathLst>
              <a:path w="2961409" h="1943100">
                <a:moveTo>
                  <a:pt x="0" y="1943100"/>
                </a:moveTo>
                <a:cubicBezTo>
                  <a:pt x="475384" y="1538720"/>
                  <a:pt x="950768" y="1134341"/>
                  <a:pt x="1444336" y="810491"/>
                </a:cubicBezTo>
                <a:cubicBezTo>
                  <a:pt x="1937904" y="486641"/>
                  <a:pt x="2961409" y="0"/>
                  <a:pt x="2961409" y="0"/>
                </a:cubicBezTo>
              </a:path>
            </a:pathLst>
          </a:custGeom>
          <a:noFill/>
          <a:ln w="28575">
            <a:solidFill>
              <a:srgbClr val="56C4D2"/>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42" name="Group 51"/>
          <p:cNvGrpSpPr/>
          <p:nvPr/>
        </p:nvGrpSpPr>
        <p:grpSpPr bwMode="gray">
          <a:xfrm>
            <a:off x="7449735" y="42607"/>
            <a:ext cx="4298015" cy="360000"/>
            <a:chOff x="6622521" y="121552"/>
            <a:chExt cx="4298015" cy="360000"/>
          </a:xfrm>
        </p:grpSpPr>
        <p:sp>
          <p:nvSpPr>
            <p:cNvPr id="43"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44"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45" name="燕尾形 26"/>
            <p:cNvSpPr/>
            <p:nvPr/>
          </p:nvSpPr>
          <p:spPr bwMode="gray">
            <a:xfrm>
              <a:off x="9396589" y="121552"/>
              <a:ext cx="1523947"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Extranet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356794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159">
            <a:extLst>
              <a:ext uri="{FF2B5EF4-FFF2-40B4-BE49-F238E27FC236}">
                <a16:creationId xmlns="" xmlns:a16="http://schemas.microsoft.com/office/drawing/2014/main" id="{80D819F2-AF52-4591-95C8-19A07DD722DB}"/>
              </a:ext>
            </a:extLst>
          </p:cNvPr>
          <p:cNvSpPr/>
          <p:nvPr/>
        </p:nvSpPr>
        <p:spPr bwMode="gray">
          <a:xfrm flipH="1">
            <a:off x="3757369" y="3664685"/>
            <a:ext cx="1387023" cy="7250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endParaRPr lang="en-US" sz="1800" dirty="0">
              <a:solidFill>
                <a:schemeClr val="tx1"/>
              </a:solidFill>
              <a:latin typeface="Huawei Sans" panose="020C0503030203020204" pitchFamily="34" charset="0"/>
              <a:ea typeface="方正兰亭黑简体" panose="02000000000000000000" pitchFamily="2" charset="-122"/>
            </a:endParaRPr>
          </a:p>
        </p:txBody>
      </p:sp>
      <p:sp>
        <p:nvSpPr>
          <p:cNvPr id="3" name="标题 2"/>
          <p:cNvSpPr>
            <a:spLocks noGrp="1"/>
          </p:cNvSpPr>
          <p:nvPr>
            <p:ph type="title"/>
          </p:nvPr>
        </p:nvSpPr>
        <p:spPr bwMode="gray"/>
        <p:txBody>
          <a:bodyPr/>
          <a:lstStyle/>
          <a:p>
            <a:r>
              <a:rPr lang="en-US"/>
              <a:t>SSL VPN Overview</a:t>
            </a:r>
            <a:endParaRPr lang="en-US" dirty="0"/>
          </a:p>
        </p:txBody>
      </p:sp>
      <p:sp>
        <p:nvSpPr>
          <p:cNvPr id="4" name="文本占位符 3"/>
          <p:cNvSpPr>
            <a:spLocks noGrp="1"/>
          </p:cNvSpPr>
          <p:nvPr>
            <p:ph type="body" sz="quarter" idx="10"/>
          </p:nvPr>
        </p:nvSpPr>
        <p:spPr bwMode="gray"/>
        <p:txBody>
          <a:bodyPr/>
          <a:lstStyle/>
          <a:p>
            <a:pPr algn="l"/>
            <a:r>
              <a:rPr lang="en-US" sz="1800" dirty="0"/>
              <a:t>SSL VPN is mainly used to enable traveling employees to remotely access the enterprise intranet, which is an extension of the enterprise intranet on the WAN.</a:t>
            </a:r>
            <a:endParaRPr lang="en-US" altLang="zh-CN" sz="1800" dirty="0"/>
          </a:p>
          <a:p>
            <a:pPr algn="l"/>
            <a:r>
              <a:rPr lang="en-US" sz="1800" dirty="0"/>
              <a:t>SSL VPN authenticates and controls users based on HTTP. Users do not need to configure SSL VPN, which is easy to use.</a:t>
            </a:r>
          </a:p>
        </p:txBody>
      </p:sp>
      <p:cxnSp>
        <p:nvCxnSpPr>
          <p:cNvPr id="30" name="直接连接符 5"/>
          <p:cNvCxnSpPr>
            <a:stCxn id="68" idx="3"/>
          </p:cNvCxnSpPr>
          <p:nvPr/>
        </p:nvCxnSpPr>
        <p:spPr bwMode="gray">
          <a:xfrm>
            <a:off x="2745291" y="4204616"/>
            <a:ext cx="3639833" cy="1"/>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61" name="Freeform 159"/>
          <p:cNvSpPr/>
          <p:nvPr/>
        </p:nvSpPr>
        <p:spPr bwMode="gray">
          <a:xfrm flipH="1">
            <a:off x="6743725" y="3426197"/>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4" name="图片 42" descr="大型网管-蓝.png"/>
          <p:cNvPicPr>
            <a:picLocks noChangeAspect="1"/>
          </p:cNvPicPr>
          <p:nvPr/>
        </p:nvPicPr>
        <p:blipFill>
          <a:blip r:embed="rId3" cstate="print"/>
          <a:stretch>
            <a:fillRect/>
          </a:stretch>
        </p:blipFill>
        <p:spPr bwMode="gray">
          <a:xfrm>
            <a:off x="7013921" y="3983708"/>
            <a:ext cx="539607" cy="441817"/>
          </a:xfrm>
          <a:prstGeom prst="rect">
            <a:avLst/>
          </a:prstGeom>
        </p:spPr>
      </p:pic>
      <p:pic>
        <p:nvPicPr>
          <p:cNvPr id="67"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387932" y="3975346"/>
            <a:ext cx="540000" cy="442800"/>
          </a:xfrm>
          <a:prstGeom prst="rect">
            <a:avLst/>
          </a:prstGeom>
        </p:spPr>
      </p:pic>
      <p:pic>
        <p:nvPicPr>
          <p:cNvPr id="68" name="图片 56" descr="管理型无线虚链路-蓝.png"/>
          <p:cNvPicPr>
            <a:picLocks noChangeAspect="1"/>
          </p:cNvPicPr>
          <p:nvPr/>
        </p:nvPicPr>
        <p:blipFill>
          <a:blip r:embed="rId5" cstate="print"/>
          <a:stretch>
            <a:fillRect/>
          </a:stretch>
        </p:blipFill>
        <p:spPr bwMode="gray">
          <a:xfrm>
            <a:off x="2205684" y="3983707"/>
            <a:ext cx="539607" cy="441818"/>
          </a:xfrm>
          <a:prstGeom prst="rect">
            <a:avLst/>
          </a:prstGeom>
        </p:spPr>
      </p:pic>
      <p:pic>
        <p:nvPicPr>
          <p:cNvPr id="69" name="图片 20" descr="交换机.png"/>
          <p:cNvPicPr>
            <a:picLocks noChangeAspect="1"/>
          </p:cNvPicPr>
          <p:nvPr/>
        </p:nvPicPr>
        <p:blipFill>
          <a:blip r:embed="rId6" cstate="print"/>
          <a:stretch>
            <a:fillRect/>
          </a:stretch>
        </p:blipFill>
        <p:spPr bwMode="gray">
          <a:xfrm>
            <a:off x="8403875" y="4177309"/>
            <a:ext cx="539999" cy="441816"/>
          </a:xfrm>
          <a:prstGeom prst="rect">
            <a:avLst/>
          </a:prstGeom>
        </p:spPr>
      </p:pic>
      <p:pic>
        <p:nvPicPr>
          <p:cNvPr id="70" name="图片 22" descr="Web服务器-蓝.png"/>
          <p:cNvPicPr>
            <a:picLocks noChangeAspect="1"/>
          </p:cNvPicPr>
          <p:nvPr/>
        </p:nvPicPr>
        <p:blipFill>
          <a:blip r:embed="rId7" cstate="print"/>
          <a:stretch>
            <a:fillRect/>
          </a:stretch>
        </p:blipFill>
        <p:spPr bwMode="gray">
          <a:xfrm>
            <a:off x="7723846" y="3533528"/>
            <a:ext cx="540000" cy="441818"/>
          </a:xfrm>
          <a:prstGeom prst="rect">
            <a:avLst/>
          </a:prstGeom>
        </p:spPr>
      </p:pic>
      <p:pic>
        <p:nvPicPr>
          <p:cNvPr id="71" name="图片 23" descr="FTP服务器-蓝.png"/>
          <p:cNvPicPr>
            <a:picLocks noChangeAspect="1"/>
          </p:cNvPicPr>
          <p:nvPr/>
        </p:nvPicPr>
        <p:blipFill>
          <a:blip r:embed="rId8" cstate="print"/>
          <a:stretch>
            <a:fillRect/>
          </a:stretch>
        </p:blipFill>
        <p:spPr bwMode="gray">
          <a:xfrm>
            <a:off x="7723846" y="4177307"/>
            <a:ext cx="540000" cy="441818"/>
          </a:xfrm>
          <a:prstGeom prst="rect">
            <a:avLst/>
          </a:prstGeom>
        </p:spPr>
      </p:pic>
      <p:pic>
        <p:nvPicPr>
          <p:cNvPr id="72" name="图片 24" descr="邮件服务器-蓝.png"/>
          <p:cNvPicPr>
            <a:picLocks noChangeAspect="1"/>
          </p:cNvPicPr>
          <p:nvPr/>
        </p:nvPicPr>
        <p:blipFill>
          <a:blip r:embed="rId9" cstate="print"/>
          <a:stretch>
            <a:fillRect/>
          </a:stretch>
        </p:blipFill>
        <p:spPr bwMode="gray">
          <a:xfrm>
            <a:off x="8403874" y="3533528"/>
            <a:ext cx="540000" cy="441818"/>
          </a:xfrm>
          <a:prstGeom prst="rect">
            <a:avLst/>
          </a:prstGeom>
        </p:spPr>
      </p:pic>
      <p:sp>
        <p:nvSpPr>
          <p:cNvPr id="11" name="TextBox 10"/>
          <p:cNvSpPr txBox="1"/>
          <p:nvPr/>
        </p:nvSpPr>
        <p:spPr bwMode="gray">
          <a:xfrm>
            <a:off x="2689251" y="4312568"/>
            <a:ext cx="12673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SSL VPN tunnel</a:t>
            </a:r>
            <a:endParaRPr lang="en-US" altLang="zh-CN" sz="1200" dirty="0">
              <a:latin typeface="Huawei Sans" panose="020C0503030203020204" pitchFamily="34" charset="0"/>
            </a:endParaRPr>
          </a:p>
        </p:txBody>
      </p:sp>
      <p:sp>
        <p:nvSpPr>
          <p:cNvPr id="75" name="TextBox 74"/>
          <p:cNvSpPr txBox="1"/>
          <p:nvPr/>
        </p:nvSpPr>
        <p:spPr bwMode="gray">
          <a:xfrm>
            <a:off x="2017691" y="3527452"/>
            <a:ext cx="99221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SSL VPN client</a:t>
            </a:r>
            <a:endParaRPr lang="en-US" altLang="zh-CN" sz="1200" dirty="0">
              <a:latin typeface="Huawei Sans" panose="020C0503030203020204" pitchFamily="34" charset="0"/>
            </a:endParaRPr>
          </a:p>
        </p:txBody>
      </p:sp>
      <p:sp>
        <p:nvSpPr>
          <p:cNvPr id="76" name="TextBox 75"/>
          <p:cNvSpPr txBox="1"/>
          <p:nvPr/>
        </p:nvSpPr>
        <p:spPr bwMode="gray">
          <a:xfrm>
            <a:off x="6051301" y="3527452"/>
            <a:ext cx="118627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SSL VPN gateway</a:t>
            </a:r>
            <a:endParaRPr lang="en-US" altLang="zh-CN" sz="1200" dirty="0">
              <a:latin typeface="Huawei Sans" panose="020C0503030203020204" pitchFamily="34" charset="0"/>
            </a:endParaRPr>
          </a:p>
        </p:txBody>
      </p:sp>
      <p:sp>
        <p:nvSpPr>
          <p:cNvPr id="12" name="TextBox 11"/>
          <p:cNvSpPr txBox="1"/>
          <p:nvPr/>
        </p:nvSpPr>
        <p:spPr bwMode="gray">
          <a:xfrm>
            <a:off x="9129016" y="3656638"/>
            <a:ext cx="1714599" cy="950434"/>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Web page proxy</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File sharing</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Port forwarding</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Network extension</a:t>
            </a:r>
          </a:p>
        </p:txBody>
      </p:sp>
      <p:sp>
        <p:nvSpPr>
          <p:cNvPr id="25" name="Can 225"/>
          <p:cNvSpPr/>
          <p:nvPr/>
        </p:nvSpPr>
        <p:spPr bwMode="gray">
          <a:xfrm rot="5400000" flipH="1">
            <a:off x="4458533" y="2451001"/>
            <a:ext cx="183756" cy="3498524"/>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9"/>
          <p:cNvSpPr/>
          <p:nvPr/>
        </p:nvSpPr>
        <p:spPr bwMode="gray">
          <a:xfrm>
            <a:off x="2745532" y="3877767"/>
            <a:ext cx="5124450" cy="348277"/>
          </a:xfrm>
          <a:custGeom>
            <a:avLst/>
            <a:gdLst>
              <a:gd name="connsiteX0" fmla="*/ 0 w 5124450"/>
              <a:gd name="connsiteY0" fmla="*/ 314325 h 348277"/>
              <a:gd name="connsiteX1" fmla="*/ 3862388 w 5124450"/>
              <a:gd name="connsiteY1" fmla="*/ 319088 h 348277"/>
              <a:gd name="connsiteX2" fmla="*/ 5124450 w 5124450"/>
              <a:gd name="connsiteY2" fmla="*/ 0 h 348277"/>
            </a:gdLst>
            <a:ahLst/>
            <a:cxnLst>
              <a:cxn ang="0">
                <a:pos x="connsiteX0" y="connsiteY0"/>
              </a:cxn>
              <a:cxn ang="0">
                <a:pos x="connsiteX1" y="connsiteY1"/>
              </a:cxn>
              <a:cxn ang="0">
                <a:pos x="connsiteX2" y="connsiteY2"/>
              </a:cxn>
            </a:cxnLst>
            <a:rect l="l" t="t" r="r" b="b"/>
            <a:pathLst>
              <a:path w="5124450" h="348277">
                <a:moveTo>
                  <a:pt x="0" y="314325"/>
                </a:moveTo>
                <a:cubicBezTo>
                  <a:pt x="1504156" y="342900"/>
                  <a:pt x="3008313" y="371476"/>
                  <a:pt x="3862388" y="319088"/>
                </a:cubicBezTo>
                <a:cubicBezTo>
                  <a:pt x="4716463" y="266700"/>
                  <a:pt x="4928394" y="51594"/>
                  <a:pt x="5124450" y="0"/>
                </a:cubicBezTo>
              </a:path>
            </a:pathLst>
          </a:custGeom>
          <a:noFill/>
          <a:ln w="28575">
            <a:solidFill>
              <a:srgbClr val="E28189"/>
            </a:solidFill>
            <a:headEnd type="triangle" w="med" len="med"/>
            <a:tailEnd type="triangl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26" name="Group 51"/>
          <p:cNvGrpSpPr/>
          <p:nvPr/>
        </p:nvGrpSpPr>
        <p:grpSpPr bwMode="gray">
          <a:xfrm>
            <a:off x="7449735" y="42607"/>
            <a:ext cx="4298015" cy="360000"/>
            <a:chOff x="6622521" y="121552"/>
            <a:chExt cx="4298015" cy="360000"/>
          </a:xfrm>
        </p:grpSpPr>
        <p:sp>
          <p:nvSpPr>
            <p:cNvPr id="27"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28"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29" name="燕尾形 26"/>
            <p:cNvSpPr/>
            <p:nvPr/>
          </p:nvSpPr>
          <p:spPr bwMode="gray">
            <a:xfrm>
              <a:off x="9396589" y="121552"/>
              <a:ext cx="1523947"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Extranet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118308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02279" indent="-302279">
              <a:buFont typeface="Wingdings" panose="05000000000000000000" pitchFamily="2" charset="2"/>
              <a:buChar char="l"/>
            </a:pPr>
            <a:r>
              <a:rPr lang="en-US" altLang="zh-CN" sz="2000" kern="1200" dirty="0">
                <a:solidFill>
                  <a:schemeClr val="tx1"/>
                </a:solidFill>
                <a:cs typeface="Huawei Sans" panose="020C0503030203020204" pitchFamily="34" charset="0"/>
              </a:rPr>
              <a:t>Upon completion of this course, you will be able to:</a:t>
            </a:r>
          </a:p>
          <a:p>
            <a:pPr marL="623888" lvl="1" indent="-307975"/>
            <a:r>
              <a:rPr lang="en-US" sz="1800" dirty="0"/>
              <a:t>Describe the basic architecture of a typical WAN interconnection solution.</a:t>
            </a:r>
            <a:endParaRPr lang="en-US" altLang="zh-CN" sz="1800" dirty="0"/>
          </a:p>
          <a:p>
            <a:pPr marL="623888" lvl="1" indent="-307975"/>
            <a:r>
              <a:rPr lang="en-US" sz="1800" dirty="0"/>
              <a:t>Describe WAN interconnection networking technologies and their application scenarios.</a:t>
            </a:r>
            <a:endParaRPr lang="en-US" altLang="zh-CN" sz="1800" dirty="0"/>
          </a:p>
          <a:p>
            <a:pPr marL="623888" lvl="1" indent="-307975"/>
            <a:r>
              <a:rPr lang="en-US" sz="1800" dirty="0"/>
              <a:t>Describe WAN interconnection reliability technologies and their application scenarios.</a:t>
            </a:r>
            <a:endParaRPr lang="en-US" altLang="zh-CN" sz="1800" dirty="0"/>
          </a:p>
          <a:p>
            <a:pPr marL="623888" lvl="1" indent="-307975"/>
            <a:r>
              <a:rPr lang="en-US" sz="1800" dirty="0"/>
              <a:t>Describe WAN interconnection optimization technologies and their application scenarios.</a:t>
            </a:r>
            <a:endParaRPr lang="en-US" altLang="zh-CN" sz="1800" dirty="0"/>
          </a:p>
          <a:p>
            <a:pPr marL="623888" lvl="1" indent="-307975"/>
            <a:r>
              <a:rPr lang="en-US" sz="1800" dirty="0"/>
              <a:t>Describe WAN interconnection security technologies and their application scenarios.</a:t>
            </a:r>
            <a:endParaRPr lang="en-US" altLang="zh-CN" sz="1800" dirty="0"/>
          </a:p>
        </p:txBody>
      </p:sp>
    </p:spTree>
    <p:extLst>
      <p:ext uri="{BB962C8B-B14F-4D97-AF65-F5344CB8AC3E}">
        <p14:creationId xmlns:p14="http://schemas.microsoft.com/office/powerpoint/2010/main" val="23495281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ltLang="zh-CN"/>
              <a:t>Exemplary </a:t>
            </a:r>
            <a:r>
              <a:rPr lang="en-US"/>
              <a:t>Application Scenario of Extranet VPN</a:t>
            </a:r>
            <a:endParaRPr lang="en-US" dirty="0"/>
          </a:p>
        </p:txBody>
      </p:sp>
      <p:sp>
        <p:nvSpPr>
          <p:cNvPr id="3" name="Text Placeholder 2"/>
          <p:cNvSpPr>
            <a:spLocks noGrp="1"/>
          </p:cNvSpPr>
          <p:nvPr>
            <p:ph type="body" sz="quarter" idx="10"/>
          </p:nvPr>
        </p:nvSpPr>
        <p:spPr bwMode="gray"/>
        <p:txBody>
          <a:bodyPr/>
          <a:lstStyle/>
          <a:p>
            <a:pPr algn="l"/>
            <a:r>
              <a:rPr lang="en-US" sz="1600" dirty="0"/>
              <a:t>It is convenient for external users to access the intranet through SSL VPN. They can directly access the intranet after passing web page authentication, without having to install a client. In addition, there are many SSL VPN service options, such as web page proxy, file sharing, port forwarding, and network extension.</a:t>
            </a:r>
          </a:p>
          <a:p>
            <a:pPr algn="l"/>
            <a:endParaRPr lang="en-US" altLang="zh-CN" sz="1600" dirty="0"/>
          </a:p>
        </p:txBody>
      </p:sp>
      <p:sp>
        <p:nvSpPr>
          <p:cNvPr id="4" name="圆角矩形 75"/>
          <p:cNvSpPr/>
          <p:nvPr/>
        </p:nvSpPr>
        <p:spPr bwMode="gray">
          <a:xfrm>
            <a:off x="844484" y="2245760"/>
            <a:ext cx="104712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400" dirty="0">
                <a:solidFill>
                  <a:srgbClr val="30B5C5"/>
                </a:solidFill>
                <a:latin typeface="Huawei Sans" panose="020C0503030203020204" pitchFamily="34" charset="0"/>
              </a:rPr>
              <a:t>Application scenario of SSL VPN</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844484" y="2680048"/>
            <a:ext cx="10471216" cy="350899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2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SSL VPN is easy to use. You can use a browser to access the enterprise intranet. However, not all routers support SSL VPN. For routers that do not support SSL VPN, you can use L2TP to establish connections between the extranet and intranet.</a:t>
            </a: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6" name="Group 105"/>
          <p:cNvGrpSpPr/>
          <p:nvPr/>
        </p:nvGrpSpPr>
        <p:grpSpPr bwMode="gray">
          <a:xfrm>
            <a:off x="1136814" y="2730502"/>
            <a:ext cx="10369692" cy="2862757"/>
            <a:chOff x="1136814" y="2653602"/>
            <a:chExt cx="10369692" cy="2862757"/>
          </a:xfrm>
        </p:grpSpPr>
        <p:sp>
          <p:nvSpPr>
            <p:cNvPr id="20" name="Rectangle 264"/>
            <p:cNvSpPr>
              <a:spLocks noChangeArrowheads="1"/>
            </p:cNvSpPr>
            <p:nvPr/>
          </p:nvSpPr>
          <p:spPr bwMode="gray">
            <a:xfrm>
              <a:off x="1872813" y="5054694"/>
              <a:ext cx="918012" cy="461665"/>
            </a:xfrm>
            <a:prstGeom prst="rect">
              <a:avLst/>
            </a:prstGeom>
            <a:noFill/>
            <a:ln w="9525" algn="ctr">
              <a:noFill/>
              <a:miter lim="800000"/>
              <a:headEnd/>
              <a:tailEnd/>
            </a:ln>
          </p:spPr>
          <p:txBody>
            <a:bodyPr wrap="square">
              <a:spAutoFit/>
            </a:bodyPr>
            <a:lstStyle/>
            <a:p>
              <a:pPr algn="ctr" eaLnBrk="0" fontAlgn="ctr" hangingPunct="0">
                <a:buSzPct val="100000"/>
              </a:pPr>
              <a:r>
                <a:rPr lang="en-US" sz="1200" dirty="0">
                  <a:solidFill>
                    <a:srgbClr val="000000"/>
                  </a:solidFill>
                  <a:latin typeface="Huawei Sans" panose="020C0503030203020204" pitchFamily="34" charset="0"/>
                </a:rPr>
                <a:t>Remote office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21" name="Rectangle 265"/>
            <p:cNvSpPr>
              <a:spLocks noChangeArrowheads="1"/>
            </p:cNvSpPr>
            <p:nvPr/>
          </p:nvSpPr>
          <p:spPr bwMode="gray">
            <a:xfrm>
              <a:off x="3511357" y="2684872"/>
              <a:ext cx="700833"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solidFill>
                    <a:srgbClr val="000000"/>
                  </a:solidFill>
                  <a:latin typeface="Huawei Sans" panose="020C0503030203020204" pitchFamily="34" charset="0"/>
                </a:rPr>
                <a:t>Partner</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22" name="Rectangle 266"/>
            <p:cNvSpPr>
              <a:spLocks noChangeArrowheads="1"/>
            </p:cNvSpPr>
            <p:nvPr/>
          </p:nvSpPr>
          <p:spPr bwMode="gray">
            <a:xfrm>
              <a:off x="1985255" y="2919554"/>
              <a:ext cx="781838" cy="461665"/>
            </a:xfrm>
            <a:prstGeom prst="rect">
              <a:avLst/>
            </a:prstGeom>
            <a:noFill/>
            <a:ln w="9525" algn="ctr">
              <a:noFill/>
              <a:miter lim="800000"/>
              <a:headEnd/>
              <a:tailEnd/>
            </a:ln>
          </p:spPr>
          <p:txBody>
            <a:bodyPr wrap="square">
              <a:spAutoFit/>
            </a:bodyPr>
            <a:lstStyle/>
            <a:p>
              <a:pPr algn="ctr" eaLnBrk="0" fontAlgn="ctr" hangingPunct="0">
                <a:buSzPct val="100000"/>
              </a:pPr>
              <a:r>
                <a:rPr lang="en-US" sz="1200" dirty="0">
                  <a:solidFill>
                    <a:srgbClr val="000000"/>
                  </a:solidFill>
                  <a:latin typeface="Huawei Sans" panose="020C0503030203020204" pitchFamily="34" charset="0"/>
                </a:rPr>
                <a:t>Mobile user</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36" name="Rectangle 272"/>
            <p:cNvSpPr>
              <a:spLocks noChangeArrowheads="1"/>
            </p:cNvSpPr>
            <p:nvPr/>
          </p:nvSpPr>
          <p:spPr bwMode="gray">
            <a:xfrm>
              <a:off x="6781959" y="4567137"/>
              <a:ext cx="782587"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solidFill>
                    <a:srgbClr val="000000"/>
                  </a:solidFill>
                  <a:latin typeface="Huawei Sans" panose="020C0503030203020204" pitchFamily="34" charset="0"/>
                </a:rPr>
                <a:t>Port 443</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pic>
          <p:nvPicPr>
            <p:cNvPr id="44" name="图片 3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87698" y="3389830"/>
              <a:ext cx="574456" cy="479754"/>
            </a:xfrm>
            <a:prstGeom prst="rect">
              <a:avLst/>
            </a:prstGeom>
          </p:spPr>
        </p:pic>
        <p:pic>
          <p:nvPicPr>
            <p:cNvPr id="46" name="图片 3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58704" y="4627809"/>
              <a:ext cx="534195" cy="451342"/>
            </a:xfrm>
            <a:prstGeom prst="rect">
              <a:avLst/>
            </a:prstGeom>
          </p:spPr>
        </p:pic>
        <p:sp>
          <p:nvSpPr>
            <p:cNvPr id="54" name="Freeform 159"/>
            <p:cNvSpPr/>
            <p:nvPr/>
          </p:nvSpPr>
          <p:spPr bwMode="gray">
            <a:xfrm flipH="1">
              <a:off x="3828718" y="3691389"/>
              <a:ext cx="1732935" cy="9058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endParaRPr>
            </a:p>
          </p:txBody>
        </p:sp>
        <p:sp>
          <p:nvSpPr>
            <p:cNvPr id="58" name="Freeform 159"/>
            <p:cNvSpPr/>
            <p:nvPr/>
          </p:nvSpPr>
          <p:spPr bwMode="gray">
            <a:xfrm flipH="1">
              <a:off x="7122977" y="3638614"/>
              <a:ext cx="1732935" cy="9058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HQ</a:t>
              </a:r>
              <a:endParaRPr lang="en-US" sz="1600" dirty="0">
                <a:solidFill>
                  <a:schemeClr val="tx1"/>
                </a:solidFill>
                <a:latin typeface="Huawei Sans" panose="020C0503030203020204" pitchFamily="34" charset="0"/>
                <a:ea typeface="方正兰亭黑简体" panose="02000000000000000000" pitchFamily="2" charset="-122"/>
              </a:endParaRPr>
            </a:p>
          </p:txBody>
        </p:sp>
        <p:pic>
          <p:nvPicPr>
            <p:cNvPr id="57"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912920" y="4086050"/>
              <a:ext cx="540000" cy="442800"/>
            </a:xfrm>
            <a:prstGeom prst="rect">
              <a:avLst/>
            </a:prstGeom>
          </p:spPr>
        </p:pic>
        <p:cxnSp>
          <p:nvCxnSpPr>
            <p:cNvPr id="59" name="Straight Connector 58"/>
            <p:cNvCxnSpPr>
              <a:stCxn id="56" idx="2"/>
              <a:endCxn id="54" idx="0"/>
            </p:cNvCxnSpPr>
            <p:nvPr/>
          </p:nvCxnSpPr>
          <p:spPr bwMode="gray">
            <a:xfrm>
              <a:off x="3845720" y="3429000"/>
              <a:ext cx="662477" cy="26238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2" name="Straight Connector 61"/>
            <p:cNvCxnSpPr>
              <a:stCxn id="45" idx="1"/>
              <a:endCxn id="54" idx="24"/>
            </p:cNvCxnSpPr>
            <p:nvPr/>
          </p:nvCxnSpPr>
          <p:spPr bwMode="gray">
            <a:xfrm>
              <a:off x="2523637" y="3608986"/>
              <a:ext cx="1564279" cy="42796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45" name="图片 349" descr="SAN网络-蓝.png"/>
            <p:cNvPicPr>
              <a:picLocks noChangeAspect="1"/>
            </p:cNvPicPr>
            <p:nvPr/>
          </p:nvPicPr>
          <p:blipFill>
            <a:blip r:embed="rId5" cstate="print"/>
            <a:stretch>
              <a:fillRect/>
            </a:stretch>
          </p:blipFill>
          <p:spPr bwMode="gray">
            <a:xfrm>
              <a:off x="2523637" y="3389830"/>
              <a:ext cx="267540" cy="438311"/>
            </a:xfrm>
            <a:prstGeom prst="rect">
              <a:avLst/>
            </a:prstGeom>
          </p:spPr>
        </p:pic>
        <p:cxnSp>
          <p:nvCxnSpPr>
            <p:cNvPr id="66" name="Straight Connector 65"/>
            <p:cNvCxnSpPr>
              <a:stCxn id="42" idx="3"/>
              <a:endCxn id="54" idx="21"/>
            </p:cNvCxnSpPr>
            <p:nvPr/>
          </p:nvCxnSpPr>
          <p:spPr bwMode="gray">
            <a:xfrm>
              <a:off x="2572180" y="4270457"/>
              <a:ext cx="1256538" cy="5602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9" name="Straight Connector 68"/>
            <p:cNvCxnSpPr>
              <a:stCxn id="46" idx="3"/>
              <a:endCxn id="54" idx="20"/>
            </p:cNvCxnSpPr>
            <p:nvPr/>
          </p:nvCxnSpPr>
          <p:spPr bwMode="gray">
            <a:xfrm flipV="1">
              <a:off x="2592899" y="4591743"/>
              <a:ext cx="1450120" cy="26173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77" name="Straight Connector 76"/>
            <p:cNvCxnSpPr>
              <a:stCxn id="57" idx="1"/>
              <a:endCxn id="54" idx="8"/>
            </p:cNvCxnSpPr>
            <p:nvPr/>
          </p:nvCxnSpPr>
          <p:spPr bwMode="gray">
            <a:xfrm flipH="1">
              <a:off x="5561653" y="4307450"/>
              <a:ext cx="1351267" cy="2543"/>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9" name="Rectangle 247"/>
            <p:cNvSpPr>
              <a:spLocks noChangeArrowheads="1"/>
            </p:cNvSpPr>
            <p:nvPr/>
          </p:nvSpPr>
          <p:spPr bwMode="gray">
            <a:xfrm>
              <a:off x="8870004" y="4079042"/>
              <a:ext cx="1072463" cy="461665"/>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Web page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10" name="Rectangle 248"/>
            <p:cNvSpPr>
              <a:spLocks noChangeArrowheads="1"/>
            </p:cNvSpPr>
            <p:nvPr/>
          </p:nvSpPr>
          <p:spPr bwMode="gray">
            <a:xfrm>
              <a:off x="8870004" y="3166001"/>
              <a:ext cx="405880"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OA</a:t>
              </a:r>
            </a:p>
          </p:txBody>
        </p:sp>
        <p:sp>
          <p:nvSpPr>
            <p:cNvPr id="11" name="Rectangle 249"/>
            <p:cNvSpPr>
              <a:spLocks noChangeArrowheads="1"/>
            </p:cNvSpPr>
            <p:nvPr/>
          </p:nvSpPr>
          <p:spPr bwMode="gray">
            <a:xfrm>
              <a:off x="8870004" y="2723062"/>
              <a:ext cx="1042273"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Email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16" name="Rectangle 259"/>
            <p:cNvSpPr>
              <a:spLocks noChangeArrowheads="1"/>
            </p:cNvSpPr>
            <p:nvPr/>
          </p:nvSpPr>
          <p:spPr bwMode="gray">
            <a:xfrm>
              <a:off x="8870004" y="3667031"/>
              <a:ext cx="452368"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ERP</a:t>
              </a:r>
            </a:p>
          </p:txBody>
        </p:sp>
        <p:sp>
          <p:nvSpPr>
            <p:cNvPr id="25" name="Rectangle 486"/>
            <p:cNvSpPr>
              <a:spLocks noChangeArrowheads="1"/>
            </p:cNvSpPr>
            <p:nvPr/>
          </p:nvSpPr>
          <p:spPr bwMode="gray">
            <a:xfrm>
              <a:off x="8870004" y="4711598"/>
              <a:ext cx="1214437" cy="276999"/>
            </a:xfrm>
            <a:prstGeom prst="rect">
              <a:avLst/>
            </a:prstGeom>
            <a:noFill/>
            <a:ln w="9525" algn="ctr">
              <a:noFill/>
              <a:miter lim="800000"/>
              <a:headEnd/>
              <a:tailEnd/>
            </a:ln>
          </p:spPr>
          <p:txBody>
            <a:bodyPr>
              <a:spAutoFit/>
            </a:bodyPr>
            <a:lstStyle/>
            <a:p>
              <a:pPr eaLnBrk="0" fontAlgn="ctr" hangingPunct="0">
                <a:buSzPct val="100000"/>
              </a:pPr>
              <a:r>
                <a:rPr lang="en-US" sz="1200" dirty="0">
                  <a:latin typeface="Huawei Sans" panose="020C0503030203020204" pitchFamily="34" charset="0"/>
                </a:rPr>
                <a:t>FTP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26" name="Rectangle 487"/>
            <p:cNvSpPr>
              <a:spLocks noChangeArrowheads="1"/>
            </p:cNvSpPr>
            <p:nvPr/>
          </p:nvSpPr>
          <p:spPr bwMode="gray">
            <a:xfrm>
              <a:off x="8870004" y="5141550"/>
              <a:ext cx="1271451" cy="261610"/>
            </a:xfrm>
            <a:prstGeom prst="rect">
              <a:avLst/>
            </a:prstGeom>
            <a:noFill/>
            <a:ln w="9525" algn="ctr">
              <a:noFill/>
              <a:miter lim="800000"/>
              <a:headEnd/>
              <a:tailEnd/>
            </a:ln>
          </p:spPr>
          <p:txBody>
            <a:bodyPr wrap="square">
              <a:spAutoFit/>
            </a:bodyPr>
            <a:lstStyle/>
            <a:p>
              <a:pPr eaLnBrk="0" fontAlgn="ctr" hangingPunct="0">
                <a:buSzPct val="100000"/>
              </a:pPr>
              <a:r>
                <a:rPr lang="en-US" sz="1100" dirty="0">
                  <a:latin typeface="Huawei Sans" panose="020C0503030203020204" pitchFamily="34" charset="0"/>
                </a:rPr>
                <a:t>NMS</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pic>
          <p:nvPicPr>
            <p:cNvPr id="48" name="图片 35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421155" y="2653602"/>
              <a:ext cx="471475" cy="383543"/>
            </a:xfrm>
            <a:prstGeom prst="rect">
              <a:avLst/>
            </a:prstGeom>
          </p:spPr>
        </p:pic>
        <p:pic>
          <p:nvPicPr>
            <p:cNvPr id="49" name="图片 354"/>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419406" y="3623215"/>
              <a:ext cx="445946" cy="388228"/>
            </a:xfrm>
            <a:prstGeom prst="rect">
              <a:avLst/>
            </a:prstGeom>
          </p:spPr>
        </p:pic>
        <p:pic>
          <p:nvPicPr>
            <p:cNvPr id="50" name="图片 355"/>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8416464" y="4111882"/>
              <a:ext cx="458327" cy="387750"/>
            </a:xfrm>
            <a:prstGeom prst="rect">
              <a:avLst/>
            </a:prstGeom>
          </p:spPr>
        </p:pic>
        <p:pic>
          <p:nvPicPr>
            <p:cNvPr id="51" name="图片 356"/>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436756" y="5086783"/>
              <a:ext cx="444001" cy="386535"/>
            </a:xfrm>
            <a:prstGeom prst="rect">
              <a:avLst/>
            </a:prstGeom>
          </p:spPr>
        </p:pic>
        <p:pic>
          <p:nvPicPr>
            <p:cNvPr id="52" name="图片 357"/>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419810" y="3133460"/>
              <a:ext cx="472820" cy="404715"/>
            </a:xfrm>
            <a:prstGeom prst="rect">
              <a:avLst/>
            </a:prstGeom>
          </p:spPr>
        </p:pic>
        <p:pic>
          <p:nvPicPr>
            <p:cNvPr id="53" name="图片 358"/>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433948" y="4569707"/>
              <a:ext cx="440843" cy="377344"/>
            </a:xfrm>
            <a:prstGeom prst="rect">
              <a:avLst/>
            </a:prstGeom>
          </p:spPr>
        </p:pic>
        <p:cxnSp>
          <p:nvCxnSpPr>
            <p:cNvPr id="81" name="Straight Connector 80"/>
            <p:cNvCxnSpPr>
              <a:stCxn id="50" idx="1"/>
              <a:endCxn id="57" idx="3"/>
            </p:cNvCxnSpPr>
            <p:nvPr/>
          </p:nvCxnSpPr>
          <p:spPr bwMode="gray">
            <a:xfrm flipH="1">
              <a:off x="7452920" y="4305757"/>
              <a:ext cx="963544" cy="1693"/>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87" name="Freeform 159"/>
            <p:cNvSpPr/>
            <p:nvPr/>
          </p:nvSpPr>
          <p:spPr bwMode="gray">
            <a:xfrm flipH="1">
              <a:off x="1136814" y="3940013"/>
              <a:ext cx="1043435" cy="5454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200" dirty="0">
                  <a:solidFill>
                    <a:schemeClr val="tx1"/>
                  </a:solidFill>
                  <a:latin typeface="Huawei Sans" panose="020C0503030203020204" pitchFamily="34" charset="0"/>
                </a:rPr>
                <a:t>Branch user</a:t>
              </a:r>
              <a:endParaRPr lang="en-US" sz="1200" dirty="0">
                <a:solidFill>
                  <a:schemeClr val="tx1"/>
                </a:solidFill>
                <a:latin typeface="Huawei Sans" panose="020C0503030203020204" pitchFamily="34" charset="0"/>
                <a:ea typeface="方正兰亭黑简体" panose="02000000000000000000" pitchFamily="2" charset="-122"/>
              </a:endParaRPr>
            </a:p>
          </p:txBody>
        </p:sp>
        <p:pic>
          <p:nvPicPr>
            <p:cNvPr id="42" name="图片 346"/>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2029501" y="4065462"/>
              <a:ext cx="542679" cy="409990"/>
            </a:xfrm>
            <a:prstGeom prst="rect">
              <a:avLst/>
            </a:prstGeom>
          </p:spPr>
        </p:pic>
        <p:sp>
          <p:nvSpPr>
            <p:cNvPr id="88" name="Freeform 159"/>
            <p:cNvSpPr/>
            <p:nvPr/>
          </p:nvSpPr>
          <p:spPr bwMode="gray">
            <a:xfrm flipH="1">
              <a:off x="2681367" y="2878043"/>
              <a:ext cx="1043435" cy="5454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Partner</a:t>
              </a:r>
              <a:endParaRPr lang="en-US" sz="1200" dirty="0">
                <a:solidFill>
                  <a:schemeClr val="tx1"/>
                </a:solidFill>
                <a:latin typeface="Huawei Sans" panose="020C0503030203020204" pitchFamily="34" charset="0"/>
                <a:ea typeface="方正兰亭黑简体" panose="02000000000000000000" pitchFamily="2" charset="-122"/>
              </a:endParaRPr>
            </a:p>
          </p:txBody>
        </p:sp>
        <p:pic>
          <p:nvPicPr>
            <p:cNvPr id="56" name="图片 6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575720" y="2986200"/>
              <a:ext cx="540000" cy="442800"/>
            </a:xfrm>
            <a:prstGeom prst="rect">
              <a:avLst/>
            </a:prstGeom>
          </p:spPr>
        </p:pic>
        <p:sp>
          <p:nvSpPr>
            <p:cNvPr id="89" name="Right Brace 88"/>
            <p:cNvSpPr/>
            <p:nvPr/>
          </p:nvSpPr>
          <p:spPr bwMode="gray">
            <a:xfrm>
              <a:off x="9849390" y="2845373"/>
              <a:ext cx="198176" cy="1076289"/>
            </a:xfrm>
            <a:prstGeom prst="righ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90" name="Rectangle 249"/>
            <p:cNvSpPr>
              <a:spLocks noChangeArrowheads="1"/>
            </p:cNvSpPr>
            <p:nvPr/>
          </p:nvSpPr>
          <p:spPr bwMode="gray">
            <a:xfrm>
              <a:off x="10058109" y="3157653"/>
              <a:ext cx="1303518" cy="461665"/>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Network extension</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cxnSp>
          <p:nvCxnSpPr>
            <p:cNvPr id="93" name="Straight Connector 92"/>
            <p:cNvCxnSpPr/>
            <p:nvPr/>
          </p:nvCxnSpPr>
          <p:spPr bwMode="gray">
            <a:xfrm flipV="1">
              <a:off x="9780342" y="4309874"/>
              <a:ext cx="300120" cy="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95" name="Rectangle 249"/>
            <p:cNvSpPr>
              <a:spLocks noChangeArrowheads="1"/>
            </p:cNvSpPr>
            <p:nvPr/>
          </p:nvSpPr>
          <p:spPr bwMode="gray">
            <a:xfrm>
              <a:off x="10058109" y="4175292"/>
              <a:ext cx="1448397" cy="276999"/>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Web page proxy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cxnSp>
          <p:nvCxnSpPr>
            <p:cNvPr id="96" name="Straight Connector 95"/>
            <p:cNvCxnSpPr/>
            <p:nvPr/>
          </p:nvCxnSpPr>
          <p:spPr bwMode="gray">
            <a:xfrm>
              <a:off x="9776966" y="4852273"/>
              <a:ext cx="291016" cy="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97" name="Rectangle 249"/>
            <p:cNvSpPr>
              <a:spLocks noChangeArrowheads="1"/>
            </p:cNvSpPr>
            <p:nvPr/>
          </p:nvSpPr>
          <p:spPr bwMode="gray">
            <a:xfrm>
              <a:off x="10064680" y="4666292"/>
              <a:ext cx="990977"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File sharing</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cxnSp>
          <p:nvCxnSpPr>
            <p:cNvPr id="98" name="Straight Connector 97"/>
            <p:cNvCxnSpPr/>
            <p:nvPr/>
          </p:nvCxnSpPr>
          <p:spPr bwMode="gray">
            <a:xfrm>
              <a:off x="9786478" y="5272764"/>
              <a:ext cx="291016" cy="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99" name="Rectangle 249"/>
            <p:cNvSpPr>
              <a:spLocks noChangeArrowheads="1"/>
            </p:cNvSpPr>
            <p:nvPr/>
          </p:nvSpPr>
          <p:spPr bwMode="gray">
            <a:xfrm>
              <a:off x="10074192" y="5086783"/>
              <a:ext cx="1290738"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Port forwarding</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105" name="Rectangle 272"/>
            <p:cNvSpPr>
              <a:spLocks noChangeArrowheads="1"/>
            </p:cNvSpPr>
            <p:nvPr/>
          </p:nvSpPr>
          <p:spPr bwMode="gray">
            <a:xfrm>
              <a:off x="6622586" y="3574049"/>
              <a:ext cx="874982" cy="461665"/>
            </a:xfrm>
            <a:prstGeom prst="rect">
              <a:avLst/>
            </a:prstGeom>
            <a:noFill/>
            <a:ln w="9525" algn="ctr">
              <a:noFill/>
              <a:miter lim="800000"/>
              <a:headEnd/>
              <a:tailEnd/>
            </a:ln>
          </p:spPr>
          <p:txBody>
            <a:bodyPr wrap="square">
              <a:spAutoFit/>
            </a:bodyPr>
            <a:lstStyle/>
            <a:p>
              <a:pPr algn="ctr" eaLnBrk="0" fontAlgn="ctr" hangingPunct="0">
                <a:buSzPct val="100000"/>
              </a:pPr>
              <a:r>
                <a:rPr lang="en-US" sz="1200" dirty="0">
                  <a:solidFill>
                    <a:srgbClr val="000000"/>
                  </a:solidFill>
                  <a:latin typeface="Huawei Sans" panose="020C0503030203020204" pitchFamily="34" charset="0"/>
                </a:rPr>
                <a:t>SSL VPN gateway</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grpSp>
      <p:sp>
        <p:nvSpPr>
          <p:cNvPr id="64" name="Freeform 889"/>
          <p:cNvSpPr>
            <a:spLocks/>
          </p:cNvSpPr>
          <p:nvPr/>
        </p:nvSpPr>
        <p:spPr bwMode="gray">
          <a:xfrm>
            <a:off x="3065036" y="4190026"/>
            <a:ext cx="5576861" cy="211779"/>
          </a:xfrm>
          <a:custGeom>
            <a:avLst/>
            <a:gdLst>
              <a:gd name="T0" fmla="*/ 0 w 3674"/>
              <a:gd name="T1" fmla="*/ 2147483647 h 536"/>
              <a:gd name="T2" fmla="*/ 2147483647 w 3674"/>
              <a:gd name="T3" fmla="*/ 2147483647 h 536"/>
              <a:gd name="T4" fmla="*/ 2147483647 w 3674"/>
              <a:gd name="T5" fmla="*/ 2147483647 h 536"/>
              <a:gd name="T6" fmla="*/ 2147483647 w 3674"/>
              <a:gd name="T7" fmla="*/ 2147483647 h 536"/>
              <a:gd name="T8" fmla="*/ 2147483647 w 3674"/>
              <a:gd name="T9" fmla="*/ 2147483647 h 536"/>
              <a:gd name="T10" fmla="*/ 2147483647 w 3674"/>
              <a:gd name="T11" fmla="*/ 2147483647 h 536"/>
              <a:gd name="T12" fmla="*/ 2147483647 w 3674"/>
              <a:gd name="T13" fmla="*/ 2147483647 h 536"/>
              <a:gd name="T14" fmla="*/ 2147483647 w 3674"/>
              <a:gd name="T15" fmla="*/ 2147483647 h 536"/>
              <a:gd name="T16" fmla="*/ 0 60000 65536"/>
              <a:gd name="T17" fmla="*/ 0 60000 65536"/>
              <a:gd name="T18" fmla="*/ 0 60000 65536"/>
              <a:gd name="T19" fmla="*/ 0 60000 65536"/>
              <a:gd name="T20" fmla="*/ 0 60000 65536"/>
              <a:gd name="T21" fmla="*/ 0 60000 65536"/>
              <a:gd name="T22" fmla="*/ 0 60000 65536"/>
              <a:gd name="T23" fmla="*/ 0 60000 65536"/>
              <a:gd name="T24" fmla="*/ 0 w 3674"/>
              <a:gd name="T25" fmla="*/ 0 h 536"/>
              <a:gd name="T26" fmla="*/ 3674 w 3674"/>
              <a:gd name="T27" fmla="*/ 536 h 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74" h="536">
                <a:moveTo>
                  <a:pt x="0" y="286"/>
                </a:moveTo>
                <a:cubicBezTo>
                  <a:pt x="450" y="362"/>
                  <a:pt x="900" y="438"/>
                  <a:pt x="1270" y="468"/>
                </a:cubicBezTo>
                <a:cubicBezTo>
                  <a:pt x="1640" y="498"/>
                  <a:pt x="2003" y="468"/>
                  <a:pt x="2222" y="468"/>
                </a:cubicBezTo>
                <a:cubicBezTo>
                  <a:pt x="2441" y="468"/>
                  <a:pt x="2524" y="536"/>
                  <a:pt x="2585" y="468"/>
                </a:cubicBezTo>
                <a:cubicBezTo>
                  <a:pt x="2646" y="400"/>
                  <a:pt x="2562" y="120"/>
                  <a:pt x="2585" y="60"/>
                </a:cubicBezTo>
                <a:cubicBezTo>
                  <a:pt x="2608" y="0"/>
                  <a:pt x="2698" y="37"/>
                  <a:pt x="2721" y="105"/>
                </a:cubicBezTo>
                <a:cubicBezTo>
                  <a:pt x="2744" y="173"/>
                  <a:pt x="2562" y="483"/>
                  <a:pt x="2721" y="468"/>
                </a:cubicBezTo>
                <a:cubicBezTo>
                  <a:pt x="2880" y="453"/>
                  <a:pt x="3277" y="233"/>
                  <a:pt x="3674" y="14"/>
                </a:cubicBezTo>
              </a:path>
            </a:pathLst>
          </a:custGeom>
          <a:noFill/>
          <a:ln w="50800">
            <a:solidFill>
              <a:srgbClr val="E28189"/>
            </a:solidFill>
            <a:round/>
            <a:headEnd/>
            <a:tailEnd type="triangle" w="med" len="med"/>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grpSp>
        <p:nvGrpSpPr>
          <p:cNvPr id="65" name="Group 51"/>
          <p:cNvGrpSpPr/>
          <p:nvPr/>
        </p:nvGrpSpPr>
        <p:grpSpPr bwMode="gray">
          <a:xfrm>
            <a:off x="7449735" y="42607"/>
            <a:ext cx="4298015" cy="360000"/>
            <a:chOff x="6622521" y="121552"/>
            <a:chExt cx="4298015" cy="360000"/>
          </a:xfrm>
        </p:grpSpPr>
        <p:sp>
          <p:nvSpPr>
            <p:cNvPr id="67"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68"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70" name="燕尾形 26"/>
            <p:cNvSpPr/>
            <p:nvPr/>
          </p:nvSpPr>
          <p:spPr bwMode="gray">
            <a:xfrm>
              <a:off x="9396589" y="121552"/>
              <a:ext cx="1523947"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Extranet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241863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sz="2000" dirty="0" smtClean="0">
                <a:solidFill>
                  <a:schemeClr val="bg1">
                    <a:lumMod val="50000"/>
                  </a:schemeClr>
                </a:solidFill>
              </a:rPr>
              <a:t>Networking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r>
              <a:rPr lang="en-US" sz="2000" b="1" dirty="0" smtClean="0"/>
              <a:t>Reliability </a:t>
            </a:r>
            <a:r>
              <a:rPr lang="en-US" sz="2000" b="1" dirty="0"/>
              <a:t>Technologies and Their </a:t>
            </a:r>
            <a:r>
              <a:rPr lang="en-US" sz="2000" b="1" dirty="0" smtClean="0"/>
              <a:t>Applications of </a:t>
            </a:r>
            <a:r>
              <a:rPr lang="en-US" altLang="zh-CN" sz="2000" b="1" dirty="0" smtClean="0"/>
              <a:t>WAN </a:t>
            </a:r>
            <a:r>
              <a:rPr lang="en-US" altLang="zh-CN" sz="2000" b="1" dirty="0"/>
              <a:t>Interconnection </a:t>
            </a:r>
            <a:endParaRPr lang="en-US" altLang="zh-CN" sz="2000" b="1" dirty="0"/>
          </a:p>
          <a:p>
            <a:pPr lvl="1">
              <a:buSzPct val="60000"/>
              <a:buFont typeface="Wingdings" panose="05000000000000000000" pitchFamily="2" charset="2"/>
              <a:buChar char="n"/>
            </a:pPr>
            <a:r>
              <a:rPr lang="en-US" sz="1800" dirty="0"/>
              <a:t>Link Detection Technologies and Their Applications</a:t>
            </a:r>
            <a:endParaRPr lang="en-US" altLang="zh-CN" sz="1800" dirty="0"/>
          </a:p>
          <a:p>
            <a:pPr lvl="1"/>
            <a:r>
              <a:rPr lang="en-US" sz="1800" dirty="0">
                <a:solidFill>
                  <a:schemeClr val="bg1">
                    <a:lumMod val="50000"/>
                  </a:schemeClr>
                </a:solidFill>
              </a:rPr>
              <a:t>Network and Service Reliability Technologies and Their Applications</a:t>
            </a:r>
            <a:endParaRPr lang="en-US" altLang="zh-CN" sz="1800" dirty="0">
              <a:solidFill>
                <a:schemeClr val="bg1">
                  <a:lumMod val="50000"/>
                </a:schemeClr>
              </a:solidFill>
            </a:endParaRPr>
          </a:p>
          <a:p>
            <a:r>
              <a:rPr lang="en-US" sz="2000" dirty="0" smtClean="0">
                <a:solidFill>
                  <a:schemeClr val="bg1">
                    <a:lumMod val="50000"/>
                  </a:schemeClr>
                </a:solidFill>
              </a:rPr>
              <a:t>Optimization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r>
              <a:rPr lang="en-US" sz="2000" dirty="0" smtClean="0">
                <a:solidFill>
                  <a:schemeClr val="bg1">
                    <a:lumMod val="50000"/>
                  </a:schemeClr>
                </a:solidFill>
              </a:rPr>
              <a:t>Security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p:txBody>
      </p:sp>
    </p:spTree>
    <p:extLst>
      <p:ext uri="{BB962C8B-B14F-4D97-AF65-F5344CB8AC3E}">
        <p14:creationId xmlns:p14="http://schemas.microsoft.com/office/powerpoint/2010/main" val="16778245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1ED3F6E0-D19B-49EC-B336-4424DA33B678}"/>
              </a:ext>
            </a:extLst>
          </p:cNvPr>
          <p:cNvSpPr>
            <a:spLocks noGrp="1"/>
          </p:cNvSpPr>
          <p:nvPr>
            <p:ph type="title"/>
          </p:nvPr>
        </p:nvSpPr>
        <p:spPr bwMode="gray"/>
        <p:txBody>
          <a:bodyPr/>
          <a:lstStyle/>
          <a:p>
            <a:r>
              <a:rPr lang="en-US"/>
              <a:t>Overview of Link Detection</a:t>
            </a:r>
            <a:endParaRPr lang="en-US" dirty="0"/>
          </a:p>
        </p:txBody>
      </p:sp>
      <p:sp>
        <p:nvSpPr>
          <p:cNvPr id="4" name="Text Placeholder 3">
            <a:extLst>
              <a:ext uri="{FF2B5EF4-FFF2-40B4-BE49-F238E27FC236}">
                <a16:creationId xmlns="" xmlns:a16="http://schemas.microsoft.com/office/drawing/2014/main" id="{D253E6FC-811A-4B8A-9F2D-6B8E38B0B804}"/>
              </a:ext>
            </a:extLst>
          </p:cNvPr>
          <p:cNvSpPr>
            <a:spLocks noGrp="1"/>
          </p:cNvSpPr>
          <p:nvPr>
            <p:ph type="body" sz="quarter" idx="10"/>
          </p:nvPr>
        </p:nvSpPr>
        <p:spPr bwMode="gray"/>
        <p:txBody>
          <a:bodyPr/>
          <a:lstStyle/>
          <a:p>
            <a:pPr algn="l"/>
            <a:r>
              <a:rPr lang="en-US" sz="1800" dirty="0"/>
              <a:t>Fluctuation of network link quality affects service quality. How to quickly detect the link quality fluctuation is the first step in improving link quality.</a:t>
            </a:r>
            <a:endParaRPr lang="en-US" altLang="zh-CN" sz="1800" dirty="0"/>
          </a:p>
          <a:p>
            <a:pPr algn="l"/>
            <a:r>
              <a:rPr lang="en-US" sz="1800" dirty="0"/>
              <a:t>There are many protocols and technologies for detecting link quality, which are classified into two types:</a:t>
            </a:r>
            <a:endParaRPr lang="en-US" altLang="zh-CN" sz="1800" dirty="0"/>
          </a:p>
          <a:p>
            <a:pPr marL="539750" lvl="1" indent="-231775"/>
            <a:r>
              <a:rPr lang="en-US" sz="1600" dirty="0"/>
              <a:t>Link connectivity detection technologies:</a:t>
            </a:r>
            <a:endParaRPr lang="en-US" altLang="zh-CN" sz="1600" dirty="0"/>
          </a:p>
          <a:p>
            <a:pPr marL="722313" lvl="2" indent="-182563"/>
            <a:r>
              <a:rPr lang="en-US" altLang="zh-CN" sz="1400" dirty="0"/>
              <a:t>Bidirectional Forwarding Detection (</a:t>
            </a:r>
            <a:r>
              <a:rPr lang="en-US" sz="1400" dirty="0"/>
              <a:t>BFD)</a:t>
            </a:r>
          </a:p>
          <a:p>
            <a:pPr marL="722313" lvl="2" indent="-182563"/>
            <a:r>
              <a:rPr lang="en-US" sz="1400" dirty="0"/>
              <a:t>Ethernet in the First Mile (EFM)</a:t>
            </a:r>
          </a:p>
          <a:p>
            <a:pPr marL="722313" lvl="2" indent="-182563"/>
            <a:r>
              <a:rPr lang="en-US" sz="1400" dirty="0"/>
              <a:t>Connectivity Fault Management (CFM)</a:t>
            </a:r>
          </a:p>
          <a:p>
            <a:pPr marL="539750" lvl="1" indent="-231775"/>
            <a:r>
              <a:rPr lang="en-US" sz="1600" dirty="0"/>
              <a:t>Link quality detection technologies:</a:t>
            </a:r>
            <a:endParaRPr lang="en-US" altLang="zh-CN" sz="1600" dirty="0"/>
          </a:p>
          <a:p>
            <a:pPr marL="722313" lvl="2" indent="-182563"/>
            <a:r>
              <a:rPr lang="en-US" altLang="zh-CN" sz="1400" dirty="0"/>
              <a:t>Network Quality Analysis (</a:t>
            </a:r>
            <a:r>
              <a:rPr lang="en-US" sz="1400" dirty="0"/>
              <a:t>NQA)</a:t>
            </a:r>
          </a:p>
          <a:p>
            <a:pPr marL="722313" lvl="2" indent="-182563"/>
            <a:r>
              <a:rPr lang="en-US" altLang="zh-CN" sz="1400" dirty="0"/>
              <a:t>IP Flow Performance Measurement (</a:t>
            </a:r>
            <a:r>
              <a:rPr lang="en-US" sz="1400" dirty="0"/>
              <a:t>IP FPM)</a:t>
            </a:r>
          </a:p>
        </p:txBody>
      </p:sp>
      <p:pic>
        <p:nvPicPr>
          <p:cNvPr id="5" name="Picture 12" descr="E:\2016.01\1.12 扁平化图标\蓝色\AR-蓝色最新-40.png">
            <a:extLst>
              <a:ext uri="{FF2B5EF4-FFF2-40B4-BE49-F238E27FC236}">
                <a16:creationId xmlns="" xmlns:a16="http://schemas.microsoft.com/office/drawing/2014/main" id="{826F5A3F-833E-4C15-B00A-93855FC87472}"/>
              </a:ext>
            </a:extLst>
          </p:cNvPr>
          <p:cNvPicPr>
            <a:picLocks noChangeAspect="1" noChangeArrowheads="1"/>
          </p:cNvPicPr>
          <p:nvPr/>
        </p:nvPicPr>
        <p:blipFill>
          <a:blip r:embed="rId3" cstate="print"/>
          <a:srcRect/>
          <a:stretch>
            <a:fillRect/>
          </a:stretch>
        </p:blipFill>
        <p:spPr bwMode="gray">
          <a:xfrm>
            <a:off x="8190599" y="3533635"/>
            <a:ext cx="440049" cy="360040"/>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B72950FD-C136-4F27-A543-71A3A47FE776}"/>
              </a:ext>
            </a:extLst>
          </p:cNvPr>
          <p:cNvPicPr>
            <a:picLocks noChangeAspect="1" noChangeArrowheads="1"/>
          </p:cNvPicPr>
          <p:nvPr/>
        </p:nvPicPr>
        <p:blipFill>
          <a:blip r:embed="rId3" cstate="print"/>
          <a:srcRect/>
          <a:stretch>
            <a:fillRect/>
          </a:stretch>
        </p:blipFill>
        <p:spPr bwMode="gray">
          <a:xfrm>
            <a:off x="11169808" y="3533635"/>
            <a:ext cx="440049" cy="360040"/>
          </a:xfrm>
          <a:prstGeom prst="rect">
            <a:avLst/>
          </a:prstGeom>
          <a:noFill/>
        </p:spPr>
      </p:pic>
      <p:sp>
        <p:nvSpPr>
          <p:cNvPr id="11" name="Freeform 159">
            <a:extLst>
              <a:ext uri="{FF2B5EF4-FFF2-40B4-BE49-F238E27FC236}">
                <a16:creationId xmlns="" xmlns:a16="http://schemas.microsoft.com/office/drawing/2014/main" id="{DAD741BA-FB85-436F-A7C4-F36AF8848B15}"/>
              </a:ext>
            </a:extLst>
          </p:cNvPr>
          <p:cNvSpPr/>
          <p:nvPr/>
        </p:nvSpPr>
        <p:spPr bwMode="gray">
          <a:xfrm flipH="1">
            <a:off x="9445487" y="337335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3" name="Straight Connector 12">
            <a:extLst>
              <a:ext uri="{FF2B5EF4-FFF2-40B4-BE49-F238E27FC236}">
                <a16:creationId xmlns="" xmlns:a16="http://schemas.microsoft.com/office/drawing/2014/main" id="{5B788AC1-DD5D-433B-9B7F-FAC395DD072F}"/>
              </a:ext>
            </a:extLst>
          </p:cNvPr>
          <p:cNvCxnSpPr>
            <a:cxnSpLocks/>
            <a:stCxn id="5" idx="3"/>
            <a:endCxn id="11" idx="21"/>
          </p:cNvCxnSpPr>
          <p:nvPr/>
        </p:nvCxnSpPr>
        <p:spPr bwMode="gray">
          <a:xfrm flipV="1">
            <a:off x="8630648" y="3706660"/>
            <a:ext cx="81483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B45C5BB2-6A08-431A-9D58-34A0190FD5DB}"/>
              </a:ext>
            </a:extLst>
          </p:cNvPr>
          <p:cNvCxnSpPr>
            <a:cxnSpLocks/>
            <a:stCxn id="6" idx="1"/>
            <a:endCxn id="11" idx="8"/>
          </p:cNvCxnSpPr>
          <p:nvPr/>
        </p:nvCxnSpPr>
        <p:spPr bwMode="gray">
          <a:xfrm flipH="1" flipV="1">
            <a:off x="10354969" y="3698007"/>
            <a:ext cx="814839"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1" name="Picture 12" descr="E:\2016.01\1.12 扁平化图标\蓝色\AR-蓝色最新-40.png">
            <a:extLst>
              <a:ext uri="{FF2B5EF4-FFF2-40B4-BE49-F238E27FC236}">
                <a16:creationId xmlns="" xmlns:a16="http://schemas.microsoft.com/office/drawing/2014/main" id="{1BAA4046-37A9-44DA-88AF-7F9D9618A133}"/>
              </a:ext>
            </a:extLst>
          </p:cNvPr>
          <p:cNvPicPr>
            <a:picLocks noChangeAspect="1" noChangeArrowheads="1"/>
          </p:cNvPicPr>
          <p:nvPr/>
        </p:nvPicPr>
        <p:blipFill>
          <a:blip r:embed="rId3" cstate="print"/>
          <a:srcRect/>
          <a:stretch>
            <a:fillRect/>
          </a:stretch>
        </p:blipFill>
        <p:spPr bwMode="gray">
          <a:xfrm>
            <a:off x="8190599" y="5196447"/>
            <a:ext cx="440049" cy="360040"/>
          </a:xfrm>
          <a:prstGeom prst="rect">
            <a:avLst/>
          </a:prstGeom>
          <a:noFill/>
        </p:spPr>
      </p:pic>
      <p:pic>
        <p:nvPicPr>
          <p:cNvPr id="22" name="Picture 12" descr="E:\2016.01\1.12 扁平化图标\蓝色\AR-蓝色最新-40.png">
            <a:extLst>
              <a:ext uri="{FF2B5EF4-FFF2-40B4-BE49-F238E27FC236}">
                <a16:creationId xmlns="" xmlns:a16="http://schemas.microsoft.com/office/drawing/2014/main" id="{C2CFE7D3-34E0-41E2-B46D-4CFF476EBEAD}"/>
              </a:ext>
            </a:extLst>
          </p:cNvPr>
          <p:cNvPicPr>
            <a:picLocks noChangeAspect="1" noChangeArrowheads="1"/>
          </p:cNvPicPr>
          <p:nvPr/>
        </p:nvPicPr>
        <p:blipFill>
          <a:blip r:embed="rId3" cstate="print"/>
          <a:srcRect/>
          <a:stretch>
            <a:fillRect/>
          </a:stretch>
        </p:blipFill>
        <p:spPr bwMode="gray">
          <a:xfrm>
            <a:off x="11169808" y="5196447"/>
            <a:ext cx="440049" cy="360040"/>
          </a:xfrm>
          <a:prstGeom prst="rect">
            <a:avLst/>
          </a:prstGeom>
          <a:noFill/>
        </p:spPr>
      </p:pic>
      <p:sp>
        <p:nvSpPr>
          <p:cNvPr id="23" name="Freeform 159">
            <a:extLst>
              <a:ext uri="{FF2B5EF4-FFF2-40B4-BE49-F238E27FC236}">
                <a16:creationId xmlns="" xmlns:a16="http://schemas.microsoft.com/office/drawing/2014/main" id="{8B6F9986-AAC1-4A83-A89E-9E23BC47B143}"/>
              </a:ext>
            </a:extLst>
          </p:cNvPr>
          <p:cNvSpPr/>
          <p:nvPr/>
        </p:nvSpPr>
        <p:spPr bwMode="gray">
          <a:xfrm flipH="1">
            <a:off x="9445487" y="503616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24" name="Straight Connector 23">
            <a:extLst>
              <a:ext uri="{FF2B5EF4-FFF2-40B4-BE49-F238E27FC236}">
                <a16:creationId xmlns="" xmlns:a16="http://schemas.microsoft.com/office/drawing/2014/main" id="{7C7AC40B-E521-4E29-929D-AAA5BEEFCB10}"/>
              </a:ext>
            </a:extLst>
          </p:cNvPr>
          <p:cNvCxnSpPr>
            <a:cxnSpLocks/>
            <a:stCxn id="21" idx="3"/>
            <a:endCxn id="23" idx="21"/>
          </p:cNvCxnSpPr>
          <p:nvPr/>
        </p:nvCxnSpPr>
        <p:spPr bwMode="gray">
          <a:xfrm flipV="1">
            <a:off x="8630648" y="5369472"/>
            <a:ext cx="81483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4789C61C-36DE-4F7C-A78E-58ADBCD0F6C1}"/>
              </a:ext>
            </a:extLst>
          </p:cNvPr>
          <p:cNvCxnSpPr>
            <a:cxnSpLocks/>
            <a:stCxn id="22" idx="1"/>
            <a:endCxn id="23" idx="8"/>
          </p:cNvCxnSpPr>
          <p:nvPr/>
        </p:nvCxnSpPr>
        <p:spPr bwMode="gray">
          <a:xfrm flipH="1" flipV="1">
            <a:off x="10354969" y="5360819"/>
            <a:ext cx="81483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26" name="组合 7">
            <a:extLst>
              <a:ext uri="{FF2B5EF4-FFF2-40B4-BE49-F238E27FC236}">
                <a16:creationId xmlns="" xmlns:a16="http://schemas.microsoft.com/office/drawing/2014/main" id="{75B17816-644F-4CE7-A203-CF36BC6E5018}"/>
              </a:ext>
            </a:extLst>
          </p:cNvPr>
          <p:cNvGrpSpPr/>
          <p:nvPr/>
        </p:nvGrpSpPr>
        <p:grpSpPr bwMode="gray">
          <a:xfrm>
            <a:off x="10210969" y="3550679"/>
            <a:ext cx="288000" cy="288000"/>
            <a:chOff x="856677" y="2615810"/>
            <a:chExt cx="288000" cy="288000"/>
          </a:xfrm>
        </p:grpSpPr>
        <p:sp>
          <p:nvSpPr>
            <p:cNvPr id="27" name="椭圆 84">
              <a:extLst>
                <a:ext uri="{FF2B5EF4-FFF2-40B4-BE49-F238E27FC236}">
                  <a16:creationId xmlns="" xmlns:a16="http://schemas.microsoft.com/office/drawing/2014/main" id="{26B6117D-9045-4343-B05F-B8C735BE4243}"/>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5">
              <a:extLst>
                <a:ext uri="{FF2B5EF4-FFF2-40B4-BE49-F238E27FC236}">
                  <a16:creationId xmlns="" xmlns:a16="http://schemas.microsoft.com/office/drawing/2014/main" id="{61955A9D-6E08-4700-8FDE-EC917E2F74F8}"/>
                </a:ext>
              </a:extLst>
            </p:cNvPr>
            <p:cNvGrpSpPr/>
            <p:nvPr/>
          </p:nvGrpSpPr>
          <p:grpSpPr bwMode="gray">
            <a:xfrm>
              <a:off x="923444" y="2692169"/>
              <a:ext cx="144001" cy="144002"/>
              <a:chOff x="898853" y="2657982"/>
              <a:chExt cx="203649" cy="203652"/>
            </a:xfrm>
          </p:grpSpPr>
          <p:cxnSp>
            <p:nvCxnSpPr>
              <p:cNvPr id="29" name="直接连接符 85">
                <a:extLst>
                  <a:ext uri="{FF2B5EF4-FFF2-40B4-BE49-F238E27FC236}">
                    <a16:creationId xmlns="" xmlns:a16="http://schemas.microsoft.com/office/drawing/2014/main" id="{FE770890-0463-47BD-A2E5-638432720FA4}"/>
                  </a:ext>
                </a:extLst>
              </p:cNvPr>
              <p:cNvCxnSpPr>
                <a:stCxn id="27" idx="3"/>
                <a:endCxn id="2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30" name="直接连接符 86">
                <a:extLst>
                  <a:ext uri="{FF2B5EF4-FFF2-40B4-BE49-F238E27FC236}">
                    <a16:creationId xmlns="" xmlns:a16="http://schemas.microsoft.com/office/drawing/2014/main" id="{0700B6F6-C05D-49E3-A051-C9C2A1835708}"/>
                  </a:ext>
                </a:extLst>
              </p:cNvPr>
              <p:cNvCxnSpPr>
                <a:stCxn id="27" idx="1"/>
                <a:endCxn id="2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34" name="Straight Arrow Connector 33">
            <a:extLst>
              <a:ext uri="{FF2B5EF4-FFF2-40B4-BE49-F238E27FC236}">
                <a16:creationId xmlns="" xmlns:a16="http://schemas.microsoft.com/office/drawing/2014/main" id="{887298B6-AA1F-4982-88FF-CC28335B68EA}"/>
              </a:ext>
            </a:extLst>
          </p:cNvPr>
          <p:cNvCxnSpPr/>
          <p:nvPr/>
        </p:nvCxnSpPr>
        <p:spPr bwMode="gray">
          <a:xfrm>
            <a:off x="8715966" y="3611056"/>
            <a:ext cx="1459041"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 xmlns:a16="http://schemas.microsoft.com/office/drawing/2014/main" id="{5B26122C-A745-478B-8459-F4FBA58496DD}"/>
              </a:ext>
            </a:extLst>
          </p:cNvPr>
          <p:cNvCxnSpPr>
            <a:cxnSpLocks/>
          </p:cNvCxnSpPr>
          <p:nvPr/>
        </p:nvCxnSpPr>
        <p:spPr bwMode="gray">
          <a:xfrm>
            <a:off x="8715966" y="5254982"/>
            <a:ext cx="2381835"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ular Callout 72">
            <a:extLst>
              <a:ext uri="{FF2B5EF4-FFF2-40B4-BE49-F238E27FC236}">
                <a16:creationId xmlns="" xmlns:a16="http://schemas.microsoft.com/office/drawing/2014/main" id="{26AE77FC-8936-4D87-86F9-61E63FC7D1BE}"/>
              </a:ext>
            </a:extLst>
          </p:cNvPr>
          <p:cNvSpPr/>
          <p:nvPr/>
        </p:nvSpPr>
        <p:spPr bwMode="gray">
          <a:xfrm>
            <a:off x="9981677" y="2487908"/>
            <a:ext cx="1308478" cy="804536"/>
          </a:xfrm>
          <a:prstGeom prst="wedgeRectCallout">
            <a:avLst>
              <a:gd name="adj1" fmla="val -19826"/>
              <a:gd name="adj2" fmla="val 7871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BFD, EFM, and CFM are used to detect network link connectivity.</a:t>
            </a:r>
          </a:p>
        </p:txBody>
      </p:sp>
      <p:sp>
        <p:nvSpPr>
          <p:cNvPr id="38" name="Rectangular Callout 72">
            <a:extLst>
              <a:ext uri="{FF2B5EF4-FFF2-40B4-BE49-F238E27FC236}">
                <a16:creationId xmlns="" xmlns:a16="http://schemas.microsoft.com/office/drawing/2014/main" id="{914B3232-A838-4C03-875B-71F16E4D0161}"/>
              </a:ext>
            </a:extLst>
          </p:cNvPr>
          <p:cNvSpPr/>
          <p:nvPr/>
        </p:nvSpPr>
        <p:spPr bwMode="gray">
          <a:xfrm>
            <a:off x="9758982" y="4176604"/>
            <a:ext cx="1325508" cy="885522"/>
          </a:xfrm>
          <a:prstGeom prst="wedgeRectCallout">
            <a:avLst>
              <a:gd name="adj1" fmla="val 21060"/>
              <a:gd name="adj2" fmla="val 8143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NQA and IP FPM are used to detect network quality.</a:t>
            </a:r>
          </a:p>
        </p:txBody>
      </p:sp>
      <p:sp>
        <p:nvSpPr>
          <p:cNvPr id="39" name="TextBox 38">
            <a:extLst>
              <a:ext uri="{FF2B5EF4-FFF2-40B4-BE49-F238E27FC236}">
                <a16:creationId xmlns="" xmlns:a16="http://schemas.microsoft.com/office/drawing/2014/main" id="{CB21967D-79A3-45BB-9995-8393E8B87047}"/>
              </a:ext>
            </a:extLst>
          </p:cNvPr>
          <p:cNvSpPr txBox="1"/>
          <p:nvPr/>
        </p:nvSpPr>
        <p:spPr bwMode="gray">
          <a:xfrm>
            <a:off x="8595787" y="3162034"/>
            <a:ext cx="1084201" cy="461665"/>
          </a:xfrm>
          <a:prstGeom prst="rect">
            <a:avLst/>
          </a:prstGeom>
          <a:noFill/>
        </p:spPr>
        <p:txBody>
          <a:bodyPr wrap="square" rtlCol="0">
            <a:spAutoFit/>
          </a:bodyPr>
          <a:lstStyle/>
          <a:p>
            <a:pPr algn="ctr" fontAlgn="ctr"/>
            <a:r>
              <a:rPr lang="en-US" sz="1200" dirty="0">
                <a:latin typeface="Huawei Sans" panose="020C0503030203020204" pitchFamily="34" charset="0"/>
              </a:rPr>
              <a:t>BFD, EFM, CFM</a:t>
            </a:r>
          </a:p>
        </p:txBody>
      </p:sp>
      <p:sp>
        <p:nvSpPr>
          <p:cNvPr id="40" name="TextBox 39">
            <a:extLst>
              <a:ext uri="{FF2B5EF4-FFF2-40B4-BE49-F238E27FC236}">
                <a16:creationId xmlns="" xmlns:a16="http://schemas.microsoft.com/office/drawing/2014/main" id="{6C84BE13-E171-490D-B229-8FB9D0A53B55}"/>
              </a:ext>
            </a:extLst>
          </p:cNvPr>
          <p:cNvSpPr txBox="1"/>
          <p:nvPr/>
        </p:nvSpPr>
        <p:spPr bwMode="gray">
          <a:xfrm>
            <a:off x="8551132" y="4976218"/>
            <a:ext cx="1099981" cy="276999"/>
          </a:xfrm>
          <a:prstGeom prst="rect">
            <a:avLst/>
          </a:prstGeom>
          <a:noFill/>
        </p:spPr>
        <p:txBody>
          <a:bodyPr wrap="none" rtlCol="0">
            <a:spAutoFit/>
          </a:bodyPr>
          <a:lstStyle/>
          <a:p>
            <a:pPr fontAlgn="ctr"/>
            <a:r>
              <a:rPr lang="en-US" sz="1200" dirty="0">
                <a:latin typeface="Huawei Sans" panose="020C0503030203020204" pitchFamily="34" charset="0"/>
              </a:rPr>
              <a:t>NQA, IP FPM</a:t>
            </a:r>
          </a:p>
        </p:txBody>
      </p:sp>
      <p:sp>
        <p:nvSpPr>
          <p:cNvPr id="31" name="Text Placeholder 3">
            <a:extLst>
              <a:ext uri="{FF2B5EF4-FFF2-40B4-BE49-F238E27FC236}">
                <a16:creationId xmlns="" xmlns:a16="http://schemas.microsoft.com/office/drawing/2014/main" id="{D253E6FC-811A-4B8A-9F2D-6B8E38B0B804}"/>
              </a:ext>
            </a:extLst>
          </p:cNvPr>
          <p:cNvSpPr txBox="1">
            <a:spLocks/>
          </p:cNvSpPr>
          <p:nvPr/>
        </p:nvSpPr>
        <p:spPr bwMode="gray">
          <a:xfrm>
            <a:off x="455611" y="5386717"/>
            <a:ext cx="7950822" cy="8814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lang="en-US" sz="1800" dirty="0">
                <a:latin typeface="Huawei Sans" panose="020C0503030203020204" pitchFamily="34" charset="0"/>
              </a:rPr>
              <a:t>On the live network, BFD is typically used to detect link connectivity, and NQA or </a:t>
            </a:r>
            <a:r>
              <a:rPr lang="en-US" altLang="zh-CN" sz="1800" dirty="0">
                <a:latin typeface="Huawei Sans" panose="020C0503030203020204" pitchFamily="34" charset="0"/>
              </a:rPr>
              <a:t>IP FPM</a:t>
            </a:r>
            <a:r>
              <a:rPr lang="en-US" sz="1800" dirty="0">
                <a:latin typeface="Huawei Sans" panose="020C0503030203020204" pitchFamily="34" charset="0"/>
              </a:rPr>
              <a:t> is typically used to detect link quality.</a:t>
            </a:r>
          </a:p>
        </p:txBody>
      </p:sp>
    </p:spTree>
    <p:extLst>
      <p:ext uri="{BB962C8B-B14F-4D97-AF65-F5344CB8AC3E}">
        <p14:creationId xmlns:p14="http://schemas.microsoft.com/office/powerpoint/2010/main" val="19021512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Overview of BFD</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pPr algn="l"/>
            <a:r>
              <a:rPr lang="en-US" sz="1600" dirty="0"/>
              <a:t>BFD provides a universal, standardized, media-independent, and protocol-independent fast failure detection mechanism. It has the following advantages:</a:t>
            </a:r>
          </a:p>
          <a:p>
            <a:pPr marL="539750" lvl="1" indent="-231775"/>
            <a:r>
              <a:rPr lang="en-US" sz="1400" dirty="0"/>
              <a:t>Provides low-overhead and fast failure detection for channels between adjacent forwarding engines.</a:t>
            </a:r>
          </a:p>
          <a:p>
            <a:pPr marL="539750" lvl="1" indent="-231775"/>
            <a:r>
              <a:rPr lang="en-US" sz="1400" dirty="0"/>
              <a:t>Performs uniform detection for all media and protocol layers in real time.</a:t>
            </a:r>
            <a:endParaRPr lang="en-US" altLang="zh-CN" sz="1400" dirty="0">
              <a:sym typeface="Huawei Sans" panose="020C0503030203020204" pitchFamily="34" charset="0"/>
            </a:endParaRPr>
          </a:p>
          <a:p>
            <a:pPr algn="l"/>
            <a:r>
              <a:rPr lang="en-US" sz="1600" dirty="0"/>
              <a:t>BFD is a simple Hello protocol. Two systems establish a BFD session channel and periodically send BFD packets to each other. If one system does not receive BFD packets from the other system within a certain period, the system considers that a fault occurs on the channel.</a:t>
            </a:r>
            <a:endParaRPr lang="en-US" altLang="zh-CN" sz="1600" dirty="0">
              <a:sym typeface="Huawei Sans" panose="020C0503030203020204" pitchFamily="34" charset="0"/>
            </a:endParaRPr>
          </a:p>
          <a:p>
            <a:pPr algn="l"/>
            <a:endParaRPr lang="en-US" altLang="zh-CN" sz="1600" dirty="0">
              <a:sym typeface="Huawei Sans" panose="020C0503030203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4206105105"/>
              </p:ext>
            </p:extLst>
          </p:nvPr>
        </p:nvGraphicFramePr>
        <p:xfrm>
          <a:off x="2714625" y="4317299"/>
          <a:ext cx="1896028" cy="1854200"/>
        </p:xfrm>
        <a:graphic>
          <a:graphicData uri="http://schemas.openxmlformats.org/drawingml/2006/table">
            <a:tbl>
              <a:tblPr firstRow="1" bandRow="1">
                <a:tableStyleId>{72833802-FEF1-4C79-8D5D-14CF1EAF98D9}</a:tableStyleId>
              </a:tblPr>
              <a:tblGrid>
                <a:gridCol w="1896028">
                  <a:extLst>
                    <a:ext uri="{9D8B030D-6E8A-4147-A177-3AD203B41FA5}">
                      <a16:colId xmlns="" xmlns:a16="http://schemas.microsoft.com/office/drawing/2014/main" val="20000"/>
                    </a:ext>
                  </a:extLst>
                </a:gridCol>
              </a:tblGrid>
              <a:tr h="370840">
                <a:tc>
                  <a:txBody>
                    <a:bodyPr/>
                    <a:lstStyle/>
                    <a:p>
                      <a:pPr algn="ctr" fontAlgn="ctr"/>
                      <a:r>
                        <a:rPr lang="en-US" sz="1600" b="0" dirty="0">
                          <a:solidFill>
                            <a:schemeClr val="tx1"/>
                          </a:solidFill>
                          <a:latin typeface="Huawei Sans" panose="020C0503030203020204" pitchFamily="34" charset="0"/>
                        </a:rPr>
                        <a:t>Application layer</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r h="370840">
                <a:tc>
                  <a:txBody>
                    <a:bodyPr/>
                    <a:lstStyle/>
                    <a:p>
                      <a:pPr algn="ctr" fontAlgn="ctr"/>
                      <a:r>
                        <a:rPr lang="en-US" sz="1600" dirty="0">
                          <a:latin typeface="Huawei Sans" panose="020C0503030203020204" pitchFamily="34" charset="0"/>
                        </a:rPr>
                        <a:t>Transport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1"/>
                  </a:ext>
                </a:extLst>
              </a:tr>
              <a:tr h="370840">
                <a:tc>
                  <a:txBody>
                    <a:bodyPr/>
                    <a:lstStyle/>
                    <a:p>
                      <a:pPr algn="ctr" fontAlgn="ctr"/>
                      <a:r>
                        <a:rPr lang="en-US" sz="1600" dirty="0">
                          <a:latin typeface="Huawei Sans" panose="020C0503030203020204" pitchFamily="34" charset="0"/>
                        </a:rPr>
                        <a:t>Network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2"/>
                  </a:ext>
                </a:extLst>
              </a:tr>
              <a:tr h="370840">
                <a:tc>
                  <a:txBody>
                    <a:bodyPr/>
                    <a:lstStyle/>
                    <a:p>
                      <a:pPr algn="ctr" fontAlgn="ctr"/>
                      <a:r>
                        <a:rPr lang="en-US" sz="1600" dirty="0">
                          <a:latin typeface="Huawei Sans" panose="020C0503030203020204" pitchFamily="34" charset="0"/>
                        </a:rPr>
                        <a:t>Data link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3"/>
                  </a:ext>
                </a:extLst>
              </a:tr>
              <a:tr h="370840">
                <a:tc>
                  <a:txBody>
                    <a:bodyPr/>
                    <a:lstStyle/>
                    <a:p>
                      <a:pPr algn="ctr" fontAlgn="ctr"/>
                      <a:r>
                        <a:rPr lang="en-US" sz="1600" dirty="0">
                          <a:latin typeface="Huawei Sans" panose="020C0503030203020204" pitchFamily="34" charset="0"/>
                        </a:rPr>
                        <a:t>Physical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4"/>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4172260444"/>
              </p:ext>
            </p:extLst>
          </p:nvPr>
        </p:nvGraphicFramePr>
        <p:xfrm>
          <a:off x="7570544" y="4317299"/>
          <a:ext cx="2005158" cy="1854200"/>
        </p:xfrm>
        <a:graphic>
          <a:graphicData uri="http://schemas.openxmlformats.org/drawingml/2006/table">
            <a:tbl>
              <a:tblPr firstRow="1" bandRow="1">
                <a:tableStyleId>{72833802-FEF1-4C79-8D5D-14CF1EAF98D9}</a:tableStyleId>
              </a:tblPr>
              <a:tblGrid>
                <a:gridCol w="2005158">
                  <a:extLst>
                    <a:ext uri="{9D8B030D-6E8A-4147-A177-3AD203B41FA5}">
                      <a16:colId xmlns="" xmlns:a16="http://schemas.microsoft.com/office/drawing/2014/main" val="20000"/>
                    </a:ext>
                  </a:extLst>
                </a:gridCol>
              </a:tblGrid>
              <a:tr h="370840">
                <a:tc>
                  <a:txBody>
                    <a:bodyPr/>
                    <a:lstStyle/>
                    <a:p>
                      <a:pPr algn="ctr" fontAlgn="ctr"/>
                      <a:r>
                        <a:rPr lang="en-US" sz="1600" b="0" dirty="0">
                          <a:solidFill>
                            <a:schemeClr val="tx1"/>
                          </a:solidFill>
                          <a:latin typeface="Huawei Sans" panose="020C0503030203020204" pitchFamily="34" charset="0"/>
                        </a:rPr>
                        <a:t>Application layer</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r h="370840">
                <a:tc>
                  <a:txBody>
                    <a:bodyPr/>
                    <a:lstStyle/>
                    <a:p>
                      <a:pPr algn="ctr" fontAlgn="ctr"/>
                      <a:r>
                        <a:rPr lang="en-US" sz="1600" dirty="0">
                          <a:latin typeface="Huawei Sans" panose="020C0503030203020204" pitchFamily="34" charset="0"/>
                        </a:rPr>
                        <a:t>Transport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1"/>
                  </a:ext>
                </a:extLst>
              </a:tr>
              <a:tr h="370840">
                <a:tc>
                  <a:txBody>
                    <a:bodyPr/>
                    <a:lstStyle/>
                    <a:p>
                      <a:pPr algn="ctr" fontAlgn="ctr"/>
                      <a:r>
                        <a:rPr lang="en-US" sz="1600" dirty="0">
                          <a:latin typeface="Huawei Sans" panose="020C0503030203020204" pitchFamily="34" charset="0"/>
                        </a:rPr>
                        <a:t>Network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2"/>
                  </a:ext>
                </a:extLst>
              </a:tr>
              <a:tr h="370840">
                <a:tc>
                  <a:txBody>
                    <a:bodyPr/>
                    <a:lstStyle/>
                    <a:p>
                      <a:pPr algn="ctr" fontAlgn="ctr"/>
                      <a:r>
                        <a:rPr lang="en-US" sz="1600" dirty="0">
                          <a:latin typeface="Huawei Sans" panose="020C0503030203020204" pitchFamily="34" charset="0"/>
                        </a:rPr>
                        <a:t>Data link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3"/>
                  </a:ext>
                </a:extLst>
              </a:tr>
              <a:tr h="370840">
                <a:tc>
                  <a:txBody>
                    <a:bodyPr/>
                    <a:lstStyle/>
                    <a:p>
                      <a:pPr algn="ctr" fontAlgn="ctr"/>
                      <a:r>
                        <a:rPr lang="en-US" sz="1600" dirty="0">
                          <a:latin typeface="Huawei Sans" panose="020C0503030203020204" pitchFamily="34" charset="0"/>
                        </a:rPr>
                        <a:t>Physical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4"/>
                  </a:ext>
                </a:extLst>
              </a:tr>
            </a:tbl>
          </a:graphicData>
        </a:graphic>
      </p:graphicFrame>
      <p:cxnSp>
        <p:nvCxnSpPr>
          <p:cNvPr id="7" name="直接连接符 6"/>
          <p:cNvCxnSpPr/>
          <p:nvPr/>
        </p:nvCxnSpPr>
        <p:spPr bwMode="gray">
          <a:xfrm>
            <a:off x="4610653" y="6001911"/>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4610653" y="5613291"/>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4610653" y="524439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a:off x="4610653" y="486339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4604698" y="451287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bwMode="gray">
          <a:xfrm>
            <a:off x="5601077" y="4257752"/>
            <a:ext cx="0" cy="255127"/>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a:off x="5840967" y="4263455"/>
            <a:ext cx="0" cy="599944"/>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a:off x="6090360" y="4250533"/>
            <a:ext cx="0" cy="993866"/>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a:off x="6356194" y="4265542"/>
            <a:ext cx="0" cy="1328021"/>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gray">
          <a:xfrm>
            <a:off x="6621766" y="4262143"/>
            <a:ext cx="0" cy="1719429"/>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5338813" y="3686175"/>
            <a:ext cx="1514374" cy="568029"/>
          </a:xfrm>
          <a:prstGeom prst="rect">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fontAlgn="ctr">
              <a:lnSpc>
                <a:spcPct val="100000"/>
              </a:lnSpc>
            </a:pPr>
            <a:r>
              <a:rPr lang="en-US" dirty="0">
                <a:solidFill>
                  <a:schemeClr val="tx1"/>
                </a:solidFill>
                <a:latin typeface="Huawei Sans" panose="020C0503030203020204" pitchFamily="34" charset="0"/>
              </a:rPr>
              <a:t>BFD session detection</a:t>
            </a:r>
          </a:p>
        </p:txBody>
      </p:sp>
    </p:spTree>
    <p:extLst>
      <p:ext uri="{BB962C8B-B14F-4D97-AF65-F5344CB8AC3E}">
        <p14:creationId xmlns:p14="http://schemas.microsoft.com/office/powerpoint/2010/main" val="23782955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E1927F-2BD6-419D-B062-C6ACF31B77FC}"/>
              </a:ext>
            </a:extLst>
          </p:cNvPr>
          <p:cNvSpPr>
            <a:spLocks noGrp="1"/>
          </p:cNvSpPr>
          <p:nvPr>
            <p:ph type="title"/>
          </p:nvPr>
        </p:nvSpPr>
        <p:spPr bwMode="gray"/>
        <p:txBody>
          <a:bodyPr/>
          <a:lstStyle/>
          <a:p>
            <a:r>
              <a:rPr lang="en-US"/>
              <a:t>Overview of NQA</a:t>
            </a:r>
            <a:endParaRPr lang="en-US" dirty="0"/>
          </a:p>
        </p:txBody>
      </p:sp>
      <p:sp>
        <p:nvSpPr>
          <p:cNvPr id="3" name="Text Placeholder 2">
            <a:extLst>
              <a:ext uri="{FF2B5EF4-FFF2-40B4-BE49-F238E27FC236}">
                <a16:creationId xmlns="" xmlns:a16="http://schemas.microsoft.com/office/drawing/2014/main" id="{41ED5D3C-7D88-4129-A713-93F3ECF6806F}"/>
              </a:ext>
            </a:extLst>
          </p:cNvPr>
          <p:cNvSpPr>
            <a:spLocks noGrp="1"/>
          </p:cNvSpPr>
          <p:nvPr>
            <p:ph type="body" sz="quarter" idx="10"/>
          </p:nvPr>
        </p:nvSpPr>
        <p:spPr bwMode="gray"/>
        <p:txBody>
          <a:bodyPr/>
          <a:lstStyle/>
          <a:p>
            <a:pPr algn="l"/>
            <a:r>
              <a:rPr lang="en-US" sz="1600" dirty="0"/>
              <a:t>To visualize the quality of network services and allow users to check whether the quality of network services meets requirements, the following measures must be taken:</a:t>
            </a:r>
          </a:p>
          <a:p>
            <a:pPr marL="539750" lvl="1" indent="-231775"/>
            <a:r>
              <a:rPr lang="en-US" sz="1400" dirty="0"/>
              <a:t>Enable devices to provide network service quality information.</a:t>
            </a:r>
          </a:p>
          <a:p>
            <a:pPr marL="539750" lvl="1" indent="-231775"/>
            <a:r>
              <a:rPr lang="en-US" sz="1400" dirty="0"/>
              <a:t>Deploy probe devices to monitor network service quality.</a:t>
            </a:r>
          </a:p>
          <a:p>
            <a:pPr algn="l"/>
            <a:r>
              <a:rPr lang="en-US" sz="1600" dirty="0"/>
              <a:t>The preceding measures require devices to provide statistical parameters such as the delay, jitter, and packet loss rate and require dedicated probe devices. These requirements increase investments on devices.</a:t>
            </a:r>
          </a:p>
          <a:p>
            <a:pPr algn="l"/>
            <a:r>
              <a:rPr lang="en-US" sz="1600" dirty="0"/>
              <a:t>When NQA is deployed on devices, dedicated probe devices do not need to be deployed, effectively reducing costs. NQA can accurately test the network running status and output statistics.</a:t>
            </a:r>
            <a:endParaRPr lang="en-US" altLang="zh-CN" sz="1600" dirty="0"/>
          </a:p>
          <a:p>
            <a:pPr algn="l"/>
            <a:r>
              <a:rPr lang="en-US" altLang="zh-CN" sz="1600" dirty="0"/>
              <a:t>NQA</a:t>
            </a:r>
            <a:r>
              <a:rPr lang="en-US" sz="1600" dirty="0"/>
              <a:t> measures network performance and collects statistics about the response time, network jitter, and packet loss rate in real time.</a:t>
            </a:r>
            <a:endParaRPr lang="en-US" altLang="zh-CN" sz="1600" dirty="0"/>
          </a:p>
        </p:txBody>
      </p:sp>
      <p:grpSp>
        <p:nvGrpSpPr>
          <p:cNvPr id="9" name="Group 8">
            <a:extLst>
              <a:ext uri="{FF2B5EF4-FFF2-40B4-BE49-F238E27FC236}">
                <a16:creationId xmlns="" xmlns:a16="http://schemas.microsoft.com/office/drawing/2014/main" id="{D1DA58C1-9283-44C3-8212-F09CF7184483}"/>
              </a:ext>
            </a:extLst>
          </p:cNvPr>
          <p:cNvGrpSpPr/>
          <p:nvPr/>
        </p:nvGrpSpPr>
        <p:grpSpPr bwMode="gray">
          <a:xfrm>
            <a:off x="2634293" y="4708989"/>
            <a:ext cx="6903782" cy="1490021"/>
            <a:chOff x="2634293" y="4913794"/>
            <a:chExt cx="6903782" cy="1490021"/>
          </a:xfrm>
        </p:grpSpPr>
        <p:pic>
          <p:nvPicPr>
            <p:cNvPr id="4" name="Picture 12" descr="E:\2016.01\1.12 扁平化图标\蓝色\AR-蓝色最新-40.png">
              <a:extLst>
                <a:ext uri="{FF2B5EF4-FFF2-40B4-BE49-F238E27FC236}">
                  <a16:creationId xmlns="" xmlns:a16="http://schemas.microsoft.com/office/drawing/2014/main" id="{AFEBAB38-3C14-44F2-93EA-7A117F2B73D0}"/>
                </a:ext>
              </a:extLst>
            </p:cNvPr>
            <p:cNvPicPr>
              <a:picLocks noChangeAspect="1" noChangeArrowheads="1"/>
            </p:cNvPicPr>
            <p:nvPr/>
          </p:nvPicPr>
          <p:blipFill>
            <a:blip r:embed="rId3" cstate="print"/>
            <a:srcRect/>
            <a:stretch>
              <a:fillRect/>
            </a:stretch>
          </p:blipFill>
          <p:spPr bwMode="gray">
            <a:xfrm>
              <a:off x="2996732" y="5742768"/>
              <a:ext cx="440049" cy="360040"/>
            </a:xfrm>
            <a:prstGeom prst="rect">
              <a:avLst/>
            </a:prstGeom>
            <a:noFill/>
          </p:spPr>
        </p:pic>
        <p:pic>
          <p:nvPicPr>
            <p:cNvPr id="5" name="Picture 12" descr="E:\2016.01\1.12 扁平化图标\蓝色\AR-蓝色最新-40.png">
              <a:extLst>
                <a:ext uri="{FF2B5EF4-FFF2-40B4-BE49-F238E27FC236}">
                  <a16:creationId xmlns="" xmlns:a16="http://schemas.microsoft.com/office/drawing/2014/main" id="{592835B9-C526-4DEE-959B-34A8E7847D71}"/>
                </a:ext>
              </a:extLst>
            </p:cNvPr>
            <p:cNvPicPr>
              <a:picLocks noChangeAspect="1" noChangeArrowheads="1"/>
            </p:cNvPicPr>
            <p:nvPr/>
          </p:nvPicPr>
          <p:blipFill>
            <a:blip r:embed="rId3" cstate="print"/>
            <a:srcRect/>
            <a:stretch>
              <a:fillRect/>
            </a:stretch>
          </p:blipFill>
          <p:spPr bwMode="gray">
            <a:xfrm>
              <a:off x="8745619" y="5742768"/>
              <a:ext cx="440049" cy="360040"/>
            </a:xfrm>
            <a:prstGeom prst="rect">
              <a:avLst/>
            </a:prstGeom>
            <a:noFill/>
          </p:spPr>
        </p:pic>
        <p:sp>
          <p:nvSpPr>
            <p:cNvPr id="6" name="Freeform 159">
              <a:extLst>
                <a:ext uri="{FF2B5EF4-FFF2-40B4-BE49-F238E27FC236}">
                  <a16:creationId xmlns="" xmlns:a16="http://schemas.microsoft.com/office/drawing/2014/main" id="{DBA60D68-C68C-4D31-8BEC-6641CD6250EA}"/>
                </a:ext>
              </a:extLst>
            </p:cNvPr>
            <p:cNvSpPr/>
            <p:nvPr/>
          </p:nvSpPr>
          <p:spPr bwMode="gray">
            <a:xfrm flipH="1">
              <a:off x="5640016" y="558248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7" name="Straight Connector 6">
              <a:extLst>
                <a:ext uri="{FF2B5EF4-FFF2-40B4-BE49-F238E27FC236}">
                  <a16:creationId xmlns="" xmlns:a16="http://schemas.microsoft.com/office/drawing/2014/main" id="{416077FA-C3C0-4CF0-AF90-1058695EBF4E}"/>
                </a:ext>
              </a:extLst>
            </p:cNvPr>
            <p:cNvCxnSpPr>
              <a:cxnSpLocks/>
              <a:stCxn id="4" idx="3"/>
              <a:endCxn id="6" idx="21"/>
            </p:cNvCxnSpPr>
            <p:nvPr/>
          </p:nvCxnSpPr>
          <p:spPr bwMode="gray">
            <a:xfrm flipV="1">
              <a:off x="3436781" y="5915793"/>
              <a:ext cx="2203235" cy="699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B8BB05DB-D6A8-44D7-A1B9-B6D564D7C6A5}"/>
                </a:ext>
              </a:extLst>
            </p:cNvPr>
            <p:cNvCxnSpPr>
              <a:cxnSpLocks/>
              <a:stCxn id="5" idx="1"/>
              <a:endCxn id="6" idx="8"/>
            </p:cNvCxnSpPr>
            <p:nvPr/>
          </p:nvCxnSpPr>
          <p:spPr bwMode="gray">
            <a:xfrm flipH="1" flipV="1">
              <a:off x="6549498" y="5907140"/>
              <a:ext cx="2196121" cy="156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 xmlns:a16="http://schemas.microsoft.com/office/drawing/2014/main" id="{ED2EA4A4-62A2-486B-8DF2-B2AFDDF9E198}"/>
                </a:ext>
              </a:extLst>
            </p:cNvPr>
            <p:cNvSpPr txBox="1"/>
            <p:nvPr/>
          </p:nvSpPr>
          <p:spPr bwMode="gray">
            <a:xfrm>
              <a:off x="4014022" y="4913795"/>
              <a:ext cx="1572866" cy="276999"/>
            </a:xfrm>
            <a:prstGeom prst="rect">
              <a:avLst/>
            </a:prstGeom>
            <a:solidFill>
              <a:srgbClr val="00B0F0"/>
            </a:solidFill>
          </p:spPr>
          <p:txBody>
            <a:bodyPr wrap="none" rtlCol="0">
              <a:spAutoFit/>
            </a:bodyPr>
            <a:lstStyle/>
            <a:p>
              <a:pPr fontAlgn="ctr"/>
              <a:r>
                <a:rPr lang="en-US" sz="1200" dirty="0">
                  <a:solidFill>
                    <a:schemeClr val="bg1"/>
                  </a:solidFill>
                  <a:latin typeface="Huawei Sans" panose="020C0503030203020204" pitchFamily="34" charset="0"/>
                </a:rPr>
                <a:t>TCP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2" name="TextBox 11">
              <a:extLst>
                <a:ext uri="{FF2B5EF4-FFF2-40B4-BE49-F238E27FC236}">
                  <a16:creationId xmlns="" xmlns:a16="http://schemas.microsoft.com/office/drawing/2014/main" id="{09B9583D-DE55-4AB3-888C-E98C9DAD19DC}"/>
                </a:ext>
              </a:extLst>
            </p:cNvPr>
            <p:cNvSpPr txBox="1"/>
            <p:nvPr/>
          </p:nvSpPr>
          <p:spPr bwMode="gray">
            <a:xfrm>
              <a:off x="3972343" y="5254400"/>
              <a:ext cx="1614545"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DNS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3" name="TextBox 12">
              <a:extLst>
                <a:ext uri="{FF2B5EF4-FFF2-40B4-BE49-F238E27FC236}">
                  <a16:creationId xmlns="" xmlns:a16="http://schemas.microsoft.com/office/drawing/2014/main" id="{07D6A27B-C9A1-417B-B5D9-17D0C8A17868}"/>
                </a:ext>
              </a:extLst>
            </p:cNvPr>
            <p:cNvSpPr txBox="1"/>
            <p:nvPr/>
          </p:nvSpPr>
          <p:spPr bwMode="gray">
            <a:xfrm>
              <a:off x="3499457" y="5595005"/>
              <a:ext cx="2087431" cy="276999"/>
            </a:xfrm>
            <a:prstGeom prst="rect">
              <a:avLst/>
            </a:prstGeom>
            <a:solidFill>
              <a:srgbClr val="FFD17D"/>
            </a:solidFill>
          </p:spPr>
          <p:txBody>
            <a:bodyPr wrap="none" rtlCol="0">
              <a:spAutoFit/>
            </a:bodyPr>
            <a:lstStyle/>
            <a:p>
              <a:pPr fontAlgn="ctr"/>
              <a:r>
                <a:rPr lang="en-US" sz="1200" dirty="0">
                  <a:solidFill>
                    <a:schemeClr val="bg1"/>
                  </a:solidFill>
                  <a:latin typeface="Huawei Sans" panose="020C0503030203020204" pitchFamily="34" charset="0"/>
                </a:rPr>
                <a:t>Total HTTP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4" name="Arrow: Right 13">
              <a:extLst>
                <a:ext uri="{FF2B5EF4-FFF2-40B4-BE49-F238E27FC236}">
                  <a16:creationId xmlns="" xmlns:a16="http://schemas.microsoft.com/office/drawing/2014/main" id="{235B9ACD-CC1B-470C-9597-CF475582EF0E}"/>
                </a:ext>
              </a:extLst>
            </p:cNvPr>
            <p:cNvSpPr/>
            <p:nvPr/>
          </p:nvSpPr>
          <p:spPr bwMode="gray">
            <a:xfrm>
              <a:off x="6140040" y="5190793"/>
              <a:ext cx="1036080"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NQA test</a:t>
              </a:r>
            </a:p>
          </p:txBody>
        </p:sp>
        <p:sp>
          <p:nvSpPr>
            <p:cNvPr id="19" name="Trapezoid 18">
              <a:extLst>
                <a:ext uri="{FF2B5EF4-FFF2-40B4-BE49-F238E27FC236}">
                  <a16:creationId xmlns="" xmlns:a16="http://schemas.microsoft.com/office/drawing/2014/main" id="{38BC3546-84E6-471E-8953-B8883D64CB0F}"/>
                </a:ext>
              </a:extLst>
            </p:cNvPr>
            <p:cNvSpPr/>
            <p:nvPr/>
          </p:nvSpPr>
          <p:spPr bwMode="gray">
            <a:xfrm rot="5400000">
              <a:off x="5372412" y="5128271"/>
              <a:ext cx="958209" cy="529256"/>
            </a:xfrm>
            <a:prstGeom prst="trapezoid">
              <a:avLst>
                <a:gd name="adj" fmla="val 64593"/>
              </a:avLst>
            </a:prstGeom>
            <a:gradFill>
              <a:gsLst>
                <a:gs pos="0">
                  <a:schemeClr val="accent1">
                    <a:lumMod val="5000"/>
                    <a:lumOff val="95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0" name="文本框 34">
              <a:extLst>
                <a:ext uri="{FF2B5EF4-FFF2-40B4-BE49-F238E27FC236}">
                  <a16:creationId xmlns="" xmlns:a16="http://schemas.microsoft.com/office/drawing/2014/main" id="{2B950A9F-4929-4BC2-B749-7605FCFF8388}"/>
                </a:ext>
              </a:extLst>
            </p:cNvPr>
            <p:cNvSpPr txBox="1"/>
            <p:nvPr/>
          </p:nvSpPr>
          <p:spPr bwMode="gray">
            <a:xfrm>
              <a:off x="2634293" y="6096038"/>
              <a:ext cx="1106393" cy="307777"/>
            </a:xfrm>
            <a:prstGeom prst="rect">
              <a:avLst/>
            </a:prstGeom>
            <a:noFill/>
          </p:spPr>
          <p:txBody>
            <a:bodyPr wrap="none" rtlCol="0">
              <a:spAutoFit/>
            </a:bodyPr>
            <a:lstStyle/>
            <a:p>
              <a:pPr algn="ctr" fontAlgn="ctr"/>
              <a:r>
                <a:rPr lang="en-US" sz="1400" dirty="0">
                  <a:latin typeface="Huawei Sans" panose="020C0503030203020204" pitchFamily="34" charset="0"/>
                </a:rPr>
                <a:t>NQA client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34">
              <a:extLst>
                <a:ext uri="{FF2B5EF4-FFF2-40B4-BE49-F238E27FC236}">
                  <a16:creationId xmlns="" xmlns:a16="http://schemas.microsoft.com/office/drawing/2014/main" id="{9E232339-5D44-4F04-8456-0B91F9C045BB}"/>
                </a:ext>
              </a:extLst>
            </p:cNvPr>
            <p:cNvSpPr txBox="1"/>
            <p:nvPr/>
          </p:nvSpPr>
          <p:spPr bwMode="gray">
            <a:xfrm>
              <a:off x="8393210" y="6096038"/>
              <a:ext cx="1144865" cy="307777"/>
            </a:xfrm>
            <a:prstGeom prst="rect">
              <a:avLst/>
            </a:prstGeom>
            <a:noFill/>
          </p:spPr>
          <p:txBody>
            <a:bodyPr wrap="none" rtlCol="0">
              <a:spAutoFit/>
            </a:bodyPr>
            <a:lstStyle/>
            <a:p>
              <a:pPr algn="ctr" fontAlgn="ctr"/>
              <a:r>
                <a:rPr lang="en-US" sz="1400" dirty="0">
                  <a:latin typeface="Huawei Sans" panose="020C0503030203020204" pitchFamily="34" charset="0"/>
                </a:rPr>
                <a:t>NQA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5286322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97F0672-F7A2-4D30-AB80-5F0071D22B65}"/>
              </a:ext>
            </a:extLst>
          </p:cNvPr>
          <p:cNvSpPr>
            <a:spLocks noGrp="1"/>
          </p:cNvSpPr>
          <p:nvPr>
            <p:ph type="title"/>
          </p:nvPr>
        </p:nvSpPr>
        <p:spPr bwMode="gray"/>
        <p:txBody>
          <a:bodyPr/>
          <a:lstStyle/>
          <a:p>
            <a:r>
              <a:rPr lang="en-US"/>
              <a:t>Overview of IP FPM</a:t>
            </a:r>
            <a:endParaRPr lang="en-US" dirty="0"/>
          </a:p>
        </p:txBody>
      </p:sp>
      <p:sp>
        <p:nvSpPr>
          <p:cNvPr id="3" name="Text Placeholder 2">
            <a:extLst>
              <a:ext uri="{FF2B5EF4-FFF2-40B4-BE49-F238E27FC236}">
                <a16:creationId xmlns="" xmlns:a16="http://schemas.microsoft.com/office/drawing/2014/main" id="{BDC310B4-092A-4A64-B7F9-293EAE6C3767}"/>
              </a:ext>
            </a:extLst>
          </p:cNvPr>
          <p:cNvSpPr>
            <a:spLocks noGrp="1"/>
          </p:cNvSpPr>
          <p:nvPr>
            <p:ph type="body" sz="quarter" idx="10"/>
          </p:nvPr>
        </p:nvSpPr>
        <p:spPr bwMode="gray"/>
        <p:txBody>
          <a:bodyPr/>
          <a:lstStyle/>
          <a:p>
            <a:pPr algn="l">
              <a:lnSpc>
                <a:spcPct val="110000"/>
              </a:lnSpc>
            </a:pPr>
            <a:r>
              <a:rPr lang="en-US" sz="1400" dirty="0"/>
              <a:t>With the advent of the cloud computing era, end-to-end service performance measurement becomes essential. However, the commonly used NQA technology has the following defects in end-to-end network performance measurement scenarios:</a:t>
            </a:r>
          </a:p>
          <a:p>
            <a:pPr marL="539750" lvl="1" indent="-231775">
              <a:lnSpc>
                <a:spcPct val="110000"/>
              </a:lnSpc>
            </a:pPr>
            <a:r>
              <a:rPr lang="en-US" sz="1200" dirty="0"/>
              <a:t>NQA simulates service packet forwarding on the network by constructing service packets. Therefore, the collected performance statistics are not accurate.</a:t>
            </a:r>
          </a:p>
          <a:p>
            <a:pPr marL="539750" lvl="1" indent="-231775">
              <a:lnSpc>
                <a:spcPct val="110000"/>
              </a:lnSpc>
            </a:pPr>
            <a:r>
              <a:rPr lang="en-US" sz="1200" dirty="0"/>
              <a:t>NQA does not support end-to-end performance measurement across network layers, and cannot monitor or measure network performance in a multipath scenario of IP networks.</a:t>
            </a:r>
          </a:p>
          <a:p>
            <a:pPr algn="l">
              <a:lnSpc>
                <a:spcPct val="110000"/>
              </a:lnSpc>
            </a:pPr>
            <a:r>
              <a:rPr lang="en-US" sz="1400" dirty="0"/>
              <a:t>IP flow performance measurement (IP FPM) can effectively solve these problems. It is a general IP network performance measurement solution. IP FPM can directly measure service packets, and the measurement data can reflect the performance of IP networks. In addition, IP FPM can monitor the changes of services carried by IP networks online and accurately reflect the running status of services.</a:t>
            </a:r>
          </a:p>
          <a:p>
            <a:pPr algn="l">
              <a:lnSpc>
                <a:spcPct val="110000"/>
              </a:lnSpc>
            </a:pPr>
            <a:endParaRPr lang="en-US" sz="1400" dirty="0"/>
          </a:p>
        </p:txBody>
      </p:sp>
      <p:grpSp>
        <p:nvGrpSpPr>
          <p:cNvPr id="23" name="Group 22">
            <a:extLst>
              <a:ext uri="{FF2B5EF4-FFF2-40B4-BE49-F238E27FC236}">
                <a16:creationId xmlns="" xmlns:a16="http://schemas.microsoft.com/office/drawing/2014/main" id="{8054F73A-8B2C-447C-BBBB-009C02B3CFD8}"/>
              </a:ext>
            </a:extLst>
          </p:cNvPr>
          <p:cNvGrpSpPr/>
          <p:nvPr/>
        </p:nvGrpSpPr>
        <p:grpSpPr bwMode="gray">
          <a:xfrm>
            <a:off x="1987702" y="3480220"/>
            <a:ext cx="8216596" cy="2687375"/>
            <a:chOff x="1982194" y="3679272"/>
            <a:chExt cx="8216596" cy="2687375"/>
          </a:xfrm>
        </p:grpSpPr>
        <p:pic>
          <p:nvPicPr>
            <p:cNvPr id="28" name="Picture 12" descr="E:\2016.01\1.12 扁平化图标\蓝色\AR-蓝色最新-40.png">
              <a:extLst>
                <a:ext uri="{FF2B5EF4-FFF2-40B4-BE49-F238E27FC236}">
                  <a16:creationId xmlns="" xmlns:a16="http://schemas.microsoft.com/office/drawing/2014/main" id="{0CF2E195-E905-4768-A131-83CCDC6DB7DF}"/>
                </a:ext>
              </a:extLst>
            </p:cNvPr>
            <p:cNvPicPr>
              <a:picLocks noChangeAspect="1" noChangeArrowheads="1"/>
            </p:cNvPicPr>
            <p:nvPr/>
          </p:nvPicPr>
          <p:blipFill>
            <a:blip r:embed="rId3" cstate="print"/>
            <a:srcRect/>
            <a:stretch>
              <a:fillRect/>
            </a:stretch>
          </p:blipFill>
          <p:spPr bwMode="gray">
            <a:xfrm>
              <a:off x="3634287" y="5017881"/>
              <a:ext cx="440049" cy="360040"/>
            </a:xfrm>
            <a:prstGeom prst="rect">
              <a:avLst/>
            </a:prstGeom>
            <a:noFill/>
          </p:spPr>
        </p:pic>
        <p:pic>
          <p:nvPicPr>
            <p:cNvPr id="29" name="Picture 12" descr="E:\2016.01\1.12 扁平化图标\蓝色\AR-蓝色最新-40.png">
              <a:extLst>
                <a:ext uri="{FF2B5EF4-FFF2-40B4-BE49-F238E27FC236}">
                  <a16:creationId xmlns="" xmlns:a16="http://schemas.microsoft.com/office/drawing/2014/main" id="{9B0D18CA-87DA-4B5F-85C7-C3244F8C8BAF}"/>
                </a:ext>
              </a:extLst>
            </p:cNvPr>
            <p:cNvPicPr>
              <a:picLocks noChangeAspect="1" noChangeArrowheads="1"/>
            </p:cNvPicPr>
            <p:nvPr/>
          </p:nvPicPr>
          <p:blipFill>
            <a:blip r:embed="rId3" cstate="print"/>
            <a:srcRect/>
            <a:stretch>
              <a:fillRect/>
            </a:stretch>
          </p:blipFill>
          <p:spPr bwMode="gray">
            <a:xfrm>
              <a:off x="8198794" y="5017881"/>
              <a:ext cx="440049" cy="360040"/>
            </a:xfrm>
            <a:prstGeom prst="rect">
              <a:avLst/>
            </a:prstGeom>
            <a:noFill/>
          </p:spPr>
        </p:pic>
        <p:sp>
          <p:nvSpPr>
            <p:cNvPr id="30" name="Freeform 159">
              <a:extLst>
                <a:ext uri="{FF2B5EF4-FFF2-40B4-BE49-F238E27FC236}">
                  <a16:creationId xmlns="" xmlns:a16="http://schemas.microsoft.com/office/drawing/2014/main" id="{78065CC6-C6D4-4B27-AA87-CB8F63A8A989}"/>
                </a:ext>
              </a:extLst>
            </p:cNvPr>
            <p:cNvSpPr/>
            <p:nvPr/>
          </p:nvSpPr>
          <p:spPr bwMode="gray">
            <a:xfrm flipH="1">
              <a:off x="5573251" y="485759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endParaRPr lang="en-US" sz="1600" dirty="0">
                <a:latin typeface="Huawei Sans" panose="020C0503030203020204" pitchFamily="34" charset="0"/>
              </a:endParaRPr>
            </a:p>
          </p:txBody>
        </p:sp>
        <p:cxnSp>
          <p:nvCxnSpPr>
            <p:cNvPr id="33" name="Straight Connector 32">
              <a:extLst>
                <a:ext uri="{FF2B5EF4-FFF2-40B4-BE49-F238E27FC236}">
                  <a16:creationId xmlns="" xmlns:a16="http://schemas.microsoft.com/office/drawing/2014/main" id="{482B3251-07B0-4D24-AE85-5E8898E5895A}"/>
                </a:ext>
              </a:extLst>
            </p:cNvPr>
            <p:cNvCxnSpPr>
              <a:cxnSpLocks/>
              <a:stCxn id="28" idx="3"/>
              <a:endCxn id="30" idx="21"/>
            </p:cNvCxnSpPr>
            <p:nvPr/>
          </p:nvCxnSpPr>
          <p:spPr bwMode="gray">
            <a:xfrm flipV="1">
              <a:off x="4074336" y="5190906"/>
              <a:ext cx="1498915" cy="699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8604361B-CB2E-454C-80FD-00B30DD9A3EE}"/>
                </a:ext>
              </a:extLst>
            </p:cNvPr>
            <p:cNvCxnSpPr>
              <a:cxnSpLocks/>
              <a:stCxn id="29" idx="1"/>
              <a:endCxn id="30" idx="8"/>
            </p:cNvCxnSpPr>
            <p:nvPr/>
          </p:nvCxnSpPr>
          <p:spPr bwMode="gray">
            <a:xfrm flipH="1" flipV="1">
              <a:off x="6482733" y="5182253"/>
              <a:ext cx="1716061" cy="156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35" name="Picture 12" descr="E:\2016.01\1.12 扁平化图标\蓝色\AR-蓝色最新-40.png">
              <a:extLst>
                <a:ext uri="{FF2B5EF4-FFF2-40B4-BE49-F238E27FC236}">
                  <a16:creationId xmlns="" xmlns:a16="http://schemas.microsoft.com/office/drawing/2014/main" id="{B20E2EFD-F893-4D98-9722-C26CCD698693}"/>
                </a:ext>
              </a:extLst>
            </p:cNvPr>
            <p:cNvPicPr>
              <a:picLocks noChangeAspect="1" noChangeArrowheads="1"/>
            </p:cNvPicPr>
            <p:nvPr/>
          </p:nvPicPr>
          <p:blipFill>
            <a:blip r:embed="rId3" cstate="print"/>
            <a:srcRect/>
            <a:stretch>
              <a:fillRect/>
            </a:stretch>
          </p:blipFill>
          <p:spPr bwMode="gray">
            <a:xfrm>
              <a:off x="5875975" y="3897052"/>
              <a:ext cx="440049" cy="360040"/>
            </a:xfrm>
            <a:prstGeom prst="rect">
              <a:avLst/>
            </a:prstGeom>
            <a:noFill/>
          </p:spPr>
        </p:pic>
        <p:cxnSp>
          <p:nvCxnSpPr>
            <p:cNvPr id="36" name="Straight Connector 35">
              <a:extLst>
                <a:ext uri="{FF2B5EF4-FFF2-40B4-BE49-F238E27FC236}">
                  <a16:creationId xmlns="" xmlns:a16="http://schemas.microsoft.com/office/drawing/2014/main" id="{A69436CF-1360-42D5-991A-6F038C098618}"/>
                </a:ext>
              </a:extLst>
            </p:cNvPr>
            <p:cNvCxnSpPr>
              <a:cxnSpLocks/>
              <a:stCxn id="30" idx="1"/>
              <a:endCxn id="35" idx="2"/>
            </p:cNvCxnSpPr>
            <p:nvPr/>
          </p:nvCxnSpPr>
          <p:spPr bwMode="gray">
            <a:xfrm flipV="1">
              <a:off x="6089059" y="4257092"/>
              <a:ext cx="6941" cy="66703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7" name="文本框 34">
              <a:extLst>
                <a:ext uri="{FF2B5EF4-FFF2-40B4-BE49-F238E27FC236}">
                  <a16:creationId xmlns="" xmlns:a16="http://schemas.microsoft.com/office/drawing/2014/main" id="{DBB72227-48A8-402B-AD7B-011082C7F8A2}"/>
                </a:ext>
              </a:extLst>
            </p:cNvPr>
            <p:cNvSpPr txBox="1"/>
            <p:nvPr/>
          </p:nvSpPr>
          <p:spPr bwMode="gray">
            <a:xfrm>
              <a:off x="3540003" y="5354574"/>
              <a:ext cx="623210" cy="276999"/>
            </a:xfrm>
            <a:prstGeom prst="rect">
              <a:avLst/>
            </a:prstGeom>
            <a:noFill/>
          </p:spPr>
          <p:txBody>
            <a:bodyPr wrap="square" lIns="36000" rIns="36000" rtlCol="0">
              <a:spAutoFit/>
            </a:bodyPr>
            <a:lstStyle/>
            <a:p>
              <a:pPr algn="ctr" fontAlgn="ctr"/>
              <a:r>
                <a:rPr lang="en-US" sz="1200" dirty="0">
                  <a:latin typeface="Huawei Sans" panose="020C0503030203020204" pitchFamily="34" charset="0"/>
                </a:rPr>
                <a:t>DCP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4">
              <a:extLst>
                <a:ext uri="{FF2B5EF4-FFF2-40B4-BE49-F238E27FC236}">
                  <a16:creationId xmlns="" xmlns:a16="http://schemas.microsoft.com/office/drawing/2014/main" id="{72A89A82-0FED-40C6-8523-BA3D9C6A7669}"/>
                </a:ext>
              </a:extLst>
            </p:cNvPr>
            <p:cNvSpPr txBox="1"/>
            <p:nvPr/>
          </p:nvSpPr>
          <p:spPr bwMode="gray">
            <a:xfrm>
              <a:off x="8124699" y="5360944"/>
              <a:ext cx="623210" cy="276999"/>
            </a:xfrm>
            <a:prstGeom prst="rect">
              <a:avLst/>
            </a:prstGeom>
            <a:noFill/>
          </p:spPr>
          <p:txBody>
            <a:bodyPr wrap="square" lIns="36000" rIns="36000" rtlCol="0">
              <a:spAutoFit/>
            </a:bodyPr>
            <a:lstStyle/>
            <a:p>
              <a:pPr algn="ctr" fontAlgn="ctr"/>
              <a:r>
                <a:rPr lang="en-US" sz="1200" dirty="0">
                  <a:latin typeface="Huawei Sans" panose="020C0503030203020204" pitchFamily="34" charset="0"/>
                </a:rPr>
                <a:t>DCP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4">
              <a:extLst>
                <a:ext uri="{FF2B5EF4-FFF2-40B4-BE49-F238E27FC236}">
                  <a16:creationId xmlns="" xmlns:a16="http://schemas.microsoft.com/office/drawing/2014/main" id="{FE5641E3-4921-419F-A016-223E307EB74B}"/>
                </a:ext>
              </a:extLst>
            </p:cNvPr>
            <p:cNvSpPr txBox="1"/>
            <p:nvPr/>
          </p:nvSpPr>
          <p:spPr bwMode="gray">
            <a:xfrm>
              <a:off x="5370347" y="3778001"/>
              <a:ext cx="623210" cy="276999"/>
            </a:xfrm>
            <a:prstGeom prst="rect">
              <a:avLst/>
            </a:prstGeom>
            <a:noFill/>
          </p:spPr>
          <p:txBody>
            <a:bodyPr wrap="square" lIns="36000" rIns="36000" rtlCol="0">
              <a:spAutoFit/>
            </a:bodyPr>
            <a:lstStyle/>
            <a:p>
              <a:pPr fontAlgn="ctr"/>
              <a:r>
                <a:rPr lang="en-US" sz="1200" dirty="0">
                  <a:latin typeface="Huawei Sans" panose="020C0503030203020204" pitchFamily="34" charset="0"/>
                </a:rPr>
                <a:t>MCP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59">
              <a:extLst>
                <a:ext uri="{FF2B5EF4-FFF2-40B4-BE49-F238E27FC236}">
                  <a16:creationId xmlns="" xmlns:a16="http://schemas.microsoft.com/office/drawing/2014/main" id="{C2A95485-C2E2-4A9D-8891-7BF334129B50}"/>
                </a:ext>
              </a:extLst>
            </p:cNvPr>
            <p:cNvSpPr/>
            <p:nvPr/>
          </p:nvSpPr>
          <p:spPr bwMode="gray">
            <a:xfrm flipH="1">
              <a:off x="1982194" y="517093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endParaRPr lang="en-US" sz="1600" dirty="0">
                <a:latin typeface="Huawei Sans" panose="020C0503030203020204" pitchFamily="34" charset="0"/>
              </a:endParaRPr>
            </a:p>
          </p:txBody>
        </p:sp>
        <p:sp>
          <p:nvSpPr>
            <p:cNvPr id="41" name="Freeform 159">
              <a:extLst>
                <a:ext uri="{FF2B5EF4-FFF2-40B4-BE49-F238E27FC236}">
                  <a16:creationId xmlns="" xmlns:a16="http://schemas.microsoft.com/office/drawing/2014/main" id="{452C703A-35CB-4214-BD8E-82DF661A84CD}"/>
                </a:ext>
              </a:extLst>
            </p:cNvPr>
            <p:cNvSpPr/>
            <p:nvPr/>
          </p:nvSpPr>
          <p:spPr bwMode="gray">
            <a:xfrm flipH="1">
              <a:off x="9289308" y="522676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endParaRPr lang="en-US" sz="1600" dirty="0">
                <a:latin typeface="Huawei Sans" panose="020C0503030203020204" pitchFamily="34" charset="0"/>
              </a:endParaRPr>
            </a:p>
          </p:txBody>
        </p:sp>
        <p:cxnSp>
          <p:nvCxnSpPr>
            <p:cNvPr id="42" name="Straight Connector 41">
              <a:extLst>
                <a:ext uri="{FF2B5EF4-FFF2-40B4-BE49-F238E27FC236}">
                  <a16:creationId xmlns="" xmlns:a16="http://schemas.microsoft.com/office/drawing/2014/main" id="{A74DED9E-E6AB-4524-84A2-811CC44F0A9C}"/>
                </a:ext>
              </a:extLst>
            </p:cNvPr>
            <p:cNvCxnSpPr>
              <a:cxnSpLocks/>
              <a:stCxn id="40" idx="6"/>
              <a:endCxn id="28" idx="1"/>
            </p:cNvCxnSpPr>
            <p:nvPr/>
          </p:nvCxnSpPr>
          <p:spPr bwMode="gray">
            <a:xfrm flipV="1">
              <a:off x="2784211" y="5197901"/>
              <a:ext cx="850076" cy="15370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3785DE17-327E-4955-B393-0AE677C4CDEE}"/>
                </a:ext>
              </a:extLst>
            </p:cNvPr>
            <p:cNvCxnSpPr>
              <a:cxnSpLocks/>
              <a:stCxn id="41" idx="22"/>
              <a:endCxn id="29" idx="3"/>
            </p:cNvCxnSpPr>
            <p:nvPr/>
          </p:nvCxnSpPr>
          <p:spPr bwMode="gray">
            <a:xfrm flipH="1" flipV="1">
              <a:off x="8638843" y="5197901"/>
              <a:ext cx="762935" cy="22295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Oval 41">
              <a:extLst>
                <a:ext uri="{FF2B5EF4-FFF2-40B4-BE49-F238E27FC236}">
                  <a16:creationId xmlns="" xmlns:a16="http://schemas.microsoft.com/office/drawing/2014/main" id="{6E7B3145-43C7-4365-B294-2C279A6338E4}"/>
                </a:ext>
              </a:extLst>
            </p:cNvPr>
            <p:cNvSpPr>
              <a:spLocks noChangeAspect="1"/>
            </p:cNvSpPr>
            <p:nvPr/>
          </p:nvSpPr>
          <p:spPr bwMode="gray">
            <a:xfrm>
              <a:off x="3548609" y="511420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5" name="Oval 41">
              <a:extLst>
                <a:ext uri="{FF2B5EF4-FFF2-40B4-BE49-F238E27FC236}">
                  <a16:creationId xmlns="" xmlns:a16="http://schemas.microsoft.com/office/drawing/2014/main" id="{A8633252-E839-4E0D-BF36-491A15823335}"/>
                </a:ext>
              </a:extLst>
            </p:cNvPr>
            <p:cNvSpPr>
              <a:spLocks noChangeAspect="1"/>
            </p:cNvSpPr>
            <p:nvPr/>
          </p:nvSpPr>
          <p:spPr bwMode="gray">
            <a:xfrm>
              <a:off x="8551566" y="512063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6" name="Freeform: Shape 45">
              <a:extLst>
                <a:ext uri="{FF2B5EF4-FFF2-40B4-BE49-F238E27FC236}">
                  <a16:creationId xmlns="" xmlns:a16="http://schemas.microsoft.com/office/drawing/2014/main" id="{5FF62D38-EA07-4154-BBF8-38CC60A87C06}"/>
                </a:ext>
              </a:extLst>
            </p:cNvPr>
            <p:cNvSpPr/>
            <p:nvPr/>
          </p:nvSpPr>
          <p:spPr bwMode="gray">
            <a:xfrm>
              <a:off x="2528792" y="5103538"/>
              <a:ext cx="6998399" cy="345399"/>
            </a:xfrm>
            <a:custGeom>
              <a:avLst/>
              <a:gdLst>
                <a:gd name="connsiteX0" fmla="*/ 0 w 8039100"/>
                <a:gd name="connsiteY0" fmla="*/ 345399 h 345399"/>
                <a:gd name="connsiteX1" fmla="*/ 1409700 w 8039100"/>
                <a:gd name="connsiteY1" fmla="*/ 31074 h 345399"/>
                <a:gd name="connsiteX2" fmla="*/ 6286500 w 8039100"/>
                <a:gd name="connsiteY2" fmla="*/ 40599 h 345399"/>
                <a:gd name="connsiteX3" fmla="*/ 8039100 w 8039100"/>
                <a:gd name="connsiteY3" fmla="*/ 288249 h 345399"/>
              </a:gdLst>
              <a:ahLst/>
              <a:cxnLst>
                <a:cxn ang="0">
                  <a:pos x="connsiteX0" y="connsiteY0"/>
                </a:cxn>
                <a:cxn ang="0">
                  <a:pos x="connsiteX1" y="connsiteY1"/>
                </a:cxn>
                <a:cxn ang="0">
                  <a:pos x="connsiteX2" y="connsiteY2"/>
                </a:cxn>
                <a:cxn ang="0">
                  <a:pos x="connsiteX3" y="connsiteY3"/>
                </a:cxn>
              </a:cxnLst>
              <a:rect l="l" t="t" r="r" b="b"/>
              <a:pathLst>
                <a:path w="8039100" h="345399">
                  <a:moveTo>
                    <a:pt x="0" y="345399"/>
                  </a:moveTo>
                  <a:cubicBezTo>
                    <a:pt x="180975" y="213636"/>
                    <a:pt x="361950" y="81874"/>
                    <a:pt x="1409700" y="31074"/>
                  </a:cubicBezTo>
                  <a:cubicBezTo>
                    <a:pt x="2457450" y="-19726"/>
                    <a:pt x="5181600" y="-2263"/>
                    <a:pt x="6286500" y="40599"/>
                  </a:cubicBezTo>
                  <a:cubicBezTo>
                    <a:pt x="7391400" y="83461"/>
                    <a:pt x="8039100" y="288249"/>
                    <a:pt x="8039100" y="288249"/>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47" name="文本框 34">
              <a:extLst>
                <a:ext uri="{FF2B5EF4-FFF2-40B4-BE49-F238E27FC236}">
                  <a16:creationId xmlns="" xmlns:a16="http://schemas.microsoft.com/office/drawing/2014/main" id="{5E34A678-3F47-41A9-97C9-B3A023E3B274}"/>
                </a:ext>
              </a:extLst>
            </p:cNvPr>
            <p:cNvSpPr txBox="1"/>
            <p:nvPr/>
          </p:nvSpPr>
          <p:spPr bwMode="gray">
            <a:xfrm>
              <a:off x="3027290" y="5427660"/>
              <a:ext cx="508898" cy="276999"/>
            </a:xfrm>
            <a:prstGeom prst="rect">
              <a:avLst/>
            </a:prstGeom>
            <a:noFill/>
          </p:spPr>
          <p:txBody>
            <a:bodyPr wrap="square" lIns="36000" rIns="36000" rtlCol="0">
              <a:spAutoFit/>
            </a:bodyPr>
            <a:lstStyle/>
            <a:p>
              <a:pPr fontAlgn="ctr"/>
              <a:r>
                <a:rPr lang="en-US" sz="1200" dirty="0">
                  <a:latin typeface="Huawei Sans" panose="020C0503030203020204" pitchFamily="34" charset="0"/>
                </a:rPr>
                <a:t>TLP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Straight Arrow Connector 47">
              <a:extLst>
                <a:ext uri="{FF2B5EF4-FFF2-40B4-BE49-F238E27FC236}">
                  <a16:creationId xmlns="" xmlns:a16="http://schemas.microsoft.com/office/drawing/2014/main" id="{A0082952-37C6-4FA8-8216-A521196435EB}"/>
                </a:ext>
              </a:extLst>
            </p:cNvPr>
            <p:cNvCxnSpPr>
              <a:cxnSpLocks/>
              <a:endCxn id="44" idx="3"/>
            </p:cNvCxnSpPr>
            <p:nvPr/>
          </p:nvCxnSpPr>
          <p:spPr bwMode="gray">
            <a:xfrm flipV="1">
              <a:off x="3427883" y="5250138"/>
              <a:ext cx="144049" cy="21674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9" name="文本框 34">
              <a:extLst>
                <a:ext uri="{FF2B5EF4-FFF2-40B4-BE49-F238E27FC236}">
                  <a16:creationId xmlns="" xmlns:a16="http://schemas.microsoft.com/office/drawing/2014/main" id="{E9179271-9B7A-4E22-982F-7D57F0EF54F9}"/>
                </a:ext>
              </a:extLst>
            </p:cNvPr>
            <p:cNvSpPr txBox="1"/>
            <p:nvPr/>
          </p:nvSpPr>
          <p:spPr bwMode="gray">
            <a:xfrm>
              <a:off x="8710827" y="5448937"/>
              <a:ext cx="508898" cy="276999"/>
            </a:xfrm>
            <a:prstGeom prst="rect">
              <a:avLst/>
            </a:prstGeom>
            <a:noFill/>
          </p:spPr>
          <p:txBody>
            <a:bodyPr wrap="square" lIns="36000" rIns="36000" rtlCol="0">
              <a:spAutoFit/>
            </a:bodyPr>
            <a:lstStyle/>
            <a:p>
              <a:pPr fontAlgn="ctr"/>
              <a:r>
                <a:rPr lang="en-US" sz="1200" dirty="0">
                  <a:latin typeface="Huawei Sans" panose="020C0503030203020204" pitchFamily="34" charset="0"/>
                </a:rPr>
                <a:t>TLP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Straight Arrow Connector 49">
              <a:extLst>
                <a:ext uri="{FF2B5EF4-FFF2-40B4-BE49-F238E27FC236}">
                  <a16:creationId xmlns="" xmlns:a16="http://schemas.microsoft.com/office/drawing/2014/main" id="{2AAD0267-FB13-4657-8FDE-CBE9DE7981A4}"/>
                </a:ext>
              </a:extLst>
            </p:cNvPr>
            <p:cNvCxnSpPr>
              <a:cxnSpLocks/>
              <a:endCxn id="45" idx="5"/>
            </p:cNvCxnSpPr>
            <p:nvPr/>
          </p:nvCxnSpPr>
          <p:spPr bwMode="gray">
            <a:xfrm flipH="1" flipV="1">
              <a:off x="8687504" y="5256575"/>
              <a:ext cx="157304" cy="25825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nvGrpSpPr>
            <p:cNvPr id="51" name="Group 50">
              <a:extLst>
                <a:ext uri="{FF2B5EF4-FFF2-40B4-BE49-F238E27FC236}">
                  <a16:creationId xmlns="" xmlns:a16="http://schemas.microsoft.com/office/drawing/2014/main" id="{8A449256-3B9B-4DF7-9B31-51AADB398E04}"/>
                </a:ext>
              </a:extLst>
            </p:cNvPr>
            <p:cNvGrpSpPr/>
            <p:nvPr/>
          </p:nvGrpSpPr>
          <p:grpSpPr bwMode="gray">
            <a:xfrm>
              <a:off x="2529503" y="4560974"/>
              <a:ext cx="1544833" cy="290252"/>
              <a:chOff x="2561507" y="4128926"/>
              <a:chExt cx="1544833" cy="290252"/>
            </a:xfrm>
          </p:grpSpPr>
          <p:grpSp>
            <p:nvGrpSpPr>
              <p:cNvPr id="77" name="Group 76">
                <a:extLst>
                  <a:ext uri="{FF2B5EF4-FFF2-40B4-BE49-F238E27FC236}">
                    <a16:creationId xmlns="" xmlns:a16="http://schemas.microsoft.com/office/drawing/2014/main" id="{7FB29DB0-7EF6-4B04-ACF0-6210170D6D2B}"/>
                  </a:ext>
                </a:extLst>
              </p:cNvPr>
              <p:cNvGrpSpPr/>
              <p:nvPr/>
            </p:nvGrpSpPr>
            <p:grpSpPr bwMode="gray">
              <a:xfrm>
                <a:off x="2579196" y="4131463"/>
                <a:ext cx="1527144" cy="287715"/>
                <a:chOff x="3231368" y="4321969"/>
                <a:chExt cx="1527144" cy="287715"/>
              </a:xfrm>
            </p:grpSpPr>
            <p:sp>
              <p:nvSpPr>
                <p:cNvPr id="80" name="TextBox 120">
                  <a:extLst>
                    <a:ext uri="{FF2B5EF4-FFF2-40B4-BE49-F238E27FC236}">
                      <a16:creationId xmlns="" xmlns:a16="http://schemas.microsoft.com/office/drawing/2014/main" id="{E1598FB8-3908-437B-9411-853E4FF4136D}"/>
                    </a:ext>
                  </a:extLst>
                </p:cNvPr>
                <p:cNvSpPr txBox="1"/>
                <p:nvPr/>
              </p:nvSpPr>
              <p:spPr bwMode="gray">
                <a:xfrm>
                  <a:off x="3231368" y="4329961"/>
                  <a:ext cx="954141" cy="271730"/>
                </a:xfrm>
                <a:prstGeom prst="roundRect">
                  <a:avLst>
                    <a:gd name="adj" fmla="val 6721"/>
                  </a:avLst>
                </a:prstGeom>
                <a:solidFill>
                  <a:schemeClr val="accent1"/>
                </a:solidFill>
                <a:ln w="12700">
                  <a:solidFill>
                    <a:srgbClr val="00B0F0"/>
                  </a:solidFill>
                </a:ln>
              </p:spPr>
              <p:txBody>
                <a:bodyPr wrap="square" lIns="36000" rIns="36000" rtlCol="0" anchor="ctr">
                  <a:spAutoFit/>
                </a:bodyPr>
                <a:lstStyle/>
                <a:p>
                  <a:pPr fontAlgn="ct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 xmlns:a16="http://schemas.microsoft.com/office/drawing/2014/main" id="{B6C17774-7A38-4862-BAD9-00EE13EB4F94}"/>
                    </a:ext>
                  </a:extLst>
                </p:cNvPr>
                <p:cNvSpPr txBox="1"/>
                <p:nvPr/>
              </p:nvSpPr>
              <p:spPr bwMode="gray">
                <a:xfrm>
                  <a:off x="4193688" y="4321969"/>
                  <a:ext cx="564824" cy="287715"/>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grpSp>
          <p:sp>
            <p:nvSpPr>
              <p:cNvPr id="78" name="TextBox 120">
                <a:extLst>
                  <a:ext uri="{FF2B5EF4-FFF2-40B4-BE49-F238E27FC236}">
                    <a16:creationId xmlns="" xmlns:a16="http://schemas.microsoft.com/office/drawing/2014/main" id="{E3E736CA-4EFF-4917-AC1E-9F4165F4BE81}"/>
                  </a:ext>
                </a:extLst>
              </p:cNvPr>
              <p:cNvSpPr txBox="1"/>
              <p:nvPr/>
            </p:nvSpPr>
            <p:spPr bwMode="gray">
              <a:xfrm>
                <a:off x="3311719" y="4144733"/>
                <a:ext cx="83946" cy="26414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20">
                <a:extLst>
                  <a:ext uri="{FF2B5EF4-FFF2-40B4-BE49-F238E27FC236}">
                    <a16:creationId xmlns="" xmlns:a16="http://schemas.microsoft.com/office/drawing/2014/main" id="{3E2D738A-6A81-43CD-9F9F-DC27ABCDFA00}"/>
                  </a:ext>
                </a:extLst>
              </p:cNvPr>
              <p:cNvSpPr txBox="1"/>
              <p:nvPr/>
            </p:nvSpPr>
            <p:spPr bwMode="gray">
              <a:xfrm>
                <a:off x="2561507" y="4128926"/>
                <a:ext cx="907083" cy="287715"/>
              </a:xfrm>
              <a:prstGeom prst="roundRect">
                <a:avLst>
                  <a:gd name="adj" fmla="val 6721"/>
                </a:avLst>
              </a:prstGeom>
              <a:noFill/>
              <a:ln w="12700">
                <a:noFill/>
              </a:ln>
            </p:spPr>
            <p:txBody>
              <a:bodyPr wrap="square" lIns="36000" rIns="36000" rtlCol="0" anchor="ctr">
                <a:spAutoFit/>
              </a:bodyPr>
              <a:lstStyle/>
              <a:p>
                <a:pPr fontAlgn="ctr"/>
                <a:r>
                  <a:rPr lang="en-US" sz="1200" dirty="0">
                    <a:solidFill>
                      <a:schemeClr val="bg1"/>
                    </a:solidFill>
                    <a:latin typeface="Huawei Sans" panose="020C0503030203020204" pitchFamily="34" charset="0"/>
                  </a:rPr>
                  <a:t>IP Header</a:t>
                </a:r>
              </a:p>
            </p:txBody>
          </p:sp>
        </p:grpSp>
        <p:grpSp>
          <p:nvGrpSpPr>
            <p:cNvPr id="52" name="Group 51">
              <a:extLst>
                <a:ext uri="{FF2B5EF4-FFF2-40B4-BE49-F238E27FC236}">
                  <a16:creationId xmlns="" xmlns:a16="http://schemas.microsoft.com/office/drawing/2014/main" id="{A29030B4-FC59-4246-BFD4-A05616012033}"/>
                </a:ext>
              </a:extLst>
            </p:cNvPr>
            <p:cNvGrpSpPr/>
            <p:nvPr/>
          </p:nvGrpSpPr>
          <p:grpSpPr bwMode="gray">
            <a:xfrm>
              <a:off x="8140179" y="4571096"/>
              <a:ext cx="1557082" cy="290252"/>
              <a:chOff x="2549258" y="4128926"/>
              <a:chExt cx="1557082" cy="290252"/>
            </a:xfrm>
          </p:grpSpPr>
          <p:grpSp>
            <p:nvGrpSpPr>
              <p:cNvPr id="72" name="Group 71">
                <a:extLst>
                  <a:ext uri="{FF2B5EF4-FFF2-40B4-BE49-F238E27FC236}">
                    <a16:creationId xmlns="" xmlns:a16="http://schemas.microsoft.com/office/drawing/2014/main" id="{0C5A4282-E6D4-4219-A8DA-04B26216342F}"/>
                  </a:ext>
                </a:extLst>
              </p:cNvPr>
              <p:cNvGrpSpPr/>
              <p:nvPr/>
            </p:nvGrpSpPr>
            <p:grpSpPr bwMode="gray">
              <a:xfrm>
                <a:off x="2568150" y="4131463"/>
                <a:ext cx="1538190" cy="287715"/>
                <a:chOff x="3220322" y="4321969"/>
                <a:chExt cx="1538190" cy="287715"/>
              </a:xfrm>
            </p:grpSpPr>
            <p:sp>
              <p:nvSpPr>
                <p:cNvPr id="75" name="TextBox 120">
                  <a:extLst>
                    <a:ext uri="{FF2B5EF4-FFF2-40B4-BE49-F238E27FC236}">
                      <a16:creationId xmlns="" xmlns:a16="http://schemas.microsoft.com/office/drawing/2014/main" id="{68C52466-95AD-46D4-B518-287F94585F9C}"/>
                    </a:ext>
                  </a:extLst>
                </p:cNvPr>
                <p:cNvSpPr txBox="1"/>
                <p:nvPr/>
              </p:nvSpPr>
              <p:spPr bwMode="gray">
                <a:xfrm>
                  <a:off x="3220322" y="4329961"/>
                  <a:ext cx="972807" cy="271730"/>
                </a:xfrm>
                <a:prstGeom prst="roundRect">
                  <a:avLst>
                    <a:gd name="adj" fmla="val 6721"/>
                  </a:avLst>
                </a:prstGeom>
                <a:solidFill>
                  <a:schemeClr val="accent1"/>
                </a:solidFill>
                <a:ln w="12700">
                  <a:solidFill>
                    <a:srgbClr val="00B0F0"/>
                  </a:solidFill>
                </a:ln>
              </p:spPr>
              <p:txBody>
                <a:bodyPr wrap="square" lIns="36000" rIns="36000" rtlCol="0" anchor="ctr">
                  <a:spAutoFit/>
                </a:bodyPr>
                <a:lstStyle/>
                <a:p>
                  <a:pPr fontAlgn="ct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120">
                  <a:extLst>
                    <a:ext uri="{FF2B5EF4-FFF2-40B4-BE49-F238E27FC236}">
                      <a16:creationId xmlns="" xmlns:a16="http://schemas.microsoft.com/office/drawing/2014/main" id="{CF670E6B-455E-4888-88AA-13FD63810939}"/>
                    </a:ext>
                  </a:extLst>
                </p:cNvPr>
                <p:cNvSpPr txBox="1"/>
                <p:nvPr/>
              </p:nvSpPr>
              <p:spPr bwMode="gray">
                <a:xfrm>
                  <a:off x="4193688" y="4321969"/>
                  <a:ext cx="564824" cy="287715"/>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r>
                    <a:rPr lang="en-US" sz="1200" dirty="0">
                      <a:solidFill>
                        <a:schemeClr val="bg1">
                          <a:lumMod val="50000"/>
                        </a:schemeClr>
                      </a:solidFill>
                      <a:latin typeface="Huawei Sans" panose="020C0503030203020204" pitchFamily="34" charset="0"/>
                    </a:rPr>
                    <a:t>Data</a:t>
                  </a:r>
                </a:p>
              </p:txBody>
            </p:sp>
          </p:grpSp>
          <p:sp>
            <p:nvSpPr>
              <p:cNvPr id="73" name="TextBox 120">
                <a:extLst>
                  <a:ext uri="{FF2B5EF4-FFF2-40B4-BE49-F238E27FC236}">
                    <a16:creationId xmlns="" xmlns:a16="http://schemas.microsoft.com/office/drawing/2014/main" id="{0BE70570-1AD3-41DE-9006-B22AD68454C4}"/>
                  </a:ext>
                </a:extLst>
              </p:cNvPr>
              <p:cNvSpPr txBox="1"/>
              <p:nvPr/>
            </p:nvSpPr>
            <p:spPr bwMode="gray">
              <a:xfrm>
                <a:off x="3311719" y="4144733"/>
                <a:ext cx="83946" cy="26414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20">
                <a:extLst>
                  <a:ext uri="{FF2B5EF4-FFF2-40B4-BE49-F238E27FC236}">
                    <a16:creationId xmlns="" xmlns:a16="http://schemas.microsoft.com/office/drawing/2014/main" id="{A2F1EFED-CCBD-4D45-BAE7-AB225E784C49}"/>
                  </a:ext>
                </a:extLst>
              </p:cNvPr>
              <p:cNvSpPr txBox="1"/>
              <p:nvPr/>
            </p:nvSpPr>
            <p:spPr bwMode="gray">
              <a:xfrm>
                <a:off x="2549258" y="4128926"/>
                <a:ext cx="839108" cy="287715"/>
              </a:xfrm>
              <a:prstGeom prst="roundRect">
                <a:avLst>
                  <a:gd name="adj" fmla="val 6721"/>
                </a:avLst>
              </a:prstGeom>
              <a:noFill/>
              <a:ln w="12700">
                <a:noFill/>
              </a:ln>
            </p:spPr>
            <p:txBody>
              <a:bodyPr wrap="square" lIns="36000" rIns="36000" rtlCol="0" anchor="ctr">
                <a:spAutoFit/>
              </a:bodyPr>
              <a:lstStyle/>
              <a:p>
                <a:pPr fontAlgn="ctr"/>
                <a:r>
                  <a:rPr lang="en-US" sz="1200" dirty="0">
                    <a:solidFill>
                      <a:schemeClr val="bg1"/>
                    </a:solidFill>
                    <a:latin typeface="Huawei Sans" panose="020C0503030203020204" pitchFamily="34" charset="0"/>
                  </a:rPr>
                  <a:t>IP Header</a:t>
                </a:r>
              </a:p>
            </p:txBody>
          </p:sp>
        </p:grpSp>
        <p:sp>
          <p:nvSpPr>
            <p:cNvPr id="53" name="Rectangular Callout 72">
              <a:extLst>
                <a:ext uri="{FF2B5EF4-FFF2-40B4-BE49-F238E27FC236}">
                  <a16:creationId xmlns="" xmlns:a16="http://schemas.microsoft.com/office/drawing/2014/main" id="{11692870-437D-4207-88E1-27286085316E}"/>
                </a:ext>
              </a:extLst>
            </p:cNvPr>
            <p:cNvSpPr/>
            <p:nvPr/>
          </p:nvSpPr>
          <p:spPr bwMode="gray">
            <a:xfrm>
              <a:off x="2496196" y="3995882"/>
              <a:ext cx="1099447" cy="435133"/>
            </a:xfrm>
            <a:prstGeom prst="wedgeRectCallout">
              <a:avLst>
                <a:gd name="adj1" fmla="val 25341"/>
                <a:gd name="adj2" fmla="val 7566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IP FPM colors data packets.</a:t>
              </a:r>
              <a:endParaRPr lang="en-US" altLang="zh-CN" sz="1200" dirty="0">
                <a:solidFill>
                  <a:schemeClr val="bg1">
                    <a:lumMod val="50000"/>
                  </a:schemeClr>
                </a:solidFill>
                <a:latin typeface="Huawei Sans" panose="020C0503030203020204" pitchFamily="34" charset="0"/>
              </a:endParaRPr>
            </a:p>
          </p:txBody>
        </p:sp>
        <p:pic>
          <p:nvPicPr>
            <p:cNvPr id="54" name="图片 13" descr="大型网管-蓝.png">
              <a:extLst>
                <a:ext uri="{FF2B5EF4-FFF2-40B4-BE49-F238E27FC236}">
                  <a16:creationId xmlns="" xmlns:a16="http://schemas.microsoft.com/office/drawing/2014/main" id="{CDA2CFBC-5323-4A49-AC01-F7F57469CC85}"/>
                </a:ext>
              </a:extLst>
            </p:cNvPr>
            <p:cNvPicPr>
              <a:picLocks noChangeAspect="1"/>
            </p:cNvPicPr>
            <p:nvPr/>
          </p:nvPicPr>
          <p:blipFill>
            <a:blip r:embed="rId4" cstate="print"/>
            <a:stretch>
              <a:fillRect/>
            </a:stretch>
          </p:blipFill>
          <p:spPr bwMode="gray">
            <a:xfrm>
              <a:off x="7340763" y="3679272"/>
              <a:ext cx="440049" cy="360040"/>
            </a:xfrm>
            <a:prstGeom prst="rect">
              <a:avLst/>
            </a:prstGeom>
          </p:spPr>
        </p:pic>
        <p:cxnSp>
          <p:nvCxnSpPr>
            <p:cNvPr id="55" name="Straight Arrow Connector 54">
              <a:extLst>
                <a:ext uri="{FF2B5EF4-FFF2-40B4-BE49-F238E27FC236}">
                  <a16:creationId xmlns="" xmlns:a16="http://schemas.microsoft.com/office/drawing/2014/main" id="{E9066021-7BEE-45D3-9A66-2121FFBCA8F8}"/>
                </a:ext>
              </a:extLst>
            </p:cNvPr>
            <p:cNvCxnSpPr>
              <a:cxnSpLocks/>
            </p:cNvCxnSpPr>
            <p:nvPr/>
          </p:nvCxnSpPr>
          <p:spPr bwMode="gray">
            <a:xfrm flipV="1">
              <a:off x="6407604" y="3897052"/>
              <a:ext cx="840524" cy="117526"/>
            </a:xfrm>
            <a:prstGeom prst="straightConnector1">
              <a:avLst/>
            </a:prstGeom>
            <a:ln w="28575">
              <a:solidFill>
                <a:srgbClr val="8BC9A0"/>
              </a:solidFill>
              <a:tailEnd type="triangle"/>
            </a:ln>
          </p:spPr>
          <p:style>
            <a:lnRef idx="1">
              <a:schemeClr val="dk1"/>
            </a:lnRef>
            <a:fillRef idx="0">
              <a:schemeClr val="dk1"/>
            </a:fillRef>
            <a:effectRef idx="0">
              <a:schemeClr val="dk1"/>
            </a:effectRef>
            <a:fontRef idx="minor">
              <a:schemeClr val="tx1"/>
            </a:fontRef>
          </p:style>
        </p:cxnSp>
        <p:sp>
          <p:nvSpPr>
            <p:cNvPr id="56" name="文本框 34">
              <a:extLst>
                <a:ext uri="{FF2B5EF4-FFF2-40B4-BE49-F238E27FC236}">
                  <a16:creationId xmlns="" xmlns:a16="http://schemas.microsoft.com/office/drawing/2014/main" id="{AFDE4632-4A54-4D3D-88D0-24C36216D577}"/>
                </a:ext>
              </a:extLst>
            </p:cNvPr>
            <p:cNvSpPr txBox="1"/>
            <p:nvPr/>
          </p:nvSpPr>
          <p:spPr bwMode="gray">
            <a:xfrm>
              <a:off x="7802796" y="3705403"/>
              <a:ext cx="1537251" cy="276999"/>
            </a:xfrm>
            <a:prstGeom prst="rect">
              <a:avLst/>
            </a:prstGeom>
            <a:noFill/>
          </p:spPr>
          <p:txBody>
            <a:bodyPr wrap="square" lIns="36000" rIns="36000" rtlCol="0">
              <a:spAutoFit/>
            </a:bodyPr>
            <a:lstStyle/>
            <a:p>
              <a:pPr fontAlgn="ctr"/>
              <a:r>
                <a:rPr lang="en-US" sz="1200" dirty="0">
                  <a:latin typeface="Huawei Sans" panose="020C0503030203020204" pitchFamily="34" charset="0"/>
                </a:rPr>
                <a:t>NMS/Controller</a:t>
              </a:r>
              <a:endParaRPr lang="en-US" altLang="zh-CN" sz="1200" dirty="0">
                <a:latin typeface="Huawei Sans" panose="020C0503030203020204" pitchFamily="34" charset="0"/>
              </a:endParaRPr>
            </a:p>
          </p:txBody>
        </p:sp>
        <p:cxnSp>
          <p:nvCxnSpPr>
            <p:cNvPr id="57" name="Straight Arrow Connector 56">
              <a:extLst>
                <a:ext uri="{FF2B5EF4-FFF2-40B4-BE49-F238E27FC236}">
                  <a16:creationId xmlns="" xmlns:a16="http://schemas.microsoft.com/office/drawing/2014/main" id="{28788839-C199-47CA-84D5-42504395EE2E}"/>
                </a:ext>
              </a:extLst>
            </p:cNvPr>
            <p:cNvCxnSpPr>
              <a:cxnSpLocks/>
            </p:cNvCxnSpPr>
            <p:nvPr/>
          </p:nvCxnSpPr>
          <p:spPr bwMode="gray">
            <a:xfrm flipV="1">
              <a:off x="4091842" y="4067362"/>
              <a:ext cx="1675807" cy="909176"/>
            </a:xfrm>
            <a:prstGeom prst="straightConnector1">
              <a:avLst/>
            </a:prstGeom>
            <a:ln w="28575">
              <a:solidFill>
                <a:srgbClr val="FFD17D"/>
              </a:solidFill>
              <a:tailEnd type="triangle"/>
            </a:ln>
          </p:spPr>
          <p:style>
            <a:lnRef idx="1">
              <a:schemeClr val="dk1"/>
            </a:lnRef>
            <a:fillRef idx="0">
              <a:schemeClr val="dk1"/>
            </a:fillRef>
            <a:effectRef idx="0">
              <a:schemeClr val="dk1"/>
            </a:effectRef>
            <a:fontRef idx="minor">
              <a:schemeClr val="tx1"/>
            </a:fontRef>
          </p:style>
        </p:cxnSp>
        <p:cxnSp>
          <p:nvCxnSpPr>
            <p:cNvPr id="58" name="Straight Arrow Connector 57">
              <a:extLst>
                <a:ext uri="{FF2B5EF4-FFF2-40B4-BE49-F238E27FC236}">
                  <a16:creationId xmlns="" xmlns:a16="http://schemas.microsoft.com/office/drawing/2014/main" id="{79FD1BD8-6842-450F-A5E1-DCF597EB4834}"/>
                </a:ext>
              </a:extLst>
            </p:cNvPr>
            <p:cNvCxnSpPr>
              <a:cxnSpLocks/>
            </p:cNvCxnSpPr>
            <p:nvPr/>
          </p:nvCxnSpPr>
          <p:spPr bwMode="gray">
            <a:xfrm flipH="1" flipV="1">
              <a:off x="6382663" y="4105397"/>
              <a:ext cx="1763697" cy="911746"/>
            </a:xfrm>
            <a:prstGeom prst="straightConnector1">
              <a:avLst/>
            </a:prstGeom>
            <a:ln w="28575">
              <a:solidFill>
                <a:srgbClr val="FFD17D"/>
              </a:solidFill>
              <a:tailEnd type="triangle"/>
            </a:ln>
          </p:spPr>
          <p:style>
            <a:lnRef idx="1">
              <a:schemeClr val="dk1"/>
            </a:lnRef>
            <a:fillRef idx="0">
              <a:schemeClr val="dk1"/>
            </a:fillRef>
            <a:effectRef idx="0">
              <a:schemeClr val="dk1"/>
            </a:effectRef>
            <a:fontRef idx="minor">
              <a:schemeClr val="tx1"/>
            </a:fontRef>
          </p:style>
        </p:cxnSp>
        <p:sp>
          <p:nvSpPr>
            <p:cNvPr id="59" name="Rectangular Callout 72">
              <a:extLst>
                <a:ext uri="{FF2B5EF4-FFF2-40B4-BE49-F238E27FC236}">
                  <a16:creationId xmlns="" xmlns:a16="http://schemas.microsoft.com/office/drawing/2014/main" id="{468500F7-F315-4A27-955C-85CB35B7A82C}"/>
                </a:ext>
              </a:extLst>
            </p:cNvPr>
            <p:cNvSpPr/>
            <p:nvPr/>
          </p:nvSpPr>
          <p:spPr bwMode="gray">
            <a:xfrm>
              <a:off x="4036543" y="5514832"/>
              <a:ext cx="1564301" cy="586487"/>
            </a:xfrm>
            <a:prstGeom prst="wedgeRectCallout">
              <a:avLst>
                <a:gd name="adj1" fmla="val -47615"/>
                <a:gd name="adj2" fmla="val -7756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DCP sends the statistics collected by the TLP to the MCP.</a:t>
              </a:r>
              <a:endParaRPr lang="en-US" altLang="zh-CN" sz="1200" dirty="0">
                <a:solidFill>
                  <a:schemeClr val="bg1">
                    <a:lumMod val="50000"/>
                  </a:schemeClr>
                </a:solidFill>
                <a:latin typeface="Huawei Sans" panose="020C0503030203020204" pitchFamily="34" charset="0"/>
              </a:endParaRPr>
            </a:p>
          </p:txBody>
        </p:sp>
        <p:sp>
          <p:nvSpPr>
            <p:cNvPr id="60" name="Rectangular Callout 72">
              <a:extLst>
                <a:ext uri="{FF2B5EF4-FFF2-40B4-BE49-F238E27FC236}">
                  <a16:creationId xmlns="" xmlns:a16="http://schemas.microsoft.com/office/drawing/2014/main" id="{4B62A58B-5E52-4D42-84A9-88F588FA69E2}"/>
                </a:ext>
              </a:extLst>
            </p:cNvPr>
            <p:cNvSpPr/>
            <p:nvPr/>
          </p:nvSpPr>
          <p:spPr bwMode="gray">
            <a:xfrm>
              <a:off x="2284440" y="5822583"/>
              <a:ext cx="1432916" cy="544064"/>
            </a:xfrm>
            <a:prstGeom prst="wedgeRectCallout">
              <a:avLst>
                <a:gd name="adj1" fmla="val 19666"/>
                <a:gd name="adj2" fmla="val -7800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TLP calculates the number of colored packets.</a:t>
              </a:r>
              <a:endParaRPr lang="en-US" altLang="zh-CN" sz="1200" dirty="0">
                <a:solidFill>
                  <a:schemeClr val="bg1">
                    <a:lumMod val="50000"/>
                  </a:schemeClr>
                </a:solidFill>
                <a:latin typeface="Huawei Sans" panose="020C0503030203020204" pitchFamily="34" charset="0"/>
              </a:endParaRPr>
            </a:p>
          </p:txBody>
        </p:sp>
        <p:sp>
          <p:nvSpPr>
            <p:cNvPr id="61" name="Rectangular Callout 72">
              <a:extLst>
                <a:ext uri="{FF2B5EF4-FFF2-40B4-BE49-F238E27FC236}">
                  <a16:creationId xmlns="" xmlns:a16="http://schemas.microsoft.com/office/drawing/2014/main" id="{C6937D81-CF23-4429-AAED-E9047DEEF5DB}"/>
                </a:ext>
              </a:extLst>
            </p:cNvPr>
            <p:cNvSpPr/>
            <p:nvPr/>
          </p:nvSpPr>
          <p:spPr bwMode="gray">
            <a:xfrm>
              <a:off x="8613877" y="5820727"/>
              <a:ext cx="1461875" cy="545920"/>
            </a:xfrm>
            <a:prstGeom prst="wedgeRectCallout">
              <a:avLst>
                <a:gd name="adj1" fmla="val -32068"/>
                <a:gd name="adj2" fmla="val -7756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TLP calculates the number of colored packets.</a:t>
              </a:r>
              <a:endParaRPr lang="en-US" altLang="zh-CN" sz="1200" dirty="0">
                <a:solidFill>
                  <a:schemeClr val="bg1">
                    <a:lumMod val="50000"/>
                  </a:schemeClr>
                </a:solidFill>
                <a:latin typeface="Huawei Sans" panose="020C0503030203020204" pitchFamily="34" charset="0"/>
              </a:endParaRPr>
            </a:p>
          </p:txBody>
        </p:sp>
        <p:sp>
          <p:nvSpPr>
            <p:cNvPr id="62" name="Rectangular Callout 72">
              <a:extLst>
                <a:ext uri="{FF2B5EF4-FFF2-40B4-BE49-F238E27FC236}">
                  <a16:creationId xmlns="" xmlns:a16="http://schemas.microsoft.com/office/drawing/2014/main" id="{4F4D670E-A5A0-4342-8D27-8038610EC063}"/>
                </a:ext>
              </a:extLst>
            </p:cNvPr>
            <p:cNvSpPr/>
            <p:nvPr/>
          </p:nvSpPr>
          <p:spPr bwMode="gray">
            <a:xfrm>
              <a:off x="6561746" y="5512581"/>
              <a:ext cx="1644715" cy="586487"/>
            </a:xfrm>
            <a:prstGeom prst="wedgeRectCallout">
              <a:avLst>
                <a:gd name="adj1" fmla="val 49100"/>
                <a:gd name="adj2" fmla="val -7756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DCP sends the statistics collected by the TLP to the MCP.</a:t>
              </a:r>
              <a:endParaRPr lang="en-US" altLang="zh-CN" sz="1200" dirty="0">
                <a:solidFill>
                  <a:schemeClr val="bg1">
                    <a:lumMod val="50000"/>
                  </a:schemeClr>
                </a:solidFill>
                <a:latin typeface="Huawei Sans" panose="020C0503030203020204" pitchFamily="34" charset="0"/>
              </a:endParaRPr>
            </a:p>
          </p:txBody>
        </p:sp>
        <p:sp>
          <p:nvSpPr>
            <p:cNvPr id="63" name="Rectangular Callout 72">
              <a:extLst>
                <a:ext uri="{FF2B5EF4-FFF2-40B4-BE49-F238E27FC236}">
                  <a16:creationId xmlns="" xmlns:a16="http://schemas.microsoft.com/office/drawing/2014/main" id="{C9B298E2-ED1C-4AFD-BE71-69888C3362BE}"/>
                </a:ext>
              </a:extLst>
            </p:cNvPr>
            <p:cNvSpPr/>
            <p:nvPr/>
          </p:nvSpPr>
          <p:spPr bwMode="gray">
            <a:xfrm>
              <a:off x="4244902" y="4258523"/>
              <a:ext cx="1589385" cy="728140"/>
            </a:xfrm>
            <a:prstGeom prst="wedgeRectCallout">
              <a:avLst>
                <a:gd name="adj1" fmla="val 60636"/>
                <a:gd name="adj2" fmla="val -4775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MCP summarizes the statistics and calculates the packet loss rate and delay.</a:t>
              </a:r>
              <a:endParaRPr lang="en-US" altLang="zh-CN" sz="1200" dirty="0">
                <a:solidFill>
                  <a:schemeClr val="bg1">
                    <a:lumMod val="50000"/>
                  </a:schemeClr>
                </a:solidFill>
                <a:latin typeface="Huawei Sans" panose="020C0503030203020204" pitchFamily="34" charset="0"/>
              </a:endParaRPr>
            </a:p>
          </p:txBody>
        </p:sp>
        <p:sp>
          <p:nvSpPr>
            <p:cNvPr id="64" name="Rectangular Callout 72">
              <a:extLst>
                <a:ext uri="{FF2B5EF4-FFF2-40B4-BE49-F238E27FC236}">
                  <a16:creationId xmlns="" xmlns:a16="http://schemas.microsoft.com/office/drawing/2014/main" id="{D5CB702F-5207-4CF1-BDB5-DFAB0F4FE413}"/>
                </a:ext>
              </a:extLst>
            </p:cNvPr>
            <p:cNvSpPr/>
            <p:nvPr/>
          </p:nvSpPr>
          <p:spPr bwMode="gray">
            <a:xfrm>
              <a:off x="6563623" y="4361146"/>
              <a:ext cx="1561076" cy="544985"/>
            </a:xfrm>
            <a:prstGeom prst="wedgeRectCallout">
              <a:avLst>
                <a:gd name="adj1" fmla="val 21230"/>
                <a:gd name="adj2" fmla="val -10334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(Optional) The MCP reports results to the NMS or controller.</a:t>
              </a:r>
              <a:endParaRPr lang="en-US" altLang="zh-CN" sz="1200" dirty="0">
                <a:solidFill>
                  <a:schemeClr val="bg1">
                    <a:lumMod val="50000"/>
                  </a:schemeClr>
                </a:solidFill>
                <a:latin typeface="Huawei Sans" panose="020C0503030203020204" pitchFamily="34" charset="0"/>
              </a:endParaRPr>
            </a:p>
          </p:txBody>
        </p:sp>
        <p:sp>
          <p:nvSpPr>
            <p:cNvPr id="65" name="椭圆 50">
              <a:extLst>
                <a:ext uri="{FF2B5EF4-FFF2-40B4-BE49-F238E27FC236}">
                  <a16:creationId xmlns="" xmlns:a16="http://schemas.microsoft.com/office/drawing/2014/main" id="{BA889A1D-70D2-4B22-9D1C-4D42DA0CD442}"/>
                </a:ext>
              </a:extLst>
            </p:cNvPr>
            <p:cNvSpPr/>
            <p:nvPr/>
          </p:nvSpPr>
          <p:spPr bwMode="gray">
            <a:xfrm>
              <a:off x="2406196" y="389774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1</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50">
              <a:extLst>
                <a:ext uri="{FF2B5EF4-FFF2-40B4-BE49-F238E27FC236}">
                  <a16:creationId xmlns="" xmlns:a16="http://schemas.microsoft.com/office/drawing/2014/main" id="{F5B85DA2-89EC-4B2C-BA92-381695B4256F}"/>
                </a:ext>
              </a:extLst>
            </p:cNvPr>
            <p:cNvSpPr/>
            <p:nvPr/>
          </p:nvSpPr>
          <p:spPr bwMode="gray">
            <a:xfrm>
              <a:off x="2183304" y="5735437"/>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50">
              <a:extLst>
                <a:ext uri="{FF2B5EF4-FFF2-40B4-BE49-F238E27FC236}">
                  <a16:creationId xmlns="" xmlns:a16="http://schemas.microsoft.com/office/drawing/2014/main" id="{B201B677-E8FF-46E9-9DD9-66EB0C0D954A}"/>
                </a:ext>
              </a:extLst>
            </p:cNvPr>
            <p:cNvSpPr/>
            <p:nvPr/>
          </p:nvSpPr>
          <p:spPr bwMode="gray">
            <a:xfrm>
              <a:off x="8531780" y="572759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50">
              <a:extLst>
                <a:ext uri="{FF2B5EF4-FFF2-40B4-BE49-F238E27FC236}">
                  <a16:creationId xmlns="" xmlns:a16="http://schemas.microsoft.com/office/drawing/2014/main" id="{9A013DDE-B5A6-4C52-8C5B-19B8CD8D17EF}"/>
                </a:ext>
              </a:extLst>
            </p:cNvPr>
            <p:cNvSpPr/>
            <p:nvPr/>
          </p:nvSpPr>
          <p:spPr bwMode="gray">
            <a:xfrm>
              <a:off x="3946543" y="601390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3</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50">
              <a:extLst>
                <a:ext uri="{FF2B5EF4-FFF2-40B4-BE49-F238E27FC236}">
                  <a16:creationId xmlns="" xmlns:a16="http://schemas.microsoft.com/office/drawing/2014/main" id="{52AA6828-D7E3-4FC7-9995-AEBB8910A0D2}"/>
                </a:ext>
              </a:extLst>
            </p:cNvPr>
            <p:cNvSpPr/>
            <p:nvPr/>
          </p:nvSpPr>
          <p:spPr bwMode="gray">
            <a:xfrm>
              <a:off x="6446358" y="600462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3</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50">
              <a:extLst>
                <a:ext uri="{FF2B5EF4-FFF2-40B4-BE49-F238E27FC236}">
                  <a16:creationId xmlns="" xmlns:a16="http://schemas.microsoft.com/office/drawing/2014/main" id="{2E943388-B690-4922-945C-8FA2EE7F983C}"/>
                </a:ext>
              </a:extLst>
            </p:cNvPr>
            <p:cNvSpPr/>
            <p:nvPr/>
          </p:nvSpPr>
          <p:spPr bwMode="gray">
            <a:xfrm>
              <a:off x="4093728" y="414308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4</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50">
              <a:extLst>
                <a:ext uri="{FF2B5EF4-FFF2-40B4-BE49-F238E27FC236}">
                  <a16:creationId xmlns="" xmlns:a16="http://schemas.microsoft.com/office/drawing/2014/main" id="{6817B8DD-92B5-46A4-853A-ACB6E6244FC9}"/>
                </a:ext>
              </a:extLst>
            </p:cNvPr>
            <p:cNvSpPr/>
            <p:nvPr/>
          </p:nvSpPr>
          <p:spPr bwMode="gray">
            <a:xfrm>
              <a:off x="6476351" y="427114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050" dirty="0">
                  <a:solidFill>
                    <a:schemeClr val="tx1"/>
                  </a:solidFill>
                  <a:latin typeface="Huawei Sans" panose="020C0503030203020204" pitchFamily="34" charset="0"/>
                </a:rPr>
                <a:t>5</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7082528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4344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1F69D81-A66C-468C-9DBF-F8816ABC99D3}"/>
              </a:ext>
            </a:extLst>
          </p:cNvPr>
          <p:cNvSpPr>
            <a:spLocks noGrp="1"/>
          </p:cNvSpPr>
          <p:nvPr>
            <p:ph type="title"/>
          </p:nvPr>
        </p:nvSpPr>
        <p:spPr bwMode="gray"/>
        <p:txBody>
          <a:bodyPr/>
          <a:lstStyle/>
          <a:p>
            <a:r>
              <a:rPr lang="en-US" altLang="zh-CN"/>
              <a:t>Exemplary </a:t>
            </a:r>
            <a:r>
              <a:rPr lang="en-US"/>
              <a:t>Application Scenarios of Link Detection</a:t>
            </a:r>
            <a:endParaRPr lang="en-US" dirty="0"/>
          </a:p>
        </p:txBody>
      </p:sp>
      <p:sp>
        <p:nvSpPr>
          <p:cNvPr id="4" name="圆角矩形 75">
            <a:extLst>
              <a:ext uri="{FF2B5EF4-FFF2-40B4-BE49-F238E27FC236}">
                <a16:creationId xmlns="" xmlns:a16="http://schemas.microsoft.com/office/drawing/2014/main" id="{0E117DFE-7EAC-4CF6-A373-28CDABBD2C8D}"/>
              </a:ext>
            </a:extLst>
          </p:cNvPr>
          <p:cNvSpPr/>
          <p:nvPr/>
        </p:nvSpPr>
        <p:spPr bwMode="gray">
          <a:xfrm>
            <a:off x="536000" y="1068509"/>
            <a:ext cx="548471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Common link quality detection scenario</a:t>
            </a:r>
          </a:p>
        </p:txBody>
      </p:sp>
      <p:sp>
        <p:nvSpPr>
          <p:cNvPr id="5" name="圆角矩形 75">
            <a:extLst>
              <a:ext uri="{FF2B5EF4-FFF2-40B4-BE49-F238E27FC236}">
                <a16:creationId xmlns="" xmlns:a16="http://schemas.microsoft.com/office/drawing/2014/main" id="{CB444378-389F-4956-BA33-A95529BDF923}"/>
              </a:ext>
            </a:extLst>
          </p:cNvPr>
          <p:cNvSpPr/>
          <p:nvPr/>
        </p:nvSpPr>
        <p:spPr bwMode="gray">
          <a:xfrm>
            <a:off x="536000" y="1502796"/>
            <a:ext cx="5484711" cy="43817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NQA and BFD are usually associated with floating routes.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When NQA or BFD detects a link fault, the high-priority route becomes invalid and the backup route is used.</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a:extLst>
              <a:ext uri="{FF2B5EF4-FFF2-40B4-BE49-F238E27FC236}">
                <a16:creationId xmlns="" xmlns:a16="http://schemas.microsoft.com/office/drawing/2014/main" id="{48C1CAE6-52BC-491C-84C9-7157D1BEC935}"/>
              </a:ext>
            </a:extLst>
          </p:cNvPr>
          <p:cNvSpPr/>
          <p:nvPr/>
        </p:nvSpPr>
        <p:spPr bwMode="gray">
          <a:xfrm>
            <a:off x="6173111" y="1068509"/>
            <a:ext cx="548471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E2E link quality detection</a:t>
            </a:r>
          </a:p>
        </p:txBody>
      </p:sp>
      <p:sp>
        <p:nvSpPr>
          <p:cNvPr id="7" name="圆角矩形 75">
            <a:extLst>
              <a:ext uri="{FF2B5EF4-FFF2-40B4-BE49-F238E27FC236}">
                <a16:creationId xmlns="" xmlns:a16="http://schemas.microsoft.com/office/drawing/2014/main" id="{D3645546-B5B8-4CBD-B06A-9B3182E87CE6}"/>
              </a:ext>
            </a:extLst>
          </p:cNvPr>
          <p:cNvSpPr/>
          <p:nvPr/>
        </p:nvSpPr>
        <p:spPr bwMode="gray">
          <a:xfrm>
            <a:off x="6173111" y="1502796"/>
            <a:ext cx="5484711" cy="43817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IP FPM colors and marks data packets to help ingress and egress devices measure the packet loss or jitter of specific traffic.</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IP FPM can measure end-to-end network quality. Therefore, it can measure the actual network quality of different links in the multi-link egress scenario.</a:t>
            </a:r>
          </a:p>
        </p:txBody>
      </p:sp>
      <p:pic>
        <p:nvPicPr>
          <p:cNvPr id="26" name="Picture 12" descr="E:\2016.01\1.12 扁平化图标\蓝色\AR-蓝色最新-40.png">
            <a:extLst>
              <a:ext uri="{FF2B5EF4-FFF2-40B4-BE49-F238E27FC236}">
                <a16:creationId xmlns="" xmlns:a16="http://schemas.microsoft.com/office/drawing/2014/main" id="{26A53854-2E69-433D-AF03-28D973F18980}"/>
              </a:ext>
            </a:extLst>
          </p:cNvPr>
          <p:cNvPicPr>
            <a:picLocks noChangeAspect="1" noChangeArrowheads="1"/>
          </p:cNvPicPr>
          <p:nvPr/>
        </p:nvPicPr>
        <p:blipFill>
          <a:blip r:embed="rId3" cstate="print"/>
          <a:srcRect/>
          <a:stretch>
            <a:fillRect/>
          </a:stretch>
        </p:blipFill>
        <p:spPr bwMode="gray">
          <a:xfrm>
            <a:off x="7065951" y="2440928"/>
            <a:ext cx="440049" cy="360040"/>
          </a:xfrm>
          <a:prstGeom prst="rect">
            <a:avLst/>
          </a:prstGeom>
          <a:noFill/>
        </p:spPr>
      </p:pic>
      <p:sp>
        <p:nvSpPr>
          <p:cNvPr id="27" name="Freeform 159">
            <a:extLst>
              <a:ext uri="{FF2B5EF4-FFF2-40B4-BE49-F238E27FC236}">
                <a16:creationId xmlns="" xmlns:a16="http://schemas.microsoft.com/office/drawing/2014/main" id="{8924A4A2-86BF-466B-9E6C-5442F06A654D}"/>
              </a:ext>
            </a:extLst>
          </p:cNvPr>
          <p:cNvSpPr/>
          <p:nvPr/>
        </p:nvSpPr>
        <p:spPr bwMode="gray">
          <a:xfrm flipH="1">
            <a:off x="8430475" y="1618076"/>
            <a:ext cx="967904" cy="505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2000" dirty="0">
                <a:solidFill>
                  <a:schemeClr val="tx1"/>
                </a:solidFill>
                <a:latin typeface="Huawei Sans" panose="020C0503030203020204" pitchFamily="34" charset="0"/>
              </a:rPr>
              <a:t>ISP1</a:t>
            </a:r>
          </a:p>
        </p:txBody>
      </p:sp>
      <p:sp>
        <p:nvSpPr>
          <p:cNvPr id="28" name="Freeform 159">
            <a:extLst>
              <a:ext uri="{FF2B5EF4-FFF2-40B4-BE49-F238E27FC236}">
                <a16:creationId xmlns="" xmlns:a16="http://schemas.microsoft.com/office/drawing/2014/main" id="{23FC18BF-CE05-40EC-831F-204AD5397106}"/>
              </a:ext>
            </a:extLst>
          </p:cNvPr>
          <p:cNvSpPr/>
          <p:nvPr/>
        </p:nvSpPr>
        <p:spPr bwMode="gray">
          <a:xfrm flipH="1">
            <a:off x="8430475" y="2982804"/>
            <a:ext cx="967904" cy="505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2000" dirty="0">
                <a:solidFill>
                  <a:schemeClr val="tx1"/>
                </a:solidFill>
                <a:latin typeface="Huawei Sans" panose="020C0503030203020204" pitchFamily="34" charset="0"/>
              </a:rPr>
              <a:t>ISP2</a:t>
            </a:r>
          </a:p>
        </p:txBody>
      </p:sp>
      <p:cxnSp>
        <p:nvCxnSpPr>
          <p:cNvPr id="29" name="Straight Connector 28">
            <a:extLst>
              <a:ext uri="{FF2B5EF4-FFF2-40B4-BE49-F238E27FC236}">
                <a16:creationId xmlns="" xmlns:a16="http://schemas.microsoft.com/office/drawing/2014/main" id="{272C2A8F-5024-45D5-84EB-E2FA22A2824F}"/>
              </a:ext>
            </a:extLst>
          </p:cNvPr>
          <p:cNvCxnSpPr>
            <a:cxnSpLocks/>
            <a:stCxn id="26" idx="0"/>
            <a:endCxn id="27" idx="21"/>
          </p:cNvCxnSpPr>
          <p:nvPr/>
        </p:nvCxnSpPr>
        <p:spPr bwMode="gray">
          <a:xfrm flipV="1">
            <a:off x="7285976" y="1972796"/>
            <a:ext cx="1144499" cy="46813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CCF347FB-B434-4C04-9853-A2F3A5EF25A3}"/>
              </a:ext>
            </a:extLst>
          </p:cNvPr>
          <p:cNvCxnSpPr>
            <a:cxnSpLocks/>
            <a:stCxn id="26" idx="2"/>
            <a:endCxn id="28" idx="21"/>
          </p:cNvCxnSpPr>
          <p:nvPr/>
        </p:nvCxnSpPr>
        <p:spPr bwMode="gray">
          <a:xfrm>
            <a:off x="7285976" y="2800968"/>
            <a:ext cx="1144499" cy="53655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43" name="Picture 12" descr="E:\2016.01\1.12 扁平化图标\蓝色\AR-蓝色最新-40.png">
            <a:extLst>
              <a:ext uri="{FF2B5EF4-FFF2-40B4-BE49-F238E27FC236}">
                <a16:creationId xmlns="" xmlns:a16="http://schemas.microsoft.com/office/drawing/2014/main" id="{2A246762-6F47-4DAE-9D0B-FE87D33FC778}"/>
              </a:ext>
            </a:extLst>
          </p:cNvPr>
          <p:cNvPicPr>
            <a:picLocks noChangeAspect="1" noChangeArrowheads="1"/>
          </p:cNvPicPr>
          <p:nvPr/>
        </p:nvPicPr>
        <p:blipFill>
          <a:blip r:embed="rId3" cstate="print"/>
          <a:srcRect/>
          <a:stretch>
            <a:fillRect/>
          </a:stretch>
        </p:blipFill>
        <p:spPr bwMode="gray">
          <a:xfrm>
            <a:off x="10294661" y="2440928"/>
            <a:ext cx="440049" cy="360040"/>
          </a:xfrm>
          <a:prstGeom prst="rect">
            <a:avLst/>
          </a:prstGeom>
          <a:noFill/>
        </p:spPr>
      </p:pic>
      <p:cxnSp>
        <p:nvCxnSpPr>
          <p:cNvPr id="44" name="Straight Connector 43">
            <a:extLst>
              <a:ext uri="{FF2B5EF4-FFF2-40B4-BE49-F238E27FC236}">
                <a16:creationId xmlns="" xmlns:a16="http://schemas.microsoft.com/office/drawing/2014/main" id="{85D0F2C6-C3F5-453B-AF52-797C680BB0CA}"/>
              </a:ext>
            </a:extLst>
          </p:cNvPr>
          <p:cNvCxnSpPr>
            <a:cxnSpLocks/>
            <a:stCxn id="43" idx="0"/>
            <a:endCxn id="27" idx="8"/>
          </p:cNvCxnSpPr>
          <p:nvPr/>
        </p:nvCxnSpPr>
        <p:spPr bwMode="gray">
          <a:xfrm flipH="1" flipV="1">
            <a:off x="9398379" y="1963588"/>
            <a:ext cx="1116307" cy="47734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 xmlns:a16="http://schemas.microsoft.com/office/drawing/2014/main" id="{38F2ECC8-789C-47BC-888D-A075BD5BC19B}"/>
              </a:ext>
            </a:extLst>
          </p:cNvPr>
          <p:cNvCxnSpPr>
            <a:cxnSpLocks/>
            <a:stCxn id="43" idx="2"/>
            <a:endCxn id="28" idx="8"/>
          </p:cNvCxnSpPr>
          <p:nvPr/>
        </p:nvCxnSpPr>
        <p:spPr bwMode="gray">
          <a:xfrm flipH="1">
            <a:off x="9398379" y="2800968"/>
            <a:ext cx="1116307" cy="5273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AA7BCD71-7929-480F-B8D2-E9D8B7B136DB}"/>
              </a:ext>
            </a:extLst>
          </p:cNvPr>
          <p:cNvCxnSpPr>
            <a:cxnSpLocks/>
            <a:stCxn id="26" idx="1"/>
          </p:cNvCxnSpPr>
          <p:nvPr/>
        </p:nvCxnSpPr>
        <p:spPr bwMode="gray">
          <a:xfrm flipH="1">
            <a:off x="6596130" y="2620948"/>
            <a:ext cx="469821"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7ED29806-614B-4BA6-94EB-B90EC6A7995E}"/>
              </a:ext>
            </a:extLst>
          </p:cNvPr>
          <p:cNvCxnSpPr>
            <a:cxnSpLocks/>
            <a:endCxn id="43" idx="3"/>
          </p:cNvCxnSpPr>
          <p:nvPr/>
        </p:nvCxnSpPr>
        <p:spPr bwMode="gray">
          <a:xfrm flipH="1">
            <a:off x="10734710" y="2620948"/>
            <a:ext cx="461995"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 xmlns:a16="http://schemas.microsoft.com/office/drawing/2014/main" id="{AB9E007D-A9AD-4A53-88A7-DAB9D5ECE651}"/>
              </a:ext>
            </a:extLst>
          </p:cNvPr>
          <p:cNvGrpSpPr/>
          <p:nvPr/>
        </p:nvGrpSpPr>
        <p:grpSpPr bwMode="gray">
          <a:xfrm>
            <a:off x="1072272" y="1770605"/>
            <a:ext cx="3899642" cy="2760217"/>
            <a:chOff x="1072272" y="1953484"/>
            <a:chExt cx="3899642" cy="2760217"/>
          </a:xfrm>
        </p:grpSpPr>
        <p:pic>
          <p:nvPicPr>
            <p:cNvPr id="8" name="Picture 12" descr="E:\2016.01\1.12 扁平化图标\蓝色\AR-蓝色最新-40.png">
              <a:extLst>
                <a:ext uri="{FF2B5EF4-FFF2-40B4-BE49-F238E27FC236}">
                  <a16:creationId xmlns="" xmlns:a16="http://schemas.microsoft.com/office/drawing/2014/main" id="{3DD88DCC-9642-4805-89C1-9981552AFC05}"/>
                </a:ext>
              </a:extLst>
            </p:cNvPr>
            <p:cNvPicPr>
              <a:picLocks noChangeAspect="1" noChangeArrowheads="1"/>
            </p:cNvPicPr>
            <p:nvPr/>
          </p:nvPicPr>
          <p:blipFill>
            <a:blip r:embed="rId3" cstate="print"/>
            <a:srcRect/>
            <a:stretch>
              <a:fillRect/>
            </a:stretch>
          </p:blipFill>
          <p:spPr bwMode="gray">
            <a:xfrm>
              <a:off x="1240450" y="3176278"/>
              <a:ext cx="440049" cy="360040"/>
            </a:xfrm>
            <a:prstGeom prst="rect">
              <a:avLst/>
            </a:prstGeom>
            <a:noFill/>
          </p:spPr>
        </p:pic>
        <p:sp>
          <p:nvSpPr>
            <p:cNvPr id="9" name="Freeform 159">
              <a:extLst>
                <a:ext uri="{FF2B5EF4-FFF2-40B4-BE49-F238E27FC236}">
                  <a16:creationId xmlns="" xmlns:a16="http://schemas.microsoft.com/office/drawing/2014/main" id="{CCF962FE-A76F-48AA-8BAD-F6D5A6F6D5AD}"/>
                </a:ext>
              </a:extLst>
            </p:cNvPr>
            <p:cNvSpPr/>
            <p:nvPr/>
          </p:nvSpPr>
          <p:spPr bwMode="gray">
            <a:xfrm flipH="1">
              <a:off x="3635407" y="1953484"/>
              <a:ext cx="1336507" cy="6986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2000" dirty="0">
                  <a:solidFill>
                    <a:schemeClr val="tx1"/>
                  </a:solidFill>
                  <a:latin typeface="Huawei Sans" panose="020C0503030203020204" pitchFamily="34" charset="0"/>
                </a:rPr>
                <a:t>ISP1</a:t>
              </a:r>
            </a:p>
          </p:txBody>
        </p:sp>
        <p:sp>
          <p:nvSpPr>
            <p:cNvPr id="10" name="Freeform 159">
              <a:extLst>
                <a:ext uri="{FF2B5EF4-FFF2-40B4-BE49-F238E27FC236}">
                  <a16:creationId xmlns="" xmlns:a16="http://schemas.microsoft.com/office/drawing/2014/main" id="{2C3777A5-5AD7-4ADC-8931-91AA65BF1565}"/>
                </a:ext>
              </a:extLst>
            </p:cNvPr>
            <p:cNvSpPr/>
            <p:nvPr/>
          </p:nvSpPr>
          <p:spPr bwMode="gray">
            <a:xfrm flipH="1">
              <a:off x="3635407" y="4015071"/>
              <a:ext cx="1336507" cy="6986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2000" dirty="0">
                  <a:solidFill>
                    <a:schemeClr val="tx1"/>
                  </a:solidFill>
                  <a:latin typeface="Huawei Sans" panose="020C0503030203020204" pitchFamily="34" charset="0"/>
                </a:rPr>
                <a:t>ISP2</a:t>
              </a:r>
            </a:p>
          </p:txBody>
        </p:sp>
        <p:cxnSp>
          <p:nvCxnSpPr>
            <p:cNvPr id="11" name="Straight Connector 10">
              <a:extLst>
                <a:ext uri="{FF2B5EF4-FFF2-40B4-BE49-F238E27FC236}">
                  <a16:creationId xmlns="" xmlns:a16="http://schemas.microsoft.com/office/drawing/2014/main" id="{00C11FC9-5ABB-4392-A9B8-60FAC72CB56E}"/>
                </a:ext>
              </a:extLst>
            </p:cNvPr>
            <p:cNvCxnSpPr>
              <a:cxnSpLocks/>
              <a:stCxn id="8" idx="0"/>
              <a:endCxn id="9" idx="21"/>
            </p:cNvCxnSpPr>
            <p:nvPr/>
          </p:nvCxnSpPr>
          <p:spPr bwMode="gray">
            <a:xfrm flipV="1">
              <a:off x="1460475" y="2443291"/>
              <a:ext cx="2174932" cy="73298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C59BE0EE-B8CB-467E-8421-A8E735B859C1}"/>
                </a:ext>
              </a:extLst>
            </p:cNvPr>
            <p:cNvCxnSpPr>
              <a:cxnSpLocks/>
              <a:stCxn id="8" idx="2"/>
              <a:endCxn id="10" idx="21"/>
            </p:cNvCxnSpPr>
            <p:nvPr/>
          </p:nvCxnSpPr>
          <p:spPr bwMode="gray">
            <a:xfrm>
              <a:off x="1460475" y="3536318"/>
              <a:ext cx="2174932" cy="96856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 xmlns:a16="http://schemas.microsoft.com/office/drawing/2014/main" id="{636FE691-D625-433C-9F01-3F1A1202A866}"/>
                </a:ext>
              </a:extLst>
            </p:cNvPr>
            <p:cNvGrpSpPr/>
            <p:nvPr/>
          </p:nvGrpSpPr>
          <p:grpSpPr bwMode="gray">
            <a:xfrm>
              <a:off x="2217888" y="3010345"/>
              <a:ext cx="2754026" cy="726276"/>
              <a:chOff x="647587" y="2659890"/>
              <a:chExt cx="2754026" cy="726276"/>
            </a:xfrm>
          </p:grpSpPr>
          <p:sp>
            <p:nvSpPr>
              <p:cNvPr id="21" name="矩形: 圆角 52">
                <a:extLst>
                  <a:ext uri="{FF2B5EF4-FFF2-40B4-BE49-F238E27FC236}">
                    <a16:creationId xmlns="" xmlns:a16="http://schemas.microsoft.com/office/drawing/2014/main" id="{4F241723-66B8-4119-A52A-FEACC6ADBA4E}"/>
                  </a:ext>
                </a:extLst>
              </p:cNvPr>
              <p:cNvSpPr/>
              <p:nvPr/>
            </p:nvSpPr>
            <p:spPr bwMode="gray">
              <a:xfrm>
                <a:off x="647587" y="2659890"/>
                <a:ext cx="2754026" cy="726276"/>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0" rtlCol="0" anchor="t"/>
              <a:lstStyle/>
              <a:p>
                <a:pPr algn="ctr" fontAlgn="ctr"/>
                <a:r>
                  <a:rPr lang="en-US" sz="1400" b="1" dirty="0">
                    <a:solidFill>
                      <a:schemeClr val="bg1">
                        <a:lumMod val="50000"/>
                      </a:schemeClr>
                    </a:solidFill>
                    <a:latin typeface="Huawei Sans" panose="020C0503030203020204" pitchFamily="34" charset="0"/>
                  </a:rPr>
                  <a:t>IP routing-table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 xmlns:a16="http://schemas.microsoft.com/office/drawing/2014/main" id="{1F084FA5-CCF4-48DA-BDBE-593ED220C3BC}"/>
                  </a:ext>
                </a:extLst>
              </p:cNvPr>
              <p:cNvSpPr txBox="1"/>
              <p:nvPr/>
            </p:nvSpPr>
            <p:spPr bwMode="gray">
              <a:xfrm>
                <a:off x="697863" y="2908998"/>
                <a:ext cx="2646464" cy="433027"/>
              </a:xfrm>
              <a:prstGeom prst="roundRect">
                <a:avLst>
                  <a:gd name="adj" fmla="val 6721"/>
                </a:avLst>
              </a:prstGeom>
              <a:noFill/>
              <a:ln w="12700">
                <a:solidFill>
                  <a:srgbClr val="00B0F0"/>
                </a:solidFill>
              </a:ln>
            </p:spPr>
            <p:txBody>
              <a:bodyPr wrap="square" rtlCol="0" anchor="ctr">
                <a:noAutofit/>
              </a:bodyPr>
              <a:lstStyle/>
              <a:p>
                <a:pPr fontAlgn="ctr"/>
                <a:r>
                  <a:rPr lang="en-US" sz="1200" dirty="0">
                    <a:solidFill>
                      <a:schemeClr val="bg1">
                        <a:lumMod val="50000"/>
                      </a:schemeClr>
                    </a:solidFill>
                    <a:latin typeface="Huawei Sans" panose="020C0503030203020204" pitchFamily="34" charset="0"/>
                  </a:rPr>
                  <a:t>Net1  60    ISP1  </a:t>
                </a:r>
                <a:r>
                  <a:rPr lang="en-US" sz="1200" dirty="0">
                    <a:solidFill>
                      <a:srgbClr val="C7000B"/>
                    </a:solidFill>
                    <a:latin typeface="Huawei Sans" panose="020C0503030203020204" pitchFamily="34" charset="0"/>
                  </a:rPr>
                  <a:t>Track  BFD/NQA</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bg1">
                        <a:lumMod val="50000"/>
                      </a:schemeClr>
                    </a:solidFill>
                    <a:latin typeface="Huawei Sans" panose="020C0503030203020204" pitchFamily="34" charset="0"/>
                  </a:rPr>
                  <a:t>Net1  100  ISP2</a:t>
                </a:r>
              </a:p>
            </p:txBody>
          </p:sp>
        </p:grpSp>
        <p:sp>
          <p:nvSpPr>
            <p:cNvPr id="24" name="Rectangular Callout 20">
              <a:extLst>
                <a:ext uri="{FF2B5EF4-FFF2-40B4-BE49-F238E27FC236}">
                  <a16:creationId xmlns="" xmlns:a16="http://schemas.microsoft.com/office/drawing/2014/main" id="{18495151-E048-44C7-8D06-39ECF68FA072}"/>
                </a:ext>
              </a:extLst>
            </p:cNvPr>
            <p:cNvSpPr/>
            <p:nvPr/>
          </p:nvSpPr>
          <p:spPr bwMode="gray">
            <a:xfrm>
              <a:off x="2262805" y="2005619"/>
              <a:ext cx="1336507" cy="931461"/>
            </a:xfrm>
            <a:prstGeom prst="wedgeRectCallout">
              <a:avLst>
                <a:gd name="adj1" fmla="val -21133"/>
                <a:gd name="adj2" fmla="val 8462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fontAlgn="ctr"/>
              <a:r>
                <a:rPr lang="en-US" sz="1200" dirty="0">
                  <a:solidFill>
                    <a:schemeClr val="bg1">
                      <a:lumMod val="50000"/>
                    </a:schemeClr>
                  </a:solidFill>
                  <a:latin typeface="Huawei Sans" panose="020C0503030203020204" pitchFamily="34" charset="0"/>
                </a:rPr>
                <a:t>The primary path is ISP1 and BFD or NQA is used to monitor the link.</a:t>
              </a:r>
            </a:p>
          </p:txBody>
        </p:sp>
        <p:sp>
          <p:nvSpPr>
            <p:cNvPr id="25" name="Rectangular Callout 20">
              <a:extLst>
                <a:ext uri="{FF2B5EF4-FFF2-40B4-BE49-F238E27FC236}">
                  <a16:creationId xmlns="" xmlns:a16="http://schemas.microsoft.com/office/drawing/2014/main" id="{99A5A803-C795-46F9-BE2C-D341E27A40B7}"/>
                </a:ext>
              </a:extLst>
            </p:cNvPr>
            <p:cNvSpPr/>
            <p:nvPr/>
          </p:nvSpPr>
          <p:spPr bwMode="gray">
            <a:xfrm>
              <a:off x="1548714" y="3777889"/>
              <a:ext cx="1500371" cy="422581"/>
            </a:xfrm>
            <a:prstGeom prst="wedgeRectCallout">
              <a:avLst>
                <a:gd name="adj1" fmla="val 20537"/>
                <a:gd name="adj2" fmla="val -7323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backup path is ISP2.</a:t>
              </a:r>
              <a:endParaRPr lang="en-US" altLang="zh-CN" sz="1200" dirty="0">
                <a:solidFill>
                  <a:schemeClr val="bg1">
                    <a:lumMod val="50000"/>
                  </a:schemeClr>
                </a:solidFill>
                <a:latin typeface="Huawei Sans" panose="020C0503030203020204" pitchFamily="34" charset="0"/>
              </a:endParaRPr>
            </a:p>
          </p:txBody>
        </p:sp>
        <p:sp>
          <p:nvSpPr>
            <p:cNvPr id="31" name="TextBox 30">
              <a:extLst>
                <a:ext uri="{FF2B5EF4-FFF2-40B4-BE49-F238E27FC236}">
                  <a16:creationId xmlns="" xmlns:a16="http://schemas.microsoft.com/office/drawing/2014/main" id="{5909ECB3-AE26-4B44-9DCF-59A82D8463FC}"/>
                </a:ext>
              </a:extLst>
            </p:cNvPr>
            <p:cNvSpPr txBox="1"/>
            <p:nvPr/>
          </p:nvSpPr>
          <p:spPr bwMode="gray">
            <a:xfrm rot="20469366">
              <a:off x="1072272" y="2572560"/>
              <a:ext cx="471604" cy="276999"/>
            </a:xfrm>
            <a:prstGeom prst="rect">
              <a:avLst/>
            </a:prstGeom>
            <a:solidFill>
              <a:srgbClr val="56C4D2"/>
            </a:solidFill>
            <a:ln>
              <a:noFill/>
            </a:ln>
          </p:spPr>
          <p:txBody>
            <a:bodyPr wrap="none" rtlCol="0">
              <a:spAutoFit/>
            </a:bodyPr>
            <a:lstStyle/>
            <a:p>
              <a:pPr fontAlgn="ctr"/>
              <a:r>
                <a:rPr lang="en-US" sz="1200" dirty="0">
                  <a:solidFill>
                    <a:schemeClr val="bg1"/>
                  </a:solidFill>
                  <a:latin typeface="Huawei Sans" panose="020C0503030203020204" pitchFamily="34" charset="0"/>
                </a:rPr>
                <a:t>BFD</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32" name="TextBox 31">
              <a:extLst>
                <a:ext uri="{FF2B5EF4-FFF2-40B4-BE49-F238E27FC236}">
                  <a16:creationId xmlns="" xmlns:a16="http://schemas.microsoft.com/office/drawing/2014/main" id="{4E011ED8-F93C-427D-84B0-0AF4C316F28D}"/>
                </a:ext>
              </a:extLst>
            </p:cNvPr>
            <p:cNvSpPr txBox="1"/>
            <p:nvPr/>
          </p:nvSpPr>
          <p:spPr bwMode="gray">
            <a:xfrm rot="20469366">
              <a:off x="1133445" y="2861228"/>
              <a:ext cx="522900"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cxnSp>
          <p:nvCxnSpPr>
            <p:cNvPr id="33" name="Straight Arrow Connector 32">
              <a:extLst>
                <a:ext uri="{FF2B5EF4-FFF2-40B4-BE49-F238E27FC236}">
                  <a16:creationId xmlns="" xmlns:a16="http://schemas.microsoft.com/office/drawing/2014/main" id="{768FE3B3-08FB-47B9-A6B6-02FA45A2AA10}"/>
                </a:ext>
              </a:extLst>
            </p:cNvPr>
            <p:cNvCxnSpPr>
              <a:cxnSpLocks/>
              <a:stCxn id="32" idx="3"/>
            </p:cNvCxnSpPr>
            <p:nvPr/>
          </p:nvCxnSpPr>
          <p:spPr bwMode="gray">
            <a:xfrm flipV="1">
              <a:off x="1642332" y="2734502"/>
              <a:ext cx="515081" cy="180780"/>
            </a:xfrm>
            <a:prstGeom prst="straightConnector1">
              <a:avLst/>
            </a:prstGeom>
            <a:ln w="28575">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 xmlns:a16="http://schemas.microsoft.com/office/drawing/2014/main" id="{DF520F61-2B8E-456D-A117-04FB485E6C43}"/>
                </a:ext>
              </a:extLst>
            </p:cNvPr>
            <p:cNvCxnSpPr>
              <a:cxnSpLocks/>
              <a:stCxn id="31" idx="3"/>
            </p:cNvCxnSpPr>
            <p:nvPr/>
          </p:nvCxnSpPr>
          <p:spPr bwMode="gray">
            <a:xfrm flipV="1">
              <a:off x="1531238" y="2454118"/>
              <a:ext cx="515122" cy="18078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 xmlns:a16="http://schemas.microsoft.com/office/drawing/2014/main" id="{715BB786-2CDB-44D6-8009-F403C8E4AA7E}"/>
              </a:ext>
            </a:extLst>
          </p:cNvPr>
          <p:cNvCxnSpPr>
            <a:cxnSpLocks/>
          </p:cNvCxnSpPr>
          <p:nvPr/>
        </p:nvCxnSpPr>
        <p:spPr bwMode="gray">
          <a:xfrm>
            <a:off x="7285975" y="2144384"/>
            <a:ext cx="0" cy="924862"/>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BFB75EB2-8709-4A21-A646-6A5A545E8C7A}"/>
              </a:ext>
            </a:extLst>
          </p:cNvPr>
          <p:cNvCxnSpPr>
            <a:cxnSpLocks/>
          </p:cNvCxnSpPr>
          <p:nvPr/>
        </p:nvCxnSpPr>
        <p:spPr bwMode="gray">
          <a:xfrm>
            <a:off x="10528256" y="2150346"/>
            <a:ext cx="0" cy="924862"/>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 xmlns:a16="http://schemas.microsoft.com/office/drawing/2014/main" id="{3EFBC158-2CD8-438F-AB56-7F1A33114233}"/>
              </a:ext>
            </a:extLst>
          </p:cNvPr>
          <p:cNvCxnSpPr>
            <a:cxnSpLocks/>
          </p:cNvCxnSpPr>
          <p:nvPr/>
        </p:nvCxnSpPr>
        <p:spPr bwMode="gray">
          <a:xfrm flipV="1">
            <a:off x="6423349" y="2537291"/>
            <a:ext cx="601706" cy="2892"/>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 xmlns:a16="http://schemas.microsoft.com/office/drawing/2014/main" id="{5788FEC5-D5CB-49B5-80E0-8842BCBF6FDD}"/>
              </a:ext>
            </a:extLst>
          </p:cNvPr>
          <p:cNvSpPr txBox="1"/>
          <p:nvPr/>
        </p:nvSpPr>
        <p:spPr bwMode="gray">
          <a:xfrm>
            <a:off x="6276320" y="2092652"/>
            <a:ext cx="973732" cy="461665"/>
          </a:xfrm>
          <a:prstGeom prst="rect">
            <a:avLst/>
          </a:prstGeom>
          <a:noFill/>
        </p:spPr>
        <p:txBody>
          <a:bodyPr wrap="square" rtlCol="0">
            <a:spAutoFit/>
          </a:bodyPr>
          <a:lstStyle/>
          <a:p>
            <a:pPr algn="ctr" fontAlgn="ctr"/>
            <a:r>
              <a:rPr lang="en-US" altLang="zh-CN" sz="1200" dirty="0">
                <a:solidFill>
                  <a:schemeClr val="bg1">
                    <a:lumMod val="50000"/>
                  </a:schemeClr>
                </a:solidFill>
                <a:latin typeface="Huawei Sans" panose="020C0503030203020204" pitchFamily="34" charset="0"/>
              </a:rPr>
              <a:t>Incoming traffic</a:t>
            </a:r>
            <a:endParaRPr lang="en-US" sz="1200" dirty="0">
              <a:solidFill>
                <a:schemeClr val="bg1">
                  <a:lumMod val="50000"/>
                </a:schemeClr>
              </a:solidFill>
              <a:latin typeface="Huawei Sans" panose="020C0503030203020204" pitchFamily="34" charset="0"/>
            </a:endParaRPr>
          </a:p>
        </p:txBody>
      </p:sp>
      <p:cxnSp>
        <p:nvCxnSpPr>
          <p:cNvPr id="46" name="Straight Arrow Connector 45">
            <a:extLst>
              <a:ext uri="{FF2B5EF4-FFF2-40B4-BE49-F238E27FC236}">
                <a16:creationId xmlns="" xmlns:a16="http://schemas.microsoft.com/office/drawing/2014/main" id="{78F7B115-9562-4DA4-9152-30B27040B5CB}"/>
              </a:ext>
            </a:extLst>
          </p:cNvPr>
          <p:cNvCxnSpPr>
            <a:cxnSpLocks/>
          </p:cNvCxnSpPr>
          <p:nvPr/>
        </p:nvCxnSpPr>
        <p:spPr bwMode="gray">
          <a:xfrm flipV="1">
            <a:off x="10761852" y="2537291"/>
            <a:ext cx="601706" cy="2892"/>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 xmlns:a16="http://schemas.microsoft.com/office/drawing/2014/main" id="{95A7475E-3AE6-4599-BF89-4D7176695039}"/>
              </a:ext>
            </a:extLst>
          </p:cNvPr>
          <p:cNvSpPr txBox="1"/>
          <p:nvPr/>
        </p:nvSpPr>
        <p:spPr bwMode="gray">
          <a:xfrm>
            <a:off x="10569332" y="2092652"/>
            <a:ext cx="973732" cy="461665"/>
          </a:xfrm>
          <a:prstGeom prst="rect">
            <a:avLst/>
          </a:prstGeom>
          <a:noFill/>
        </p:spPr>
        <p:txBody>
          <a:bodyPr wrap="square" rtlCol="0">
            <a:spAutoFit/>
          </a:bodyPr>
          <a:lstStyle/>
          <a:p>
            <a:pPr algn="ctr" fontAlgn="ctr"/>
            <a:r>
              <a:rPr lang="en-US" sz="1200" dirty="0">
                <a:solidFill>
                  <a:schemeClr val="bg1">
                    <a:lumMod val="50000"/>
                  </a:schemeClr>
                </a:solidFill>
                <a:latin typeface="Huawei Sans" panose="020C0503030203020204" pitchFamily="34" charset="0"/>
              </a:rPr>
              <a:t>Outgoing traffic</a:t>
            </a:r>
          </a:p>
        </p:txBody>
      </p:sp>
      <p:sp>
        <p:nvSpPr>
          <p:cNvPr id="49" name="Rectangular Callout 20">
            <a:extLst>
              <a:ext uri="{FF2B5EF4-FFF2-40B4-BE49-F238E27FC236}">
                <a16:creationId xmlns="" xmlns:a16="http://schemas.microsoft.com/office/drawing/2014/main" id="{03B0184C-FF60-4E3D-BBE0-9E3EF5303BA6}"/>
              </a:ext>
            </a:extLst>
          </p:cNvPr>
          <p:cNvSpPr/>
          <p:nvPr/>
        </p:nvSpPr>
        <p:spPr bwMode="gray">
          <a:xfrm>
            <a:off x="6560417" y="3170020"/>
            <a:ext cx="1524194" cy="662172"/>
          </a:xfrm>
          <a:prstGeom prst="wedgeRectCallout">
            <a:avLst>
              <a:gd name="adj1" fmla="val -11673"/>
              <a:gd name="adj2" fmla="val -9899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IP FPM is used to test incoming and outgoing traffic.</a:t>
            </a:r>
          </a:p>
        </p:txBody>
      </p:sp>
      <p:sp>
        <p:nvSpPr>
          <p:cNvPr id="50" name="Rectangular Callout 20">
            <a:extLst>
              <a:ext uri="{FF2B5EF4-FFF2-40B4-BE49-F238E27FC236}">
                <a16:creationId xmlns="" xmlns:a16="http://schemas.microsoft.com/office/drawing/2014/main" id="{2DBB1852-DA1E-4D77-B416-4ABABFEE11DF}"/>
              </a:ext>
            </a:extLst>
          </p:cNvPr>
          <p:cNvSpPr/>
          <p:nvPr/>
        </p:nvSpPr>
        <p:spPr bwMode="gray">
          <a:xfrm>
            <a:off x="9839364" y="3170020"/>
            <a:ext cx="1524194" cy="662172"/>
          </a:xfrm>
          <a:prstGeom prst="wedgeRectCallout">
            <a:avLst>
              <a:gd name="adj1" fmla="val 5316"/>
              <a:gd name="adj2" fmla="val -9861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IP FPM is used to test incoming and outgoing traffic.</a:t>
            </a:r>
          </a:p>
        </p:txBody>
      </p:sp>
    </p:spTree>
    <p:extLst>
      <p:ext uri="{BB962C8B-B14F-4D97-AF65-F5344CB8AC3E}">
        <p14:creationId xmlns:p14="http://schemas.microsoft.com/office/powerpoint/2010/main" val="21057793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altLang="zh-CN" sz="2000" dirty="0">
                <a:solidFill>
                  <a:schemeClr val="bg1">
                    <a:lumMod val="50000"/>
                  </a:schemeClr>
                </a:solidFill>
              </a:rPr>
              <a:t>Networking Technologies and Their Applications of WAN Interconnection </a:t>
            </a:r>
          </a:p>
          <a:p>
            <a:r>
              <a:rPr lang="en-US" altLang="zh-CN" sz="2000" b="1" dirty="0"/>
              <a:t>Reliability Technologies and Their Applications of WAN Interconnection </a:t>
            </a:r>
          </a:p>
          <a:p>
            <a:pPr lvl="1"/>
            <a:r>
              <a:rPr lang="en-US" altLang="zh-CN" sz="1800" dirty="0">
                <a:solidFill>
                  <a:schemeClr val="bg1">
                    <a:lumMod val="50000"/>
                  </a:schemeClr>
                </a:solidFill>
              </a:rPr>
              <a:t>Link Detection Technologies and Their Applications</a:t>
            </a:r>
          </a:p>
          <a:p>
            <a:pPr lvl="1">
              <a:buSzPct val="60000"/>
              <a:buFont typeface="Wingdings" panose="05000000000000000000" pitchFamily="2" charset="2"/>
              <a:buChar char="n"/>
            </a:pPr>
            <a:r>
              <a:rPr lang="en-US" altLang="zh-CN" sz="1800" dirty="0"/>
              <a:t>Network and Service Reliability Technologies and Their Applications</a:t>
            </a:r>
          </a:p>
          <a:p>
            <a:r>
              <a:rPr lang="en-US" altLang="zh-CN" sz="2000" dirty="0">
                <a:solidFill>
                  <a:schemeClr val="bg1">
                    <a:lumMod val="50000"/>
                  </a:schemeClr>
                </a:solidFill>
              </a:rPr>
              <a:t>Optimization Technologies and Their Applications of WAN Interconnection </a:t>
            </a:r>
          </a:p>
          <a:p>
            <a:r>
              <a:rPr lang="en-US" altLang="zh-CN" sz="2000" dirty="0">
                <a:solidFill>
                  <a:schemeClr val="bg1">
                    <a:lumMod val="50000"/>
                  </a:schemeClr>
                </a:solidFill>
              </a:rPr>
              <a:t>Security Technologies and Their Applications of WAN Interconnection </a:t>
            </a:r>
            <a:endParaRPr lang="en-US" altLang="zh-CN" sz="2000" dirty="0">
              <a:solidFill>
                <a:schemeClr val="bg1">
                  <a:lumMod val="50000"/>
                </a:schemeClr>
              </a:solidFill>
            </a:endParaRPr>
          </a:p>
        </p:txBody>
      </p:sp>
    </p:spTree>
    <p:extLst>
      <p:ext uri="{BB962C8B-B14F-4D97-AF65-F5344CB8AC3E}">
        <p14:creationId xmlns:p14="http://schemas.microsoft.com/office/powerpoint/2010/main" val="27376651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4736548C-0ECE-43CC-B3BF-8067CC532649}"/>
              </a:ext>
            </a:extLst>
          </p:cNvPr>
          <p:cNvSpPr>
            <a:spLocks noGrp="1"/>
          </p:cNvSpPr>
          <p:nvPr>
            <p:ph type="title"/>
          </p:nvPr>
        </p:nvSpPr>
        <p:spPr bwMode="gray"/>
        <p:txBody>
          <a:bodyPr/>
          <a:lstStyle/>
          <a:p>
            <a:r>
              <a:rPr lang="en-US"/>
              <a:t>Overview of Network Reliability</a:t>
            </a:r>
            <a:endParaRPr lang="en-US" dirty="0"/>
          </a:p>
        </p:txBody>
      </p:sp>
      <p:sp>
        <p:nvSpPr>
          <p:cNvPr id="4" name="Text Placeholder 3">
            <a:extLst>
              <a:ext uri="{FF2B5EF4-FFF2-40B4-BE49-F238E27FC236}">
                <a16:creationId xmlns="" xmlns:a16="http://schemas.microsoft.com/office/drawing/2014/main" id="{2AA2DEAC-999A-444F-BDE3-755E65DBD43F}"/>
              </a:ext>
            </a:extLst>
          </p:cNvPr>
          <p:cNvSpPr>
            <a:spLocks noGrp="1"/>
          </p:cNvSpPr>
          <p:nvPr>
            <p:ph type="body" sz="quarter" idx="10"/>
          </p:nvPr>
        </p:nvSpPr>
        <p:spPr bwMode="gray"/>
        <p:txBody>
          <a:bodyPr/>
          <a:lstStyle/>
          <a:p>
            <a:pPr algn="l"/>
            <a:r>
              <a:rPr lang="en-US" sz="1800"/>
              <a:t>If a fault occurs on the network, the fault may not be detected or rectified in a timely manner. </a:t>
            </a:r>
            <a:r>
              <a:rPr lang="en-US" altLang="zh-CN" sz="1800"/>
              <a:t>To resolve this issue</a:t>
            </a:r>
            <a:r>
              <a:rPr lang="en-US" sz="1800"/>
              <a:t>, redundancy technologies are required.</a:t>
            </a:r>
            <a:endParaRPr lang="en-US" altLang="zh-CN" sz="1800"/>
          </a:p>
          <a:p>
            <a:pPr algn="l"/>
            <a:r>
              <a:rPr lang="en-US" sz="1800"/>
              <a:t>Common redundancy technologies include stack, link aggregation, and VRRP.</a:t>
            </a:r>
            <a:endParaRPr lang="en-US" altLang="zh-CN" sz="1800"/>
          </a:p>
          <a:p>
            <a:pPr algn="l"/>
            <a:r>
              <a:rPr lang="en-US" sz="1800"/>
              <a:t>VRRP is the most widely used network redundancy technology on egress devices or gateways.</a:t>
            </a:r>
            <a:endParaRPr lang="en-US" sz="1800" dirty="0"/>
          </a:p>
        </p:txBody>
      </p:sp>
      <p:pic>
        <p:nvPicPr>
          <p:cNvPr id="5" name="Picture 12" descr="E:\2016.01\1.12 扁平化图标\蓝色\AR-蓝色最新-40.png">
            <a:extLst>
              <a:ext uri="{FF2B5EF4-FFF2-40B4-BE49-F238E27FC236}">
                <a16:creationId xmlns="" xmlns:a16="http://schemas.microsoft.com/office/drawing/2014/main" id="{5B4368D6-096D-49B7-BA68-84A4AFB8636E}"/>
              </a:ext>
            </a:extLst>
          </p:cNvPr>
          <p:cNvPicPr>
            <a:picLocks noChangeAspect="1" noChangeArrowheads="1"/>
          </p:cNvPicPr>
          <p:nvPr/>
        </p:nvPicPr>
        <p:blipFill>
          <a:blip r:embed="rId3" cstate="print"/>
          <a:srcRect/>
          <a:stretch>
            <a:fillRect/>
          </a:stretch>
        </p:blipFill>
        <p:spPr bwMode="gray">
          <a:xfrm>
            <a:off x="4259796" y="3793829"/>
            <a:ext cx="440049" cy="360040"/>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F07BC29D-FF62-4703-B73C-B22C0C8B91B3}"/>
              </a:ext>
            </a:extLst>
          </p:cNvPr>
          <p:cNvPicPr>
            <a:picLocks noChangeAspect="1" noChangeArrowheads="1"/>
          </p:cNvPicPr>
          <p:nvPr/>
        </p:nvPicPr>
        <p:blipFill>
          <a:blip r:embed="rId3" cstate="print"/>
          <a:srcRect/>
          <a:stretch>
            <a:fillRect/>
          </a:stretch>
        </p:blipFill>
        <p:spPr bwMode="gray">
          <a:xfrm>
            <a:off x="6527337" y="3793829"/>
            <a:ext cx="440049" cy="360040"/>
          </a:xfrm>
          <a:prstGeom prst="rect">
            <a:avLst/>
          </a:prstGeom>
          <a:noFill/>
        </p:spPr>
      </p:pic>
      <p:pic>
        <p:nvPicPr>
          <p:cNvPr id="7" name="图片 20">
            <a:extLst>
              <a:ext uri="{FF2B5EF4-FFF2-40B4-BE49-F238E27FC236}">
                <a16:creationId xmlns="" xmlns:a16="http://schemas.microsoft.com/office/drawing/2014/main" id="{230084A1-8ECD-4A5E-9163-E966E3E449D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11924" y="4786215"/>
            <a:ext cx="440049" cy="360840"/>
          </a:xfrm>
          <a:prstGeom prst="rect">
            <a:avLst/>
          </a:prstGeom>
        </p:spPr>
      </p:pic>
      <p:pic>
        <p:nvPicPr>
          <p:cNvPr id="8" name="图片 20">
            <a:extLst>
              <a:ext uri="{FF2B5EF4-FFF2-40B4-BE49-F238E27FC236}">
                <a16:creationId xmlns="" xmlns:a16="http://schemas.microsoft.com/office/drawing/2014/main" id="{D1CE22B1-8ADB-41B5-9FB5-4903D91EC96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11924" y="5842973"/>
            <a:ext cx="440049" cy="360840"/>
          </a:xfrm>
          <a:prstGeom prst="rect">
            <a:avLst/>
          </a:prstGeom>
        </p:spPr>
      </p:pic>
      <p:sp>
        <p:nvSpPr>
          <p:cNvPr id="9" name="Freeform 159">
            <a:extLst>
              <a:ext uri="{FF2B5EF4-FFF2-40B4-BE49-F238E27FC236}">
                <a16:creationId xmlns="" xmlns:a16="http://schemas.microsoft.com/office/drawing/2014/main" id="{BE9CA929-AC71-4301-9932-455572B6B437}"/>
              </a:ext>
            </a:extLst>
          </p:cNvPr>
          <p:cNvSpPr/>
          <p:nvPr/>
        </p:nvSpPr>
        <p:spPr bwMode="gray">
          <a:xfrm flipH="1">
            <a:off x="5176282" y="29004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0" name="Straight Connector 9">
            <a:extLst>
              <a:ext uri="{FF2B5EF4-FFF2-40B4-BE49-F238E27FC236}">
                <a16:creationId xmlns="" xmlns:a16="http://schemas.microsoft.com/office/drawing/2014/main" id="{3A0D9844-852D-4A7F-BCC3-B35AD2BECFB1}"/>
              </a:ext>
            </a:extLst>
          </p:cNvPr>
          <p:cNvCxnSpPr>
            <a:cxnSpLocks/>
            <a:stCxn id="5" idx="0"/>
            <a:endCxn id="9" idx="15"/>
          </p:cNvCxnSpPr>
          <p:nvPr/>
        </p:nvCxnSpPr>
        <p:spPr bwMode="gray">
          <a:xfrm flipV="1">
            <a:off x="4479821" y="3375869"/>
            <a:ext cx="837321" cy="41796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40683F9C-DA3D-4933-9285-FF60D73DBA81}"/>
              </a:ext>
            </a:extLst>
          </p:cNvPr>
          <p:cNvCxnSpPr>
            <a:cxnSpLocks/>
            <a:stCxn id="6" idx="0"/>
            <a:endCxn id="9" idx="10"/>
          </p:cNvCxnSpPr>
          <p:nvPr/>
        </p:nvCxnSpPr>
        <p:spPr bwMode="gray">
          <a:xfrm flipH="1" flipV="1">
            <a:off x="5951560" y="3375093"/>
            <a:ext cx="795802" cy="41873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865C12ED-F03D-4CEB-8591-FA12FADBA18C}"/>
              </a:ext>
            </a:extLst>
          </p:cNvPr>
          <p:cNvCxnSpPr>
            <a:cxnSpLocks/>
            <a:stCxn id="7" idx="1"/>
            <a:endCxn id="5" idx="2"/>
          </p:cNvCxnSpPr>
          <p:nvPr/>
        </p:nvCxnSpPr>
        <p:spPr bwMode="gray">
          <a:xfrm flipH="1" flipV="1">
            <a:off x="4479821" y="4153869"/>
            <a:ext cx="932103" cy="81276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3606B8A-6DEF-4EFF-A74E-06CD9A27894B}"/>
              </a:ext>
            </a:extLst>
          </p:cNvPr>
          <p:cNvCxnSpPr>
            <a:cxnSpLocks/>
            <a:stCxn id="7" idx="3"/>
            <a:endCxn id="6" idx="2"/>
          </p:cNvCxnSpPr>
          <p:nvPr/>
        </p:nvCxnSpPr>
        <p:spPr bwMode="gray">
          <a:xfrm flipV="1">
            <a:off x="5851973" y="4153869"/>
            <a:ext cx="895389" cy="81276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E4FE4CBB-647A-4F78-9685-2F6B8506D099}"/>
              </a:ext>
            </a:extLst>
          </p:cNvPr>
          <p:cNvCxnSpPr>
            <a:cxnSpLocks/>
          </p:cNvCxnSpPr>
          <p:nvPr/>
        </p:nvCxnSpPr>
        <p:spPr bwMode="gray">
          <a:xfrm flipV="1">
            <a:off x="5555940" y="5147055"/>
            <a:ext cx="0" cy="69591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AC838E6E-4EDF-4D5C-8B86-B681657B9D01}"/>
              </a:ext>
            </a:extLst>
          </p:cNvPr>
          <p:cNvCxnSpPr>
            <a:cxnSpLocks/>
          </p:cNvCxnSpPr>
          <p:nvPr/>
        </p:nvCxnSpPr>
        <p:spPr bwMode="gray">
          <a:xfrm flipV="1">
            <a:off x="5699956" y="5147055"/>
            <a:ext cx="0" cy="69591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 xmlns:a16="http://schemas.microsoft.com/office/drawing/2014/main" id="{C582B95E-39D3-4FAC-9619-CE139FF15E14}"/>
              </a:ext>
            </a:extLst>
          </p:cNvPr>
          <p:cNvSpPr/>
          <p:nvPr/>
        </p:nvSpPr>
        <p:spPr bwMode="gray">
          <a:xfrm>
            <a:off x="5451007" y="5217408"/>
            <a:ext cx="360032" cy="92686"/>
          </a:xfrm>
          <a:prstGeom prst="ellips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7" name="Oval 26">
            <a:extLst>
              <a:ext uri="{FF2B5EF4-FFF2-40B4-BE49-F238E27FC236}">
                <a16:creationId xmlns="" xmlns:a16="http://schemas.microsoft.com/office/drawing/2014/main" id="{95848D34-F1A2-48BB-AB80-4FF38E6E4AD5}"/>
              </a:ext>
            </a:extLst>
          </p:cNvPr>
          <p:cNvSpPr/>
          <p:nvPr/>
        </p:nvSpPr>
        <p:spPr bwMode="gray">
          <a:xfrm>
            <a:off x="5451007" y="5666037"/>
            <a:ext cx="360032" cy="92686"/>
          </a:xfrm>
          <a:prstGeom prst="ellips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8" name="Rectangle 27">
            <a:extLst>
              <a:ext uri="{FF2B5EF4-FFF2-40B4-BE49-F238E27FC236}">
                <a16:creationId xmlns="" xmlns:a16="http://schemas.microsoft.com/office/drawing/2014/main" id="{22B537A7-A6FE-40BA-86F3-B23875CD161C}"/>
              </a:ext>
            </a:extLst>
          </p:cNvPr>
          <p:cNvSpPr/>
          <p:nvPr/>
        </p:nvSpPr>
        <p:spPr bwMode="gray">
          <a:xfrm>
            <a:off x="4187788" y="3756177"/>
            <a:ext cx="2849647" cy="4312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9" name="Rectangular Callout 72">
            <a:extLst>
              <a:ext uri="{FF2B5EF4-FFF2-40B4-BE49-F238E27FC236}">
                <a16:creationId xmlns="" xmlns:a16="http://schemas.microsoft.com/office/drawing/2014/main" id="{158031FA-47C8-4452-B45E-34D0C700393E}"/>
              </a:ext>
            </a:extLst>
          </p:cNvPr>
          <p:cNvSpPr/>
          <p:nvPr/>
        </p:nvSpPr>
        <p:spPr bwMode="gray">
          <a:xfrm>
            <a:off x="6097225" y="3325777"/>
            <a:ext cx="605218" cy="348846"/>
          </a:xfrm>
          <a:prstGeom prst="wedgeRectCallout">
            <a:avLst>
              <a:gd name="adj1" fmla="val -31164"/>
              <a:gd name="adj2" fmla="val 9914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VRRP</a:t>
            </a:r>
            <a:endParaRPr lang="en-US" altLang="zh-CN" sz="1200" b="1" dirty="0">
              <a:solidFill>
                <a:srgbClr val="EC7061"/>
              </a:solidFill>
              <a:latin typeface="Huawei Sans" panose="020C0503030203020204" pitchFamily="34" charset="0"/>
            </a:endParaRPr>
          </a:p>
        </p:txBody>
      </p:sp>
      <p:sp>
        <p:nvSpPr>
          <p:cNvPr id="30" name="Rectangular Callout 72">
            <a:extLst>
              <a:ext uri="{FF2B5EF4-FFF2-40B4-BE49-F238E27FC236}">
                <a16:creationId xmlns="" xmlns:a16="http://schemas.microsoft.com/office/drawing/2014/main" id="{881AE63E-B59D-4F02-BC2B-4AD5B43AEEC9}"/>
              </a:ext>
            </a:extLst>
          </p:cNvPr>
          <p:cNvSpPr/>
          <p:nvPr/>
        </p:nvSpPr>
        <p:spPr bwMode="gray">
          <a:xfrm>
            <a:off x="6076346" y="4901019"/>
            <a:ext cx="605218" cy="348846"/>
          </a:xfrm>
          <a:prstGeom prst="wedgeRectCallout">
            <a:avLst>
              <a:gd name="adj1" fmla="val -78200"/>
              <a:gd name="adj2" fmla="val -1461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Stack</a:t>
            </a:r>
            <a:endParaRPr lang="en-US" altLang="zh-CN" sz="1200" b="1" dirty="0">
              <a:solidFill>
                <a:srgbClr val="EC7061"/>
              </a:solidFill>
              <a:latin typeface="Huawei Sans" panose="020C0503030203020204" pitchFamily="34" charset="0"/>
            </a:endParaRPr>
          </a:p>
        </p:txBody>
      </p:sp>
      <p:sp>
        <p:nvSpPr>
          <p:cNvPr id="31" name="Rectangular Callout 72">
            <a:extLst>
              <a:ext uri="{FF2B5EF4-FFF2-40B4-BE49-F238E27FC236}">
                <a16:creationId xmlns="" xmlns:a16="http://schemas.microsoft.com/office/drawing/2014/main" id="{05C808E7-62B3-458B-8968-0A4B36654B77}"/>
              </a:ext>
            </a:extLst>
          </p:cNvPr>
          <p:cNvSpPr/>
          <p:nvPr/>
        </p:nvSpPr>
        <p:spPr bwMode="gray">
          <a:xfrm>
            <a:off x="6000563" y="5461419"/>
            <a:ext cx="1381312" cy="348846"/>
          </a:xfrm>
          <a:prstGeom prst="wedgeRectCallout">
            <a:avLst>
              <a:gd name="adj1" fmla="val -65788"/>
              <a:gd name="adj2" fmla="val -1187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Link aggregation</a:t>
            </a:r>
            <a:endParaRPr lang="en-US" altLang="zh-CN" sz="120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1049242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a:r>
              <a:rPr lang="en-US" sz="2000" b="1" dirty="0"/>
              <a:t>Basic Architecture of a Typical WAN Interconnection Solution</a:t>
            </a:r>
            <a:endParaRPr lang="en-US" altLang="zh-CN" sz="2000" b="1" dirty="0"/>
          </a:p>
          <a:p>
            <a:pPr algn="l"/>
            <a:r>
              <a:rPr lang="en-US" sz="2000" dirty="0" smtClean="0">
                <a:solidFill>
                  <a:schemeClr val="bg1">
                    <a:lumMod val="50000"/>
                  </a:schemeClr>
                </a:solidFill>
              </a:rPr>
              <a:t>Networking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pPr algn="l"/>
            <a:r>
              <a:rPr lang="en-US" sz="2000" dirty="0" smtClean="0">
                <a:solidFill>
                  <a:schemeClr val="bg1">
                    <a:lumMod val="50000"/>
                  </a:schemeClr>
                </a:solidFill>
              </a:rPr>
              <a:t>Reliability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pPr algn="l"/>
            <a:r>
              <a:rPr lang="en-US" sz="2000" dirty="0" smtClean="0">
                <a:solidFill>
                  <a:schemeClr val="bg1">
                    <a:lumMod val="50000"/>
                  </a:schemeClr>
                </a:solidFill>
              </a:rPr>
              <a:t>Optimization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pPr algn="l"/>
            <a:r>
              <a:rPr lang="en-US" sz="2000" dirty="0" smtClean="0">
                <a:solidFill>
                  <a:schemeClr val="bg1">
                    <a:lumMod val="50000"/>
                  </a:schemeClr>
                </a:solidFill>
              </a:rPr>
              <a:t>Security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pPr algn="l"/>
            <a:endParaRPr lang="en-US" altLang="zh-CN" sz="2000" dirty="0"/>
          </a:p>
        </p:txBody>
      </p:sp>
    </p:spTree>
    <p:extLst>
      <p:ext uri="{BB962C8B-B14F-4D97-AF65-F5344CB8AC3E}">
        <p14:creationId xmlns:p14="http://schemas.microsoft.com/office/powerpoint/2010/main" val="33708580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5EA43ADA-E494-479E-94AE-D89E0529C6E2}"/>
              </a:ext>
            </a:extLst>
          </p:cNvPr>
          <p:cNvSpPr>
            <a:spLocks noGrp="1"/>
          </p:cNvSpPr>
          <p:nvPr>
            <p:ph type="title"/>
          </p:nvPr>
        </p:nvSpPr>
        <p:spPr bwMode="gray"/>
        <p:txBody>
          <a:bodyPr/>
          <a:lstStyle/>
          <a:p>
            <a:r>
              <a:rPr lang="en-US"/>
              <a:t>Overview of VRRP</a:t>
            </a:r>
            <a:endParaRPr lang="en-US" dirty="0"/>
          </a:p>
        </p:txBody>
      </p:sp>
      <p:sp>
        <p:nvSpPr>
          <p:cNvPr id="4" name="Text Placeholder 3">
            <a:extLst>
              <a:ext uri="{FF2B5EF4-FFF2-40B4-BE49-F238E27FC236}">
                <a16:creationId xmlns="" xmlns:a16="http://schemas.microsoft.com/office/drawing/2014/main" id="{F2F3DB64-C475-4734-8953-7A35F0E6733E}"/>
              </a:ext>
            </a:extLst>
          </p:cNvPr>
          <p:cNvSpPr>
            <a:spLocks noGrp="1"/>
          </p:cNvSpPr>
          <p:nvPr>
            <p:ph type="body" sz="quarter" idx="10"/>
          </p:nvPr>
        </p:nvSpPr>
        <p:spPr bwMode="gray"/>
        <p:txBody>
          <a:bodyPr/>
          <a:lstStyle/>
          <a:p>
            <a:pPr algn="l"/>
            <a:r>
              <a:rPr lang="en-US" sz="1600"/>
              <a:t>Hosts are connected to external networks through gateways. If a single gateway fails, services will be interrupted for a long time. Adding egress gateways is a common method to improve system reliability. In this case, route selection among multiple egresses becomes essential.</a:t>
            </a:r>
            <a:endParaRPr lang="en-US" altLang="zh-CN" sz="1600"/>
          </a:p>
          <a:p>
            <a:pPr algn="l"/>
            <a:r>
              <a:rPr lang="en-US" sz="1600"/>
              <a:t>VRRP groups multiple routing devices into a single virtual routing device. If a gateway fails, VRRP selects a new gateway to transmit data traffic, ensuring high network reliability.</a:t>
            </a:r>
            <a:endParaRPr lang="en-US" sz="1600" dirty="0"/>
          </a:p>
        </p:txBody>
      </p:sp>
      <p:sp>
        <p:nvSpPr>
          <p:cNvPr id="5" name="Freeform 159">
            <a:extLst>
              <a:ext uri="{FF2B5EF4-FFF2-40B4-BE49-F238E27FC236}">
                <a16:creationId xmlns="" xmlns:a16="http://schemas.microsoft.com/office/drawing/2014/main" id="{F9CFD566-1D19-4EA2-8A40-10BC06CBDB1A}"/>
              </a:ext>
            </a:extLst>
          </p:cNvPr>
          <p:cNvSpPr/>
          <p:nvPr/>
        </p:nvSpPr>
        <p:spPr bwMode="gray">
          <a:xfrm flipH="1">
            <a:off x="2829941" y="301653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Internet</a:t>
            </a:r>
          </a:p>
        </p:txBody>
      </p:sp>
      <p:pic>
        <p:nvPicPr>
          <p:cNvPr id="6" name="Picture 12" descr="E:\2016.01\1.12 扁平化图标\蓝色\AR-蓝色最新-40.png">
            <a:extLst>
              <a:ext uri="{FF2B5EF4-FFF2-40B4-BE49-F238E27FC236}">
                <a16:creationId xmlns="" xmlns:a16="http://schemas.microsoft.com/office/drawing/2014/main" id="{B9D0AE6D-91CF-4605-BCEE-AE0F6B7D27E9}"/>
              </a:ext>
            </a:extLst>
          </p:cNvPr>
          <p:cNvPicPr>
            <a:picLocks noChangeAspect="1" noChangeArrowheads="1"/>
          </p:cNvPicPr>
          <p:nvPr/>
        </p:nvPicPr>
        <p:blipFill>
          <a:blip r:embed="rId3" cstate="print"/>
          <a:srcRect/>
          <a:stretch>
            <a:fillRect/>
          </a:stretch>
        </p:blipFill>
        <p:spPr bwMode="gray">
          <a:xfrm>
            <a:off x="2386513" y="3923525"/>
            <a:ext cx="440049" cy="360040"/>
          </a:xfrm>
          <a:prstGeom prst="rect">
            <a:avLst/>
          </a:prstGeom>
          <a:noFill/>
        </p:spPr>
      </p:pic>
      <p:pic>
        <p:nvPicPr>
          <p:cNvPr id="7" name="Picture 12" descr="E:\2016.01\1.12 扁平化图标\蓝色\AR-蓝色最新-40.png">
            <a:extLst>
              <a:ext uri="{FF2B5EF4-FFF2-40B4-BE49-F238E27FC236}">
                <a16:creationId xmlns="" xmlns:a16="http://schemas.microsoft.com/office/drawing/2014/main" id="{03173527-959A-475C-8F48-73211CCEBB27}"/>
              </a:ext>
            </a:extLst>
          </p:cNvPr>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3736994" y="3923525"/>
            <a:ext cx="440049" cy="360040"/>
          </a:xfrm>
          <a:prstGeom prst="rect">
            <a:avLst/>
          </a:prstGeom>
          <a:noFill/>
        </p:spPr>
      </p:pic>
      <p:pic>
        <p:nvPicPr>
          <p:cNvPr id="8" name="图片 104">
            <a:extLst>
              <a:ext uri="{FF2B5EF4-FFF2-40B4-BE49-F238E27FC236}">
                <a16:creationId xmlns="" xmlns:a16="http://schemas.microsoft.com/office/drawing/2014/main" id="{383EA802-32C6-4A21-BD06-0A16CD31134B}"/>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064657" y="4715613"/>
            <a:ext cx="440049" cy="360840"/>
          </a:xfrm>
          <a:prstGeom prst="rect">
            <a:avLst/>
          </a:prstGeom>
        </p:spPr>
      </p:pic>
      <p:cxnSp>
        <p:nvCxnSpPr>
          <p:cNvPr id="9" name="Straight Connector 8">
            <a:extLst>
              <a:ext uri="{FF2B5EF4-FFF2-40B4-BE49-F238E27FC236}">
                <a16:creationId xmlns="" xmlns:a16="http://schemas.microsoft.com/office/drawing/2014/main" id="{CB97EF68-73C9-4804-B9D5-C5C7DAE336AE}"/>
              </a:ext>
            </a:extLst>
          </p:cNvPr>
          <p:cNvCxnSpPr>
            <a:cxnSpLocks/>
            <a:stCxn id="6" idx="2"/>
            <a:endCxn id="8" idx="0"/>
          </p:cNvCxnSpPr>
          <p:nvPr/>
        </p:nvCxnSpPr>
        <p:spPr bwMode="gray">
          <a:xfrm>
            <a:off x="2606538" y="4283565"/>
            <a:ext cx="678144"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8EA33BC9-5064-4677-A62A-DB433C14038A}"/>
              </a:ext>
            </a:extLst>
          </p:cNvPr>
          <p:cNvCxnSpPr>
            <a:cxnSpLocks/>
            <a:stCxn id="6" idx="0"/>
            <a:endCxn id="5" idx="20"/>
          </p:cNvCxnSpPr>
          <p:nvPr/>
        </p:nvCxnSpPr>
        <p:spPr bwMode="gray">
          <a:xfrm flipV="1">
            <a:off x="2606538" y="3489062"/>
            <a:ext cx="335873" cy="4344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DC656ED3-991C-4CE8-8099-4AA6282079B2}"/>
              </a:ext>
            </a:extLst>
          </p:cNvPr>
          <p:cNvCxnSpPr>
            <a:cxnSpLocks/>
            <a:stCxn id="7" idx="0"/>
            <a:endCxn id="5" idx="14"/>
          </p:cNvCxnSpPr>
          <p:nvPr/>
        </p:nvCxnSpPr>
        <p:spPr bwMode="gray">
          <a:xfrm flipH="1" flipV="1">
            <a:off x="3589985" y="3491949"/>
            <a:ext cx="367034"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308ED5B6-5EF2-42DE-AAEA-B533A80CC270}"/>
              </a:ext>
            </a:extLst>
          </p:cNvPr>
          <p:cNvCxnSpPr>
            <a:cxnSpLocks/>
            <a:stCxn id="7" idx="2"/>
            <a:endCxn id="8" idx="0"/>
          </p:cNvCxnSpPr>
          <p:nvPr/>
        </p:nvCxnSpPr>
        <p:spPr bwMode="gray">
          <a:xfrm flipH="1">
            <a:off x="3284682" y="4283565"/>
            <a:ext cx="672337"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73AC2CEA-2E07-424B-B60F-DC9A5964C688}"/>
              </a:ext>
            </a:extLst>
          </p:cNvPr>
          <p:cNvCxnSpPr>
            <a:cxnSpLocks/>
            <a:stCxn id="25" idx="0"/>
            <a:endCxn id="8" idx="2"/>
          </p:cNvCxnSpPr>
          <p:nvPr/>
        </p:nvCxnSpPr>
        <p:spPr bwMode="gray">
          <a:xfrm flipV="1">
            <a:off x="2372136" y="5076453"/>
            <a:ext cx="912546"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5" name="图片 70" descr="PC.png">
            <a:extLst>
              <a:ext uri="{FF2B5EF4-FFF2-40B4-BE49-F238E27FC236}">
                <a16:creationId xmlns="" xmlns:a16="http://schemas.microsoft.com/office/drawing/2014/main" id="{B58AC41C-9A7E-45C3-9657-D965240EF3BB}"/>
              </a:ext>
            </a:extLst>
          </p:cNvPr>
          <p:cNvPicPr>
            <a:picLocks noChangeAspect="1"/>
          </p:cNvPicPr>
          <p:nvPr/>
        </p:nvPicPr>
        <p:blipFill>
          <a:blip r:embed="rId7" cstate="print"/>
          <a:stretch>
            <a:fillRect/>
          </a:stretch>
        </p:blipFill>
        <p:spPr bwMode="gray">
          <a:xfrm>
            <a:off x="2137734" y="5651929"/>
            <a:ext cx="468803" cy="360040"/>
          </a:xfrm>
          <a:prstGeom prst="rect">
            <a:avLst/>
          </a:prstGeom>
        </p:spPr>
      </p:pic>
      <p:pic>
        <p:nvPicPr>
          <p:cNvPr id="28" name="图片 70" descr="PC.png">
            <a:extLst>
              <a:ext uri="{FF2B5EF4-FFF2-40B4-BE49-F238E27FC236}">
                <a16:creationId xmlns="" xmlns:a16="http://schemas.microsoft.com/office/drawing/2014/main" id="{436E59B7-22AE-430D-85D5-54382C4A7B05}"/>
              </a:ext>
            </a:extLst>
          </p:cNvPr>
          <p:cNvPicPr>
            <a:picLocks noChangeAspect="1"/>
          </p:cNvPicPr>
          <p:nvPr/>
        </p:nvPicPr>
        <p:blipFill>
          <a:blip r:embed="rId7" cstate="print"/>
          <a:stretch>
            <a:fillRect/>
          </a:stretch>
        </p:blipFill>
        <p:spPr bwMode="gray">
          <a:xfrm>
            <a:off x="3942210" y="5651929"/>
            <a:ext cx="468803" cy="360040"/>
          </a:xfrm>
          <a:prstGeom prst="rect">
            <a:avLst/>
          </a:prstGeom>
        </p:spPr>
      </p:pic>
      <p:cxnSp>
        <p:nvCxnSpPr>
          <p:cNvPr id="29" name="Straight Connector 28">
            <a:extLst>
              <a:ext uri="{FF2B5EF4-FFF2-40B4-BE49-F238E27FC236}">
                <a16:creationId xmlns="" xmlns:a16="http://schemas.microsoft.com/office/drawing/2014/main" id="{67ACBBA5-EF62-4BDF-8451-108B51887374}"/>
              </a:ext>
            </a:extLst>
          </p:cNvPr>
          <p:cNvCxnSpPr>
            <a:cxnSpLocks/>
            <a:stCxn id="28" idx="0"/>
            <a:endCxn id="8" idx="2"/>
          </p:cNvCxnSpPr>
          <p:nvPr/>
        </p:nvCxnSpPr>
        <p:spPr bwMode="gray">
          <a:xfrm flipH="1" flipV="1">
            <a:off x="3284682" y="5076453"/>
            <a:ext cx="891930"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 xmlns:a16="http://schemas.microsoft.com/office/drawing/2014/main" id="{253CE1B4-306C-4B90-B305-19254E53B7E1}"/>
              </a:ext>
            </a:extLst>
          </p:cNvPr>
          <p:cNvSpPr/>
          <p:nvPr/>
        </p:nvSpPr>
        <p:spPr bwMode="gray">
          <a:xfrm>
            <a:off x="2341834" y="3887521"/>
            <a:ext cx="1903372" cy="4312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38" name="Straight Arrow Connector 37">
            <a:extLst>
              <a:ext uri="{FF2B5EF4-FFF2-40B4-BE49-F238E27FC236}">
                <a16:creationId xmlns="" xmlns:a16="http://schemas.microsoft.com/office/drawing/2014/main" id="{19349055-989C-4D55-8B8D-BB85367431C6}"/>
              </a:ext>
            </a:extLst>
          </p:cNvPr>
          <p:cNvCxnSpPr>
            <a:cxnSpLocks/>
          </p:cNvCxnSpPr>
          <p:nvPr/>
        </p:nvCxnSpPr>
        <p:spPr bwMode="gray">
          <a:xfrm>
            <a:off x="2865945" y="4103545"/>
            <a:ext cx="828092" cy="0"/>
          </a:xfrm>
          <a:prstGeom prst="straightConnector1">
            <a:avLst/>
          </a:prstGeom>
          <a:ln w="190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E0FA62F5-D030-4D8D-9336-143E229A8C9C}"/>
              </a:ext>
            </a:extLst>
          </p:cNvPr>
          <p:cNvSpPr txBox="1"/>
          <p:nvPr/>
        </p:nvSpPr>
        <p:spPr bwMode="gray">
          <a:xfrm>
            <a:off x="2998989" y="3851989"/>
            <a:ext cx="559769" cy="276999"/>
          </a:xfrm>
          <a:prstGeom prst="rect">
            <a:avLst/>
          </a:prstGeom>
          <a:noFill/>
        </p:spPr>
        <p:txBody>
          <a:bodyPr wrap="none" rtlCol="0">
            <a:spAutoFit/>
          </a:bodyPr>
          <a:lstStyle/>
          <a:p>
            <a:pPr fontAlgn="ctr"/>
            <a:r>
              <a:rPr lang="en-US" sz="1200" dirty="0">
                <a:latin typeface="Huawei Sans" panose="020C0503030203020204" pitchFamily="34" charset="0"/>
              </a:rPr>
              <a:t>VRRP</a:t>
            </a:r>
          </a:p>
        </p:txBody>
      </p:sp>
      <p:sp>
        <p:nvSpPr>
          <p:cNvPr id="43" name="Rectangular Callout 72">
            <a:extLst>
              <a:ext uri="{FF2B5EF4-FFF2-40B4-BE49-F238E27FC236}">
                <a16:creationId xmlns="" xmlns:a16="http://schemas.microsoft.com/office/drawing/2014/main" id="{B5871399-8B5B-4A92-80E4-9898D778BDE7}"/>
              </a:ext>
            </a:extLst>
          </p:cNvPr>
          <p:cNvSpPr/>
          <p:nvPr/>
        </p:nvSpPr>
        <p:spPr bwMode="gray">
          <a:xfrm>
            <a:off x="4085234" y="3082116"/>
            <a:ext cx="1475284" cy="611220"/>
          </a:xfrm>
          <a:prstGeom prst="wedgeRectCallout">
            <a:avLst>
              <a:gd name="adj1" fmla="val -36486"/>
              <a:gd name="adj2" fmla="val 7519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Only one device provides services externally.</a:t>
            </a:r>
          </a:p>
        </p:txBody>
      </p:sp>
      <p:sp>
        <p:nvSpPr>
          <p:cNvPr id="44" name="TextBox 43">
            <a:extLst>
              <a:ext uri="{FF2B5EF4-FFF2-40B4-BE49-F238E27FC236}">
                <a16:creationId xmlns="" xmlns:a16="http://schemas.microsoft.com/office/drawing/2014/main" id="{35C94A00-7400-4160-B273-95C559D618E4}"/>
              </a:ext>
            </a:extLst>
          </p:cNvPr>
          <p:cNvSpPr txBox="1"/>
          <p:nvPr/>
        </p:nvSpPr>
        <p:spPr bwMode="gray">
          <a:xfrm>
            <a:off x="1695128" y="3959741"/>
            <a:ext cx="673582" cy="276999"/>
          </a:xfrm>
          <a:prstGeom prst="rect">
            <a:avLst/>
          </a:prstGeom>
          <a:noFill/>
        </p:spPr>
        <p:txBody>
          <a:bodyPr wrap="none" rtlCol="0">
            <a:spAutoFit/>
          </a:bodyPr>
          <a:lstStyle/>
          <a:p>
            <a:pPr fontAlgn="ctr"/>
            <a:r>
              <a:rPr lang="en-US" sz="1200" dirty="0">
                <a:latin typeface="Huawei Sans" panose="020C0503030203020204" pitchFamily="34" charset="0"/>
              </a:rPr>
              <a:t>Master</a:t>
            </a:r>
            <a:endParaRPr lang="en-US" sz="1200" dirty="0">
              <a:latin typeface="Huawei Sans" panose="020C0503030203020204" pitchFamily="34" charset="0"/>
              <a:cs typeface="Huawei Sans" panose="020C0503030203020204" pitchFamily="34" charset="0"/>
            </a:endParaRPr>
          </a:p>
        </p:txBody>
      </p:sp>
      <p:sp>
        <p:nvSpPr>
          <p:cNvPr id="45" name="TextBox 44">
            <a:extLst>
              <a:ext uri="{FF2B5EF4-FFF2-40B4-BE49-F238E27FC236}">
                <a16:creationId xmlns="" xmlns:a16="http://schemas.microsoft.com/office/drawing/2014/main" id="{38DE7E05-1DC6-4A42-9CE3-BCD09697C274}"/>
              </a:ext>
            </a:extLst>
          </p:cNvPr>
          <p:cNvSpPr txBox="1"/>
          <p:nvPr/>
        </p:nvSpPr>
        <p:spPr bwMode="gray">
          <a:xfrm>
            <a:off x="4199237" y="3970774"/>
            <a:ext cx="692818" cy="276999"/>
          </a:xfrm>
          <a:prstGeom prst="rect">
            <a:avLst/>
          </a:prstGeom>
          <a:noFill/>
        </p:spPr>
        <p:txBody>
          <a:bodyPr wrap="none" rtlCol="0">
            <a:spAutoFit/>
          </a:bodyPr>
          <a:lstStyle/>
          <a:p>
            <a:pPr fontAlgn="ctr"/>
            <a:r>
              <a:rPr lang="en-US" sz="1200" dirty="0">
                <a:latin typeface="Huawei Sans" panose="020C0503030203020204" pitchFamily="34" charset="0"/>
              </a:rPr>
              <a:t>Backup</a:t>
            </a:r>
            <a:endParaRPr lang="en-US" sz="1200" dirty="0">
              <a:latin typeface="Huawei Sans" panose="020C0503030203020204" pitchFamily="34" charset="0"/>
              <a:cs typeface="Huawei Sans" panose="020C0503030203020204" pitchFamily="34" charset="0"/>
            </a:endParaRPr>
          </a:p>
        </p:txBody>
      </p:sp>
      <p:sp>
        <p:nvSpPr>
          <p:cNvPr id="46" name="Rectangular Callout 72">
            <a:extLst>
              <a:ext uri="{FF2B5EF4-FFF2-40B4-BE49-F238E27FC236}">
                <a16:creationId xmlns="" xmlns:a16="http://schemas.microsoft.com/office/drawing/2014/main" id="{25C6E94F-2BE2-4355-A156-B7874CFC3636}"/>
              </a:ext>
            </a:extLst>
          </p:cNvPr>
          <p:cNvSpPr/>
          <p:nvPr/>
        </p:nvSpPr>
        <p:spPr bwMode="gray">
          <a:xfrm>
            <a:off x="1001950" y="4451706"/>
            <a:ext cx="1604588" cy="630434"/>
          </a:xfrm>
          <a:prstGeom prst="wedgeRectCallout">
            <a:avLst>
              <a:gd name="adj1" fmla="val 37413"/>
              <a:gd name="adj2" fmla="val -6862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master device forwards the traffic sent by hosts.</a:t>
            </a:r>
          </a:p>
        </p:txBody>
      </p:sp>
      <p:sp>
        <p:nvSpPr>
          <p:cNvPr id="47" name="Freeform 159">
            <a:extLst>
              <a:ext uri="{FF2B5EF4-FFF2-40B4-BE49-F238E27FC236}">
                <a16:creationId xmlns="" xmlns:a16="http://schemas.microsoft.com/office/drawing/2014/main" id="{5A914121-FD3F-4B06-A80E-2CF852A343FB}"/>
              </a:ext>
            </a:extLst>
          </p:cNvPr>
          <p:cNvSpPr/>
          <p:nvPr/>
        </p:nvSpPr>
        <p:spPr bwMode="gray">
          <a:xfrm flipH="1">
            <a:off x="7857840" y="301653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Internet</a:t>
            </a:r>
          </a:p>
        </p:txBody>
      </p:sp>
      <p:pic>
        <p:nvPicPr>
          <p:cNvPr id="49" name="Picture 12" descr="E:\2016.01\1.12 扁平化图标\蓝色\AR-蓝色最新-40.png">
            <a:extLst>
              <a:ext uri="{FF2B5EF4-FFF2-40B4-BE49-F238E27FC236}">
                <a16:creationId xmlns="" xmlns:a16="http://schemas.microsoft.com/office/drawing/2014/main" id="{0BB5B95D-A020-48E6-8C6B-C56E076BB4DE}"/>
              </a:ext>
            </a:extLst>
          </p:cNvPr>
          <p:cNvPicPr>
            <a:picLocks noChangeAspect="1" noChangeArrowheads="1"/>
          </p:cNvPicPr>
          <p:nvPr/>
        </p:nvPicPr>
        <p:blipFill>
          <a:blip r:embed="rId3" cstate="print"/>
          <a:srcRect/>
          <a:stretch>
            <a:fillRect/>
          </a:stretch>
        </p:blipFill>
        <p:spPr bwMode="gray">
          <a:xfrm>
            <a:off x="8764893" y="3923525"/>
            <a:ext cx="440049" cy="360040"/>
          </a:xfrm>
          <a:prstGeom prst="rect">
            <a:avLst/>
          </a:prstGeom>
        </p:spPr>
      </p:pic>
      <p:pic>
        <p:nvPicPr>
          <p:cNvPr id="50" name="图片 104">
            <a:extLst>
              <a:ext uri="{FF2B5EF4-FFF2-40B4-BE49-F238E27FC236}">
                <a16:creationId xmlns="" xmlns:a16="http://schemas.microsoft.com/office/drawing/2014/main" id="{65A7B060-14BC-43D2-8E0F-72158660FA41}"/>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092556" y="4715613"/>
            <a:ext cx="440049" cy="360840"/>
          </a:xfrm>
          <a:prstGeom prst="rect">
            <a:avLst/>
          </a:prstGeom>
        </p:spPr>
      </p:pic>
      <p:cxnSp>
        <p:nvCxnSpPr>
          <p:cNvPr id="51" name="Straight Connector 50">
            <a:extLst>
              <a:ext uri="{FF2B5EF4-FFF2-40B4-BE49-F238E27FC236}">
                <a16:creationId xmlns="" xmlns:a16="http://schemas.microsoft.com/office/drawing/2014/main" id="{62B801B9-C86D-43D1-90E9-D60D8D5DC92E}"/>
              </a:ext>
            </a:extLst>
          </p:cNvPr>
          <p:cNvCxnSpPr>
            <a:cxnSpLocks/>
            <a:stCxn id="70" idx="2"/>
            <a:endCxn id="50" idx="0"/>
          </p:cNvCxnSpPr>
          <p:nvPr/>
        </p:nvCxnSpPr>
        <p:spPr bwMode="gray">
          <a:xfrm>
            <a:off x="7630000" y="4293094"/>
            <a:ext cx="682581" cy="422519"/>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C853F222-B03B-405F-9DD4-4BC1BAFD1EFE}"/>
              </a:ext>
            </a:extLst>
          </p:cNvPr>
          <p:cNvCxnSpPr>
            <a:cxnSpLocks/>
            <a:stCxn id="70" idx="0"/>
            <a:endCxn id="47" idx="20"/>
          </p:cNvCxnSpPr>
          <p:nvPr/>
        </p:nvCxnSpPr>
        <p:spPr bwMode="gray">
          <a:xfrm flipV="1">
            <a:off x="7630000" y="3489062"/>
            <a:ext cx="340310" cy="44399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71853F03-9F45-48C9-A6F4-2817D9344213}"/>
              </a:ext>
            </a:extLst>
          </p:cNvPr>
          <p:cNvCxnSpPr>
            <a:cxnSpLocks/>
            <a:stCxn id="49" idx="0"/>
            <a:endCxn id="47" idx="14"/>
          </p:cNvCxnSpPr>
          <p:nvPr/>
        </p:nvCxnSpPr>
        <p:spPr bwMode="gray">
          <a:xfrm flipH="1" flipV="1">
            <a:off x="8617884" y="3491949"/>
            <a:ext cx="367034"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CCB255A6-AC95-4BCD-86B1-9C6E7A776A71}"/>
              </a:ext>
            </a:extLst>
          </p:cNvPr>
          <p:cNvCxnSpPr>
            <a:cxnSpLocks/>
            <a:stCxn id="56" idx="0"/>
            <a:endCxn id="50" idx="2"/>
          </p:cNvCxnSpPr>
          <p:nvPr/>
        </p:nvCxnSpPr>
        <p:spPr bwMode="gray">
          <a:xfrm flipV="1">
            <a:off x="7400035" y="5076453"/>
            <a:ext cx="912546"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56" name="图片 70" descr="PC.png">
            <a:extLst>
              <a:ext uri="{FF2B5EF4-FFF2-40B4-BE49-F238E27FC236}">
                <a16:creationId xmlns="" xmlns:a16="http://schemas.microsoft.com/office/drawing/2014/main" id="{D3CA17C2-1C06-46D7-A6CB-4B55F16D77BF}"/>
              </a:ext>
            </a:extLst>
          </p:cNvPr>
          <p:cNvPicPr>
            <a:picLocks noChangeAspect="1"/>
          </p:cNvPicPr>
          <p:nvPr/>
        </p:nvPicPr>
        <p:blipFill>
          <a:blip r:embed="rId7" cstate="print"/>
          <a:stretch>
            <a:fillRect/>
          </a:stretch>
        </p:blipFill>
        <p:spPr bwMode="gray">
          <a:xfrm>
            <a:off x="7165633" y="5651929"/>
            <a:ext cx="468803" cy="360040"/>
          </a:xfrm>
          <a:prstGeom prst="rect">
            <a:avLst/>
          </a:prstGeom>
        </p:spPr>
      </p:pic>
      <p:pic>
        <p:nvPicPr>
          <p:cNvPr id="57" name="图片 70" descr="PC.png">
            <a:extLst>
              <a:ext uri="{FF2B5EF4-FFF2-40B4-BE49-F238E27FC236}">
                <a16:creationId xmlns="" xmlns:a16="http://schemas.microsoft.com/office/drawing/2014/main" id="{7C230110-5F0D-40D7-B0CC-2D4F88EDED11}"/>
              </a:ext>
            </a:extLst>
          </p:cNvPr>
          <p:cNvPicPr>
            <a:picLocks noChangeAspect="1"/>
          </p:cNvPicPr>
          <p:nvPr/>
        </p:nvPicPr>
        <p:blipFill>
          <a:blip r:embed="rId7" cstate="print"/>
          <a:stretch>
            <a:fillRect/>
          </a:stretch>
        </p:blipFill>
        <p:spPr bwMode="gray">
          <a:xfrm>
            <a:off x="8970109" y="5651929"/>
            <a:ext cx="468803" cy="360040"/>
          </a:xfrm>
          <a:prstGeom prst="rect">
            <a:avLst/>
          </a:prstGeom>
        </p:spPr>
      </p:pic>
      <p:cxnSp>
        <p:nvCxnSpPr>
          <p:cNvPr id="58" name="Straight Connector 57">
            <a:extLst>
              <a:ext uri="{FF2B5EF4-FFF2-40B4-BE49-F238E27FC236}">
                <a16:creationId xmlns="" xmlns:a16="http://schemas.microsoft.com/office/drawing/2014/main" id="{F62B7858-C038-4D31-9F60-EF5C18CF9694}"/>
              </a:ext>
            </a:extLst>
          </p:cNvPr>
          <p:cNvCxnSpPr>
            <a:cxnSpLocks/>
            <a:stCxn id="57" idx="0"/>
            <a:endCxn id="50" idx="2"/>
          </p:cNvCxnSpPr>
          <p:nvPr/>
        </p:nvCxnSpPr>
        <p:spPr bwMode="gray">
          <a:xfrm flipH="1" flipV="1">
            <a:off x="8312581" y="5076453"/>
            <a:ext cx="891930"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 xmlns:a16="http://schemas.microsoft.com/office/drawing/2014/main" id="{9C384C70-1237-4779-AC16-BD23B8AE85F5}"/>
              </a:ext>
            </a:extLst>
          </p:cNvPr>
          <p:cNvSpPr/>
          <p:nvPr/>
        </p:nvSpPr>
        <p:spPr bwMode="gray">
          <a:xfrm>
            <a:off x="7340045" y="3887521"/>
            <a:ext cx="1918102" cy="4312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60" name="Straight Arrow Connector 59">
            <a:extLst>
              <a:ext uri="{FF2B5EF4-FFF2-40B4-BE49-F238E27FC236}">
                <a16:creationId xmlns="" xmlns:a16="http://schemas.microsoft.com/office/drawing/2014/main" id="{0ED655F0-F8C6-4FFF-8ACE-4CC01ADABC3A}"/>
              </a:ext>
            </a:extLst>
          </p:cNvPr>
          <p:cNvCxnSpPr>
            <a:cxnSpLocks/>
          </p:cNvCxnSpPr>
          <p:nvPr/>
        </p:nvCxnSpPr>
        <p:spPr bwMode="gray">
          <a:xfrm>
            <a:off x="7893844" y="4103545"/>
            <a:ext cx="828092" cy="0"/>
          </a:xfrm>
          <a:prstGeom prst="straightConnector1">
            <a:avLst/>
          </a:prstGeom>
          <a:ln w="190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 xmlns:a16="http://schemas.microsoft.com/office/drawing/2014/main" id="{7D08744B-9FD8-4293-AC62-8291F7D0E324}"/>
              </a:ext>
            </a:extLst>
          </p:cNvPr>
          <p:cNvSpPr txBox="1"/>
          <p:nvPr/>
        </p:nvSpPr>
        <p:spPr bwMode="gray">
          <a:xfrm>
            <a:off x="8026888" y="3851989"/>
            <a:ext cx="559769" cy="276999"/>
          </a:xfrm>
          <a:prstGeom prst="rect">
            <a:avLst/>
          </a:prstGeom>
          <a:noFill/>
        </p:spPr>
        <p:txBody>
          <a:bodyPr wrap="none" rtlCol="0">
            <a:spAutoFit/>
          </a:bodyPr>
          <a:lstStyle/>
          <a:p>
            <a:pPr fontAlgn="ctr"/>
            <a:r>
              <a:rPr lang="en-US" sz="1200" dirty="0">
                <a:latin typeface="Huawei Sans" panose="020C0503030203020204" pitchFamily="34" charset="0"/>
              </a:rPr>
              <a:t>VRRP</a:t>
            </a:r>
          </a:p>
        </p:txBody>
      </p:sp>
      <p:sp>
        <p:nvSpPr>
          <p:cNvPr id="63" name="TextBox 62">
            <a:extLst>
              <a:ext uri="{FF2B5EF4-FFF2-40B4-BE49-F238E27FC236}">
                <a16:creationId xmlns="" xmlns:a16="http://schemas.microsoft.com/office/drawing/2014/main" id="{1C139042-5646-4ED0-8779-1D752C4FB22F}"/>
              </a:ext>
            </a:extLst>
          </p:cNvPr>
          <p:cNvSpPr txBox="1"/>
          <p:nvPr/>
        </p:nvSpPr>
        <p:spPr bwMode="gray">
          <a:xfrm>
            <a:off x="6708068" y="3970774"/>
            <a:ext cx="673582" cy="276999"/>
          </a:xfrm>
          <a:prstGeom prst="rect">
            <a:avLst/>
          </a:prstGeom>
          <a:noFill/>
        </p:spPr>
        <p:txBody>
          <a:bodyPr wrap="none" rtlCol="0">
            <a:spAutoFit/>
          </a:bodyPr>
          <a:lstStyle/>
          <a:p>
            <a:pPr fontAlgn="ctr"/>
            <a:r>
              <a:rPr lang="en-US" sz="1200" dirty="0">
                <a:latin typeface="Huawei Sans" panose="020C0503030203020204" pitchFamily="34" charset="0"/>
              </a:rPr>
              <a:t>Master</a:t>
            </a:r>
            <a:endParaRPr lang="en-US" sz="1200" dirty="0">
              <a:latin typeface="Huawei Sans" panose="020C0503030203020204" pitchFamily="34" charset="0"/>
              <a:cs typeface="Huawei Sans" panose="020C0503030203020204" pitchFamily="34" charset="0"/>
            </a:endParaRPr>
          </a:p>
        </p:txBody>
      </p:sp>
      <p:sp>
        <p:nvSpPr>
          <p:cNvPr id="64" name="TextBox 63">
            <a:extLst>
              <a:ext uri="{FF2B5EF4-FFF2-40B4-BE49-F238E27FC236}">
                <a16:creationId xmlns="" xmlns:a16="http://schemas.microsoft.com/office/drawing/2014/main" id="{FC7B5541-F38B-4682-A9E1-1703756898C8}"/>
              </a:ext>
            </a:extLst>
          </p:cNvPr>
          <p:cNvSpPr txBox="1"/>
          <p:nvPr/>
        </p:nvSpPr>
        <p:spPr bwMode="gray">
          <a:xfrm>
            <a:off x="9214624" y="3959741"/>
            <a:ext cx="1426994" cy="276999"/>
          </a:xfrm>
          <a:prstGeom prst="rect">
            <a:avLst/>
          </a:prstGeom>
          <a:noFill/>
        </p:spPr>
        <p:txBody>
          <a:bodyPr wrap="none" rtlCol="0">
            <a:spAutoFit/>
          </a:bodyPr>
          <a:lstStyle/>
          <a:p>
            <a:pPr fontAlgn="ctr"/>
            <a:r>
              <a:rPr lang="en-US" sz="1200" dirty="0">
                <a:latin typeface="Huawei Sans" panose="020C0503030203020204" pitchFamily="34" charset="0"/>
              </a:rPr>
              <a:t>Backup -&gt; Master</a:t>
            </a:r>
            <a:endParaRPr lang="en-US" sz="1200" dirty="0">
              <a:latin typeface="Huawei Sans" panose="020C0503030203020204" pitchFamily="34" charset="0"/>
              <a:cs typeface="Huawei Sans" panose="020C0503030203020204" pitchFamily="34" charset="0"/>
            </a:endParaRPr>
          </a:p>
        </p:txBody>
      </p:sp>
      <p:sp>
        <p:nvSpPr>
          <p:cNvPr id="65" name="Rectangular Callout 72">
            <a:extLst>
              <a:ext uri="{FF2B5EF4-FFF2-40B4-BE49-F238E27FC236}">
                <a16:creationId xmlns="" xmlns:a16="http://schemas.microsoft.com/office/drawing/2014/main" id="{D912A351-451D-4F7E-A185-C1419B89CDC4}"/>
              </a:ext>
            </a:extLst>
          </p:cNvPr>
          <p:cNvSpPr/>
          <p:nvPr/>
        </p:nvSpPr>
        <p:spPr bwMode="gray">
          <a:xfrm>
            <a:off x="5545081" y="4492843"/>
            <a:ext cx="2134966" cy="859755"/>
          </a:xfrm>
          <a:prstGeom prst="wedgeRectCallout">
            <a:avLst>
              <a:gd name="adj1" fmla="val 34425"/>
              <a:gd name="adj2" fmla="val -6643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downlink of the master device is disconnected, so the master device cannot provide gateway services.</a:t>
            </a:r>
          </a:p>
        </p:txBody>
      </p:sp>
      <p:sp>
        <p:nvSpPr>
          <p:cNvPr id="66" name="Freeform: Shape 65">
            <a:extLst>
              <a:ext uri="{FF2B5EF4-FFF2-40B4-BE49-F238E27FC236}">
                <a16:creationId xmlns="" xmlns:a16="http://schemas.microsoft.com/office/drawing/2014/main" id="{E9E9E886-8CE4-489E-AA30-F8E6A8A3B113}"/>
              </a:ext>
            </a:extLst>
          </p:cNvPr>
          <p:cNvSpPr/>
          <p:nvPr/>
        </p:nvSpPr>
        <p:spPr bwMode="gray">
          <a:xfrm>
            <a:off x="2341834" y="3395086"/>
            <a:ext cx="829983" cy="2143125"/>
          </a:xfrm>
          <a:custGeom>
            <a:avLst/>
            <a:gdLst>
              <a:gd name="connsiteX0" fmla="*/ 0 w 829983"/>
              <a:gd name="connsiteY0" fmla="*/ 2143125 h 2143125"/>
              <a:gd name="connsiteX1" fmla="*/ 828675 w 829983"/>
              <a:gd name="connsiteY1" fmla="*/ 1581150 h 2143125"/>
              <a:gd name="connsiteX2" fmla="*/ 200025 w 829983"/>
              <a:gd name="connsiteY2" fmla="*/ 914400 h 2143125"/>
              <a:gd name="connsiteX3" fmla="*/ 542925 w 829983"/>
              <a:gd name="connsiteY3" fmla="*/ 0 h 2143125"/>
            </a:gdLst>
            <a:ahLst/>
            <a:cxnLst>
              <a:cxn ang="0">
                <a:pos x="connsiteX0" y="connsiteY0"/>
              </a:cxn>
              <a:cxn ang="0">
                <a:pos x="connsiteX1" y="connsiteY1"/>
              </a:cxn>
              <a:cxn ang="0">
                <a:pos x="connsiteX2" y="connsiteY2"/>
              </a:cxn>
              <a:cxn ang="0">
                <a:pos x="connsiteX3" y="connsiteY3"/>
              </a:cxn>
            </a:cxnLst>
            <a:rect l="l" t="t" r="r" b="b"/>
            <a:pathLst>
              <a:path w="829983" h="2143125">
                <a:moveTo>
                  <a:pt x="0" y="2143125"/>
                </a:moveTo>
                <a:cubicBezTo>
                  <a:pt x="397669" y="1964531"/>
                  <a:pt x="795338" y="1785937"/>
                  <a:pt x="828675" y="1581150"/>
                </a:cubicBezTo>
                <a:cubicBezTo>
                  <a:pt x="862012" y="1376363"/>
                  <a:pt x="247650" y="1177925"/>
                  <a:pt x="200025" y="914400"/>
                </a:cubicBezTo>
                <a:cubicBezTo>
                  <a:pt x="152400" y="650875"/>
                  <a:pt x="347662" y="325437"/>
                  <a:pt x="542925"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7" name="Freeform: Shape 66">
            <a:extLst>
              <a:ext uri="{FF2B5EF4-FFF2-40B4-BE49-F238E27FC236}">
                <a16:creationId xmlns="" xmlns:a16="http://schemas.microsoft.com/office/drawing/2014/main" id="{6DBF1B06-F97B-4F75-8C55-4ECBE96889DE}"/>
              </a:ext>
            </a:extLst>
          </p:cNvPr>
          <p:cNvSpPr/>
          <p:nvPr/>
        </p:nvSpPr>
        <p:spPr bwMode="gray">
          <a:xfrm>
            <a:off x="2631316" y="3423661"/>
            <a:ext cx="1682193" cy="2143125"/>
          </a:xfrm>
          <a:custGeom>
            <a:avLst/>
            <a:gdLst>
              <a:gd name="connsiteX0" fmla="*/ 1682193 w 1682193"/>
              <a:gd name="connsiteY0" fmla="*/ 2143125 h 2143125"/>
              <a:gd name="connsiteX1" fmla="*/ 624918 w 1682193"/>
              <a:gd name="connsiteY1" fmla="*/ 1428750 h 2143125"/>
              <a:gd name="connsiteX2" fmla="*/ 5793 w 1682193"/>
              <a:gd name="connsiteY2" fmla="*/ 771525 h 2143125"/>
              <a:gd name="connsiteX3" fmla="*/ 367743 w 1682193"/>
              <a:gd name="connsiteY3" fmla="*/ 0 h 2143125"/>
            </a:gdLst>
            <a:ahLst/>
            <a:cxnLst>
              <a:cxn ang="0">
                <a:pos x="connsiteX0" y="connsiteY0"/>
              </a:cxn>
              <a:cxn ang="0">
                <a:pos x="connsiteX1" y="connsiteY1"/>
              </a:cxn>
              <a:cxn ang="0">
                <a:pos x="connsiteX2" y="connsiteY2"/>
              </a:cxn>
              <a:cxn ang="0">
                <a:pos x="connsiteX3" y="connsiteY3"/>
              </a:cxn>
            </a:cxnLst>
            <a:rect l="l" t="t" r="r" b="b"/>
            <a:pathLst>
              <a:path w="1682193" h="2143125">
                <a:moveTo>
                  <a:pt x="1682193" y="2143125"/>
                </a:moveTo>
                <a:cubicBezTo>
                  <a:pt x="1293255" y="1900237"/>
                  <a:pt x="904318" y="1657350"/>
                  <a:pt x="624918" y="1428750"/>
                </a:cubicBezTo>
                <a:cubicBezTo>
                  <a:pt x="345518" y="1200150"/>
                  <a:pt x="48656" y="1009650"/>
                  <a:pt x="5793" y="771525"/>
                </a:cubicBezTo>
                <a:cubicBezTo>
                  <a:pt x="-37070" y="533400"/>
                  <a:pt x="165336" y="266700"/>
                  <a:pt x="367743"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8" name="Freeform: Shape 67">
            <a:extLst>
              <a:ext uri="{FF2B5EF4-FFF2-40B4-BE49-F238E27FC236}">
                <a16:creationId xmlns="" xmlns:a16="http://schemas.microsoft.com/office/drawing/2014/main" id="{760C39B3-94F3-40A1-A4D3-EDEFB3F244ED}"/>
              </a:ext>
            </a:extLst>
          </p:cNvPr>
          <p:cNvSpPr/>
          <p:nvPr/>
        </p:nvSpPr>
        <p:spPr bwMode="gray">
          <a:xfrm flipH="1">
            <a:off x="8441449" y="3416397"/>
            <a:ext cx="829983" cy="2143125"/>
          </a:xfrm>
          <a:custGeom>
            <a:avLst/>
            <a:gdLst>
              <a:gd name="connsiteX0" fmla="*/ 0 w 829983"/>
              <a:gd name="connsiteY0" fmla="*/ 2143125 h 2143125"/>
              <a:gd name="connsiteX1" fmla="*/ 828675 w 829983"/>
              <a:gd name="connsiteY1" fmla="*/ 1581150 h 2143125"/>
              <a:gd name="connsiteX2" fmla="*/ 200025 w 829983"/>
              <a:gd name="connsiteY2" fmla="*/ 914400 h 2143125"/>
              <a:gd name="connsiteX3" fmla="*/ 542925 w 829983"/>
              <a:gd name="connsiteY3" fmla="*/ 0 h 2143125"/>
            </a:gdLst>
            <a:ahLst/>
            <a:cxnLst>
              <a:cxn ang="0">
                <a:pos x="connsiteX0" y="connsiteY0"/>
              </a:cxn>
              <a:cxn ang="0">
                <a:pos x="connsiteX1" y="connsiteY1"/>
              </a:cxn>
              <a:cxn ang="0">
                <a:pos x="connsiteX2" y="connsiteY2"/>
              </a:cxn>
              <a:cxn ang="0">
                <a:pos x="connsiteX3" y="connsiteY3"/>
              </a:cxn>
            </a:cxnLst>
            <a:rect l="l" t="t" r="r" b="b"/>
            <a:pathLst>
              <a:path w="829983" h="2143125">
                <a:moveTo>
                  <a:pt x="0" y="2143125"/>
                </a:moveTo>
                <a:cubicBezTo>
                  <a:pt x="397669" y="1964531"/>
                  <a:pt x="795338" y="1785937"/>
                  <a:pt x="828675" y="1581150"/>
                </a:cubicBezTo>
                <a:cubicBezTo>
                  <a:pt x="862012" y="1376363"/>
                  <a:pt x="247650" y="1177925"/>
                  <a:pt x="200025" y="914400"/>
                </a:cubicBezTo>
                <a:cubicBezTo>
                  <a:pt x="152400" y="650875"/>
                  <a:pt x="347662" y="325437"/>
                  <a:pt x="542925"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9" name="Freeform: Shape 68">
            <a:extLst>
              <a:ext uri="{FF2B5EF4-FFF2-40B4-BE49-F238E27FC236}">
                <a16:creationId xmlns="" xmlns:a16="http://schemas.microsoft.com/office/drawing/2014/main" id="{AE5BB7B0-92DF-4A63-90AC-3D666E2BD32B}"/>
              </a:ext>
            </a:extLst>
          </p:cNvPr>
          <p:cNvSpPr/>
          <p:nvPr/>
        </p:nvSpPr>
        <p:spPr bwMode="gray">
          <a:xfrm flipH="1">
            <a:off x="7271450" y="3473789"/>
            <a:ext cx="1682193" cy="2143125"/>
          </a:xfrm>
          <a:custGeom>
            <a:avLst/>
            <a:gdLst>
              <a:gd name="connsiteX0" fmla="*/ 1682193 w 1682193"/>
              <a:gd name="connsiteY0" fmla="*/ 2143125 h 2143125"/>
              <a:gd name="connsiteX1" fmla="*/ 624918 w 1682193"/>
              <a:gd name="connsiteY1" fmla="*/ 1428750 h 2143125"/>
              <a:gd name="connsiteX2" fmla="*/ 5793 w 1682193"/>
              <a:gd name="connsiteY2" fmla="*/ 771525 h 2143125"/>
              <a:gd name="connsiteX3" fmla="*/ 367743 w 1682193"/>
              <a:gd name="connsiteY3" fmla="*/ 0 h 2143125"/>
            </a:gdLst>
            <a:ahLst/>
            <a:cxnLst>
              <a:cxn ang="0">
                <a:pos x="connsiteX0" y="connsiteY0"/>
              </a:cxn>
              <a:cxn ang="0">
                <a:pos x="connsiteX1" y="connsiteY1"/>
              </a:cxn>
              <a:cxn ang="0">
                <a:pos x="connsiteX2" y="connsiteY2"/>
              </a:cxn>
              <a:cxn ang="0">
                <a:pos x="connsiteX3" y="connsiteY3"/>
              </a:cxn>
            </a:cxnLst>
            <a:rect l="l" t="t" r="r" b="b"/>
            <a:pathLst>
              <a:path w="1682193" h="2143125">
                <a:moveTo>
                  <a:pt x="1682193" y="2143125"/>
                </a:moveTo>
                <a:cubicBezTo>
                  <a:pt x="1293255" y="1900237"/>
                  <a:pt x="904318" y="1657350"/>
                  <a:pt x="624918" y="1428750"/>
                </a:cubicBezTo>
                <a:cubicBezTo>
                  <a:pt x="345518" y="1200150"/>
                  <a:pt x="48656" y="1009650"/>
                  <a:pt x="5793" y="771525"/>
                </a:cubicBezTo>
                <a:cubicBezTo>
                  <a:pt x="-37070" y="533400"/>
                  <a:pt x="165336" y="266700"/>
                  <a:pt x="367743"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pic>
        <p:nvPicPr>
          <p:cNvPr id="70" name="Picture 12" descr="E:\2016.01\1.12 扁平化图标\蓝色\AR-蓝色最新-40.png">
            <a:extLst>
              <a:ext uri="{FF2B5EF4-FFF2-40B4-BE49-F238E27FC236}">
                <a16:creationId xmlns="" xmlns:a16="http://schemas.microsoft.com/office/drawing/2014/main" id="{6561FBDC-58E9-4AE4-A1C8-A1C1D41D9895}"/>
              </a:ext>
            </a:extLst>
          </p:cNvPr>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7409975" y="3933054"/>
            <a:ext cx="440049" cy="360040"/>
          </a:xfrm>
          <a:prstGeom prst="rect">
            <a:avLst/>
          </a:prstGeom>
          <a:noFill/>
        </p:spPr>
      </p:pic>
      <p:cxnSp>
        <p:nvCxnSpPr>
          <p:cNvPr id="74" name="Straight Connector 73">
            <a:extLst>
              <a:ext uri="{FF2B5EF4-FFF2-40B4-BE49-F238E27FC236}">
                <a16:creationId xmlns="" xmlns:a16="http://schemas.microsoft.com/office/drawing/2014/main" id="{6B6BDDF7-CE8F-4DA5-8265-0B91DD7B60CA}"/>
              </a:ext>
            </a:extLst>
          </p:cNvPr>
          <p:cNvCxnSpPr>
            <a:cxnSpLocks/>
            <a:stCxn id="49" idx="2"/>
            <a:endCxn id="50" idx="0"/>
          </p:cNvCxnSpPr>
          <p:nvPr/>
        </p:nvCxnSpPr>
        <p:spPr bwMode="gray">
          <a:xfrm flipH="1">
            <a:off x="8312581" y="4283565"/>
            <a:ext cx="672337"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grpSp>
        <p:nvGrpSpPr>
          <p:cNvPr id="77" name="组合 28">
            <a:extLst>
              <a:ext uri="{FF2B5EF4-FFF2-40B4-BE49-F238E27FC236}">
                <a16:creationId xmlns="" xmlns:a16="http://schemas.microsoft.com/office/drawing/2014/main" id="{E33EE1C8-C09A-4D57-8BAF-969474BF5D60}"/>
              </a:ext>
            </a:extLst>
          </p:cNvPr>
          <p:cNvGrpSpPr>
            <a:grpSpLocks noChangeAspect="1"/>
          </p:cNvGrpSpPr>
          <p:nvPr/>
        </p:nvGrpSpPr>
        <p:grpSpPr bwMode="gray">
          <a:xfrm>
            <a:off x="7541035" y="4194156"/>
            <a:ext cx="188347" cy="188347"/>
            <a:chOff x="5076056" y="3356992"/>
            <a:chExt cx="436268" cy="436268"/>
          </a:xfrm>
        </p:grpSpPr>
        <p:sp>
          <p:nvSpPr>
            <p:cNvPr id="78" name="椭圆 27">
              <a:extLst>
                <a:ext uri="{FF2B5EF4-FFF2-40B4-BE49-F238E27FC236}">
                  <a16:creationId xmlns="" xmlns:a16="http://schemas.microsoft.com/office/drawing/2014/main" id="{CDC0F4B9-28DD-482D-86D5-BC60B111DADD}"/>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禁止符 23">
              <a:extLst>
                <a:ext uri="{FF2B5EF4-FFF2-40B4-BE49-F238E27FC236}">
                  <a16:creationId xmlns="" xmlns:a16="http://schemas.microsoft.com/office/drawing/2014/main" id="{519AD376-3B8E-4C35-8A1B-B9C434E5351D}"/>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0" name="Rectangular Callout 72">
            <a:extLst>
              <a:ext uri="{FF2B5EF4-FFF2-40B4-BE49-F238E27FC236}">
                <a16:creationId xmlns="" xmlns:a16="http://schemas.microsoft.com/office/drawing/2014/main" id="{53B27285-F980-45DE-8BF4-BBDC6D9E2CC6}"/>
              </a:ext>
            </a:extLst>
          </p:cNvPr>
          <p:cNvSpPr/>
          <p:nvPr/>
        </p:nvSpPr>
        <p:spPr bwMode="gray">
          <a:xfrm>
            <a:off x="9112201" y="2935706"/>
            <a:ext cx="1787836" cy="807399"/>
          </a:xfrm>
          <a:prstGeom prst="wedgeRectCallout">
            <a:avLst>
              <a:gd name="adj1" fmla="val -45292"/>
              <a:gd name="adj2" fmla="val 7210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backup device becomes the new master device, and traffic is switched to it.</a:t>
            </a:r>
          </a:p>
        </p:txBody>
      </p:sp>
      <p:sp>
        <p:nvSpPr>
          <p:cNvPr id="81" name="Rectangular Callout 72">
            <a:extLst>
              <a:ext uri="{FF2B5EF4-FFF2-40B4-BE49-F238E27FC236}">
                <a16:creationId xmlns="" xmlns:a16="http://schemas.microsoft.com/office/drawing/2014/main" id="{C47209FB-E5A7-4EC6-ACB5-D62E6E8B2467}"/>
              </a:ext>
            </a:extLst>
          </p:cNvPr>
          <p:cNvSpPr/>
          <p:nvPr/>
        </p:nvSpPr>
        <p:spPr bwMode="gray">
          <a:xfrm>
            <a:off x="4011644" y="4450589"/>
            <a:ext cx="1313412" cy="630434"/>
          </a:xfrm>
          <a:prstGeom prst="wedgeRectCallout">
            <a:avLst>
              <a:gd name="adj1" fmla="val -39317"/>
              <a:gd name="adj2" fmla="val -7728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backup device does not transmit traffic.</a:t>
            </a:r>
          </a:p>
        </p:txBody>
      </p:sp>
      <p:sp>
        <p:nvSpPr>
          <p:cNvPr id="82" name="TextBox 81">
            <a:extLst>
              <a:ext uri="{FF2B5EF4-FFF2-40B4-BE49-F238E27FC236}">
                <a16:creationId xmlns="" xmlns:a16="http://schemas.microsoft.com/office/drawing/2014/main" id="{6370F141-49E2-4843-BDFE-CEB3A63DE7E9}"/>
              </a:ext>
            </a:extLst>
          </p:cNvPr>
          <p:cNvSpPr txBox="1"/>
          <p:nvPr/>
        </p:nvSpPr>
        <p:spPr bwMode="gray">
          <a:xfrm>
            <a:off x="2138144" y="5980553"/>
            <a:ext cx="453970" cy="276999"/>
          </a:xfrm>
          <a:prstGeom prst="rect">
            <a:avLst/>
          </a:prstGeom>
          <a:noFill/>
        </p:spPr>
        <p:txBody>
          <a:bodyPr wrap="none" rtlCol="0">
            <a:spAutoFit/>
          </a:bodyPr>
          <a:lstStyle/>
          <a:p>
            <a:pPr fontAlgn="ctr"/>
            <a:r>
              <a:rPr lang="en-US" sz="1200" dirty="0">
                <a:latin typeface="Huawei Sans" panose="020C0503030203020204" pitchFamily="34" charset="0"/>
              </a:rPr>
              <a:t>PC1</a:t>
            </a:r>
            <a:endParaRPr lang="en-US" sz="1200" dirty="0">
              <a:latin typeface="Huawei Sans" panose="020C0503030203020204" pitchFamily="34" charset="0"/>
              <a:cs typeface="Huawei Sans" panose="020C0503030203020204" pitchFamily="34" charset="0"/>
            </a:endParaRPr>
          </a:p>
        </p:txBody>
      </p:sp>
      <p:sp>
        <p:nvSpPr>
          <p:cNvPr id="83" name="TextBox 82">
            <a:extLst>
              <a:ext uri="{FF2B5EF4-FFF2-40B4-BE49-F238E27FC236}">
                <a16:creationId xmlns="" xmlns:a16="http://schemas.microsoft.com/office/drawing/2014/main" id="{C8FF7137-D3C6-4E18-96AF-AF418EA24475}"/>
              </a:ext>
            </a:extLst>
          </p:cNvPr>
          <p:cNvSpPr txBox="1"/>
          <p:nvPr/>
        </p:nvSpPr>
        <p:spPr bwMode="gray">
          <a:xfrm>
            <a:off x="3949626" y="5980553"/>
            <a:ext cx="453970" cy="276999"/>
          </a:xfrm>
          <a:prstGeom prst="rect">
            <a:avLst/>
          </a:prstGeom>
          <a:noFill/>
        </p:spPr>
        <p:txBody>
          <a:bodyPr wrap="none" rtlCol="0">
            <a:spAutoFit/>
          </a:bodyPr>
          <a:lstStyle/>
          <a:p>
            <a:pPr fontAlgn="ctr"/>
            <a:r>
              <a:rPr lang="en-US" sz="1200" dirty="0">
                <a:latin typeface="Huawei Sans" panose="020C0503030203020204" pitchFamily="34" charset="0"/>
              </a:rPr>
              <a:t>PC2</a:t>
            </a:r>
            <a:endParaRPr lang="en-US" sz="1200" dirty="0">
              <a:latin typeface="Huawei Sans" panose="020C0503030203020204" pitchFamily="34" charset="0"/>
              <a:cs typeface="Huawei Sans" panose="020C0503030203020204" pitchFamily="34" charset="0"/>
            </a:endParaRPr>
          </a:p>
        </p:txBody>
      </p:sp>
      <p:sp>
        <p:nvSpPr>
          <p:cNvPr id="84" name="TextBox 83">
            <a:extLst>
              <a:ext uri="{FF2B5EF4-FFF2-40B4-BE49-F238E27FC236}">
                <a16:creationId xmlns="" xmlns:a16="http://schemas.microsoft.com/office/drawing/2014/main" id="{1E2E3736-075B-41EF-87A9-1A6E34BEFAEF}"/>
              </a:ext>
            </a:extLst>
          </p:cNvPr>
          <p:cNvSpPr txBox="1"/>
          <p:nvPr/>
        </p:nvSpPr>
        <p:spPr bwMode="gray">
          <a:xfrm>
            <a:off x="7193528" y="5980553"/>
            <a:ext cx="453970" cy="276999"/>
          </a:xfrm>
          <a:prstGeom prst="rect">
            <a:avLst/>
          </a:prstGeom>
          <a:noFill/>
        </p:spPr>
        <p:txBody>
          <a:bodyPr wrap="none" rtlCol="0">
            <a:spAutoFit/>
          </a:bodyPr>
          <a:lstStyle/>
          <a:p>
            <a:pPr fontAlgn="ctr"/>
            <a:r>
              <a:rPr lang="en-US" sz="1200" dirty="0">
                <a:latin typeface="Huawei Sans" panose="020C0503030203020204" pitchFamily="34" charset="0"/>
              </a:rPr>
              <a:t>PC1</a:t>
            </a:r>
            <a:endParaRPr lang="en-US" sz="1200" dirty="0">
              <a:latin typeface="Huawei Sans" panose="020C0503030203020204" pitchFamily="34" charset="0"/>
              <a:cs typeface="Huawei Sans" panose="020C0503030203020204" pitchFamily="34" charset="0"/>
            </a:endParaRPr>
          </a:p>
        </p:txBody>
      </p:sp>
      <p:sp>
        <p:nvSpPr>
          <p:cNvPr id="85" name="TextBox 84">
            <a:extLst>
              <a:ext uri="{FF2B5EF4-FFF2-40B4-BE49-F238E27FC236}">
                <a16:creationId xmlns="" xmlns:a16="http://schemas.microsoft.com/office/drawing/2014/main" id="{5C44C651-3686-4C9E-A338-EFE20D4434F7}"/>
              </a:ext>
            </a:extLst>
          </p:cNvPr>
          <p:cNvSpPr txBox="1"/>
          <p:nvPr/>
        </p:nvSpPr>
        <p:spPr bwMode="gray">
          <a:xfrm>
            <a:off x="9005010" y="5980553"/>
            <a:ext cx="453970" cy="276999"/>
          </a:xfrm>
          <a:prstGeom prst="rect">
            <a:avLst/>
          </a:prstGeom>
          <a:noFill/>
        </p:spPr>
        <p:txBody>
          <a:bodyPr wrap="none" rtlCol="0">
            <a:spAutoFit/>
          </a:bodyPr>
          <a:lstStyle/>
          <a:p>
            <a:pPr fontAlgn="ctr"/>
            <a:r>
              <a:rPr lang="en-US" sz="1200" dirty="0">
                <a:latin typeface="Huawei Sans" panose="020C0503030203020204" pitchFamily="34" charset="0"/>
              </a:rPr>
              <a:t>PC2</a:t>
            </a:r>
            <a:endParaRPr lang="en-US" sz="1200" dirty="0">
              <a:latin typeface="Huawei Sans" panose="020C0503030203020204" pitchFamily="34" charset="0"/>
              <a:cs typeface="Huawei Sans" panose="020C0503030203020204" pitchFamily="34" charset="0"/>
            </a:endParaRPr>
          </a:p>
        </p:txBody>
      </p:sp>
      <p:sp>
        <p:nvSpPr>
          <p:cNvPr id="86" name="Arrow: Right 85">
            <a:extLst>
              <a:ext uri="{FF2B5EF4-FFF2-40B4-BE49-F238E27FC236}">
                <a16:creationId xmlns="" xmlns:a16="http://schemas.microsoft.com/office/drawing/2014/main" id="{4DCA8A35-91A4-46CF-80D0-393C2A05EF13}"/>
              </a:ext>
            </a:extLst>
          </p:cNvPr>
          <p:cNvSpPr/>
          <p:nvPr/>
        </p:nvSpPr>
        <p:spPr bwMode="gray">
          <a:xfrm>
            <a:off x="4870383" y="3895922"/>
            <a:ext cx="1804821" cy="404211"/>
          </a:xfrm>
          <a:prstGeom prst="rightArrow">
            <a:avLst>
              <a:gd name="adj1" fmla="val 68851"/>
              <a:gd name="adj2" fmla="val 50000"/>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The master device fails.</a:t>
            </a:r>
          </a:p>
        </p:txBody>
      </p:sp>
    </p:spTree>
    <p:extLst>
      <p:ext uri="{BB962C8B-B14F-4D97-AF65-F5344CB8AC3E}">
        <p14:creationId xmlns:p14="http://schemas.microsoft.com/office/powerpoint/2010/main" val="7779038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36C77D2E-C642-4157-A68C-E544AB72F954}"/>
              </a:ext>
            </a:extLst>
          </p:cNvPr>
          <p:cNvSpPr>
            <a:spLocks noGrp="1"/>
          </p:cNvSpPr>
          <p:nvPr>
            <p:ph type="title"/>
          </p:nvPr>
        </p:nvSpPr>
        <p:spPr bwMode="gray"/>
        <p:txBody>
          <a:bodyPr/>
          <a:lstStyle/>
          <a:p>
            <a:r>
              <a:rPr lang="en-US"/>
              <a:t>Service Reliability</a:t>
            </a:r>
            <a:endParaRPr lang="en-US" dirty="0"/>
          </a:p>
        </p:txBody>
      </p:sp>
      <p:sp>
        <p:nvSpPr>
          <p:cNvPr id="4" name="Text Placeholder 3">
            <a:extLst>
              <a:ext uri="{FF2B5EF4-FFF2-40B4-BE49-F238E27FC236}">
                <a16:creationId xmlns="" xmlns:a16="http://schemas.microsoft.com/office/drawing/2014/main" id="{40355E2A-CB4E-44D7-8EE6-840FEF6CD210}"/>
              </a:ext>
            </a:extLst>
          </p:cNvPr>
          <p:cNvSpPr>
            <a:spLocks noGrp="1"/>
          </p:cNvSpPr>
          <p:nvPr>
            <p:ph type="body" sz="quarter" idx="10"/>
          </p:nvPr>
        </p:nvSpPr>
        <p:spPr bwMode="gray"/>
        <p:txBody>
          <a:bodyPr/>
          <a:lstStyle/>
          <a:p>
            <a:pPr algn="l"/>
            <a:r>
              <a:rPr lang="en-US" sz="1800" dirty="0"/>
              <a:t>In the cloud computing era, network reliability cannot meet user requirements. Users want to understand the live network status based on applications and adjust the network based on the application status.</a:t>
            </a:r>
            <a:endParaRPr lang="en-US" altLang="zh-CN" sz="1800" dirty="0"/>
          </a:p>
          <a:p>
            <a:pPr algn="l"/>
            <a:r>
              <a:rPr lang="en-US" sz="1800" dirty="0"/>
              <a:t>Such requirements pose the following challenges to traditional networks:</a:t>
            </a:r>
            <a:endParaRPr lang="en-US" altLang="zh-CN" sz="1800" dirty="0"/>
          </a:p>
          <a:p>
            <a:pPr marL="539750" lvl="1" indent="-231775"/>
            <a:r>
              <a:rPr lang="en-US" sz="1600" dirty="0"/>
              <a:t>Traditional networks cannot accurately identify applications.</a:t>
            </a:r>
            <a:endParaRPr lang="en-US" altLang="zh-CN" sz="1600" dirty="0"/>
          </a:p>
          <a:p>
            <a:pPr marL="539750" lvl="1" indent="-231775"/>
            <a:r>
              <a:rPr lang="en-US" sz="1600" dirty="0"/>
              <a:t>Traditional networks cannot be adjusted based on applications.</a:t>
            </a:r>
            <a:endParaRPr lang="en-US" altLang="zh-CN" sz="1600" dirty="0"/>
          </a:p>
          <a:p>
            <a:pPr algn="l"/>
            <a:r>
              <a:rPr lang="en-US" sz="1800" dirty="0"/>
              <a:t>To cope with the challenges, two technologies are developed:</a:t>
            </a:r>
            <a:endParaRPr lang="en-US" altLang="zh-CN" sz="1800" dirty="0"/>
          </a:p>
          <a:p>
            <a:pPr marL="539750" lvl="1" indent="-231775"/>
            <a:r>
              <a:rPr lang="en-US" sz="1600" dirty="0"/>
              <a:t>Smart Application Control (SAC): This technology can flexibly identify applications.</a:t>
            </a:r>
            <a:endParaRPr lang="en-US" altLang="zh-CN" sz="1600" dirty="0"/>
          </a:p>
          <a:p>
            <a:pPr marL="539750" lvl="1" indent="-231775"/>
            <a:r>
              <a:rPr lang="en-US" sz="1600" dirty="0"/>
              <a:t>Smart Policy Routing (SPR): This technology can switch forwarding paths based on the network or application status.</a:t>
            </a:r>
          </a:p>
        </p:txBody>
      </p:sp>
    </p:spTree>
    <p:extLst>
      <p:ext uri="{BB962C8B-B14F-4D97-AF65-F5344CB8AC3E}">
        <p14:creationId xmlns:p14="http://schemas.microsoft.com/office/powerpoint/2010/main" val="13121459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DB7C072-4F87-4C0C-82F0-2FBE60989595}"/>
              </a:ext>
            </a:extLst>
          </p:cNvPr>
          <p:cNvSpPr>
            <a:spLocks noGrp="1"/>
          </p:cNvSpPr>
          <p:nvPr>
            <p:ph type="title"/>
          </p:nvPr>
        </p:nvSpPr>
        <p:spPr bwMode="gray"/>
        <p:txBody>
          <a:bodyPr/>
          <a:lstStyle/>
          <a:p>
            <a:r>
              <a:rPr lang="en-US"/>
              <a:t>Overview of SAC</a:t>
            </a:r>
            <a:endParaRPr lang="en-US" dirty="0"/>
          </a:p>
        </p:txBody>
      </p:sp>
      <p:sp>
        <p:nvSpPr>
          <p:cNvPr id="3" name="Text Placeholder 2">
            <a:extLst>
              <a:ext uri="{FF2B5EF4-FFF2-40B4-BE49-F238E27FC236}">
                <a16:creationId xmlns="" xmlns:a16="http://schemas.microsoft.com/office/drawing/2014/main" id="{B20E815F-667E-4813-8A28-15CFAD11196E}"/>
              </a:ext>
            </a:extLst>
          </p:cNvPr>
          <p:cNvSpPr>
            <a:spLocks noGrp="1"/>
          </p:cNvSpPr>
          <p:nvPr>
            <p:ph type="body" sz="quarter" idx="10"/>
          </p:nvPr>
        </p:nvSpPr>
        <p:spPr bwMode="gray"/>
        <p:txBody>
          <a:bodyPr/>
          <a:lstStyle/>
          <a:p>
            <a:pPr algn="l"/>
            <a:r>
              <a:rPr lang="en-US" sz="1400" dirty="0"/>
              <a:t>Typically, routing and switching devices cannot identify application-layer information. Therefore, it is difficult to manage networks based on applications. SAC technology helps routing and switching devices identify classified applications.</a:t>
            </a:r>
            <a:endParaRPr lang="en-US" altLang="zh-CN" sz="1400" dirty="0"/>
          </a:p>
          <a:p>
            <a:pPr algn="l"/>
            <a:r>
              <a:rPr lang="en-US" sz="1400" dirty="0"/>
              <a:t>SAC uses service awareness (SA) and first packet identification (FPI) technologies to detect and identify Layer 4 to Layer 7 information (such as HTTP and RTP) in packets.</a:t>
            </a:r>
            <a:endParaRPr lang="en-US" altLang="zh-CN" sz="1400" dirty="0"/>
          </a:p>
          <a:p>
            <a:pPr algn="l"/>
            <a:endParaRPr lang="en-US" sz="1400" dirty="0"/>
          </a:p>
        </p:txBody>
      </p:sp>
      <p:grpSp>
        <p:nvGrpSpPr>
          <p:cNvPr id="54" name="Group 53">
            <a:extLst>
              <a:ext uri="{FF2B5EF4-FFF2-40B4-BE49-F238E27FC236}">
                <a16:creationId xmlns="" xmlns:a16="http://schemas.microsoft.com/office/drawing/2014/main" id="{B4A25D2B-9FDA-432E-8F7E-3B6C6F7BF43B}"/>
              </a:ext>
            </a:extLst>
          </p:cNvPr>
          <p:cNvGrpSpPr/>
          <p:nvPr/>
        </p:nvGrpSpPr>
        <p:grpSpPr bwMode="gray">
          <a:xfrm>
            <a:off x="1701276" y="3071137"/>
            <a:ext cx="8468302" cy="2950048"/>
            <a:chOff x="2063552" y="2096852"/>
            <a:chExt cx="8468302" cy="3644573"/>
          </a:xfrm>
        </p:grpSpPr>
        <p:sp>
          <p:nvSpPr>
            <p:cNvPr id="35" name="Rectangle 34">
              <a:extLst>
                <a:ext uri="{FF2B5EF4-FFF2-40B4-BE49-F238E27FC236}">
                  <a16:creationId xmlns="" xmlns:a16="http://schemas.microsoft.com/office/drawing/2014/main" id="{A388A1C4-E64F-4F03-810F-2BFF5415D340}"/>
                </a:ext>
              </a:extLst>
            </p:cNvPr>
            <p:cNvSpPr/>
            <p:nvPr/>
          </p:nvSpPr>
          <p:spPr bwMode="gray">
            <a:xfrm>
              <a:off x="4043808" y="2096852"/>
              <a:ext cx="5976628" cy="3644573"/>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algn="ctr" fontAlgn="ctr"/>
              <a:r>
                <a:rPr lang="en-US" sz="1400" b="1" dirty="0">
                  <a:solidFill>
                    <a:schemeClr val="tx1"/>
                  </a:solidFill>
                  <a:latin typeface="Huawei Sans" panose="020C0503030203020204" pitchFamily="34" charset="0"/>
                </a:rPr>
                <a:t>Network device</a:t>
              </a:r>
            </a:p>
          </p:txBody>
        </p:sp>
        <p:sp>
          <p:nvSpPr>
            <p:cNvPr id="5" name="TextBox 120">
              <a:extLst>
                <a:ext uri="{FF2B5EF4-FFF2-40B4-BE49-F238E27FC236}">
                  <a16:creationId xmlns="" xmlns:a16="http://schemas.microsoft.com/office/drawing/2014/main" id="{E683D4BD-B365-442D-B432-DE77CE630759}"/>
                </a:ext>
              </a:extLst>
            </p:cNvPr>
            <p:cNvSpPr txBox="1"/>
            <p:nvPr/>
          </p:nvSpPr>
          <p:spPr bwMode="gray">
            <a:xfrm>
              <a:off x="3635790" y="2573491"/>
              <a:ext cx="155954" cy="304732"/>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44FA51F1-BCA0-4EDD-8343-D69EE5E7D4A7}"/>
                </a:ext>
              </a:extLst>
            </p:cNvPr>
            <p:cNvSpPr txBox="1"/>
            <p:nvPr/>
          </p:nvSpPr>
          <p:spPr bwMode="gray">
            <a:xfrm>
              <a:off x="3411182" y="2573753"/>
              <a:ext cx="155954" cy="304732"/>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E62FC933-5C80-4812-8C4B-6AE73073F1F1}"/>
                </a:ext>
              </a:extLst>
            </p:cNvPr>
            <p:cNvSpPr txBox="1"/>
            <p:nvPr/>
          </p:nvSpPr>
          <p:spPr bwMode="gray">
            <a:xfrm>
              <a:off x="3186577" y="2573360"/>
              <a:ext cx="155954" cy="304732"/>
            </a:xfrm>
            <a:prstGeom prst="roundRect">
              <a:avLst>
                <a:gd name="adj" fmla="val 6721"/>
              </a:avLst>
            </a:prstGeom>
            <a:solidFill>
              <a:srgbClr val="EC7061"/>
            </a:solidFill>
            <a:ln w="12700">
              <a:solidFill>
                <a:srgbClr val="EC7061"/>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103F94A7-0A9C-4F41-B81E-28589B15B771}"/>
                </a:ext>
              </a:extLst>
            </p:cNvPr>
            <p:cNvSpPr txBox="1"/>
            <p:nvPr/>
          </p:nvSpPr>
          <p:spPr bwMode="gray">
            <a:xfrm>
              <a:off x="2961972" y="2573622"/>
              <a:ext cx="155954" cy="304732"/>
            </a:xfrm>
            <a:prstGeom prst="roundRect">
              <a:avLst>
                <a:gd name="adj" fmla="val 6721"/>
              </a:avLst>
            </a:prstGeom>
            <a:solidFill>
              <a:srgbClr val="EC7061"/>
            </a:solidFill>
            <a:ln w="12700">
              <a:solidFill>
                <a:srgbClr val="EC7061"/>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 xmlns:a16="http://schemas.microsoft.com/office/drawing/2014/main" id="{46050D66-AEFE-40B2-B5E2-77A7406CA67B}"/>
                </a:ext>
              </a:extLst>
            </p:cNvPr>
            <p:cNvSpPr txBox="1"/>
            <p:nvPr/>
          </p:nvSpPr>
          <p:spPr bwMode="gray">
            <a:xfrm>
              <a:off x="2737367" y="2573360"/>
              <a:ext cx="155954" cy="304732"/>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 xmlns:a16="http://schemas.microsoft.com/office/drawing/2014/main" id="{4EB5BEB1-E52B-4323-A52C-3535B784508D}"/>
                </a:ext>
              </a:extLst>
            </p:cNvPr>
            <p:cNvSpPr txBox="1"/>
            <p:nvPr/>
          </p:nvSpPr>
          <p:spPr bwMode="gray">
            <a:xfrm>
              <a:off x="2512762" y="2573622"/>
              <a:ext cx="155954" cy="304732"/>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 xmlns:a16="http://schemas.microsoft.com/office/drawing/2014/main" id="{7B547453-4846-4769-BB5A-21D8A3CF5797}"/>
                </a:ext>
              </a:extLst>
            </p:cNvPr>
            <p:cNvSpPr txBox="1"/>
            <p:nvPr/>
          </p:nvSpPr>
          <p:spPr bwMode="gray">
            <a:xfrm>
              <a:off x="2288157" y="2573360"/>
              <a:ext cx="155954" cy="304732"/>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5827FBBE-B69C-4C0F-82FD-BCE767649CFC}"/>
                </a:ext>
              </a:extLst>
            </p:cNvPr>
            <p:cNvSpPr txBox="1"/>
            <p:nvPr/>
          </p:nvSpPr>
          <p:spPr bwMode="gray">
            <a:xfrm>
              <a:off x="2063552" y="2573622"/>
              <a:ext cx="155954" cy="304732"/>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Rectangle 13">
              <a:extLst>
                <a:ext uri="{FF2B5EF4-FFF2-40B4-BE49-F238E27FC236}">
                  <a16:creationId xmlns="" xmlns:a16="http://schemas.microsoft.com/office/drawing/2014/main" id="{7168D941-0B48-427D-9716-993DAD9E9FE4}"/>
                </a:ext>
              </a:extLst>
            </p:cNvPr>
            <p:cNvSpPr/>
            <p:nvPr/>
          </p:nvSpPr>
          <p:spPr bwMode="gray">
            <a:xfrm>
              <a:off x="5288639" y="3753292"/>
              <a:ext cx="1476000"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fontAlgn="ctr"/>
              <a:r>
                <a:rPr lang="en-US" sz="1200" dirty="0">
                  <a:solidFill>
                    <a:schemeClr val="tx1"/>
                  </a:solidFill>
                  <a:latin typeface="Huawei Sans" panose="020C0503030203020204" pitchFamily="34" charset="0"/>
                </a:rPr>
                <a:t>FPI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8" name="Arrow: Right 17">
              <a:extLst>
                <a:ext uri="{FF2B5EF4-FFF2-40B4-BE49-F238E27FC236}">
                  <a16:creationId xmlns="" xmlns:a16="http://schemas.microsoft.com/office/drawing/2014/main" id="{D494DCC8-8B78-4796-9E05-055865B5787B}"/>
                </a:ext>
              </a:extLst>
            </p:cNvPr>
            <p:cNvSpPr/>
            <p:nvPr/>
          </p:nvSpPr>
          <p:spPr bwMode="gray">
            <a:xfrm>
              <a:off x="3893525" y="2451261"/>
              <a:ext cx="1321378"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19" name="Arrow: Right 18">
              <a:extLst>
                <a:ext uri="{FF2B5EF4-FFF2-40B4-BE49-F238E27FC236}">
                  <a16:creationId xmlns="" xmlns:a16="http://schemas.microsoft.com/office/drawing/2014/main" id="{F763D633-1B71-47C1-8A63-3DEF9C311235}"/>
                </a:ext>
              </a:extLst>
            </p:cNvPr>
            <p:cNvSpPr/>
            <p:nvPr/>
          </p:nvSpPr>
          <p:spPr bwMode="gray">
            <a:xfrm rot="5400000">
              <a:off x="5749888" y="3093317"/>
              <a:ext cx="588005"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23" name="TextBox 22">
              <a:extLst>
                <a:ext uri="{FF2B5EF4-FFF2-40B4-BE49-F238E27FC236}">
                  <a16:creationId xmlns="" xmlns:a16="http://schemas.microsoft.com/office/drawing/2014/main" id="{0D37B098-4904-4F5A-8D0F-7885B732F69E}"/>
                </a:ext>
              </a:extLst>
            </p:cNvPr>
            <p:cNvSpPr txBox="1"/>
            <p:nvPr/>
          </p:nvSpPr>
          <p:spPr bwMode="gray">
            <a:xfrm>
              <a:off x="2413180" y="2224704"/>
              <a:ext cx="1024887" cy="317961"/>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TextBox 23">
              <a:extLst>
                <a:ext uri="{FF2B5EF4-FFF2-40B4-BE49-F238E27FC236}">
                  <a16:creationId xmlns="" xmlns:a16="http://schemas.microsoft.com/office/drawing/2014/main" id="{F4379920-35E2-4561-8955-1918FBE82D17}"/>
                </a:ext>
              </a:extLst>
            </p:cNvPr>
            <p:cNvSpPr txBox="1"/>
            <p:nvPr/>
          </p:nvSpPr>
          <p:spPr bwMode="gray">
            <a:xfrm>
              <a:off x="4792953" y="3188075"/>
              <a:ext cx="1226455" cy="546103"/>
            </a:xfrm>
            <a:prstGeom prst="rect">
              <a:avLst/>
            </a:prstGeom>
            <a:noFill/>
            <a:ln>
              <a:noFill/>
            </a:ln>
          </p:spPr>
          <p:txBody>
            <a:bodyPr wrap="square" lIns="36000" tIns="36000" rIns="36000" bIns="36000"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Rectangle 27">
              <a:extLst>
                <a:ext uri="{FF2B5EF4-FFF2-40B4-BE49-F238E27FC236}">
                  <a16:creationId xmlns="" xmlns:a16="http://schemas.microsoft.com/office/drawing/2014/main" id="{F12044E1-0E5D-40A9-8026-0F7E448EE062}"/>
                </a:ext>
              </a:extLst>
            </p:cNvPr>
            <p:cNvSpPr/>
            <p:nvPr/>
          </p:nvSpPr>
          <p:spPr bwMode="gray">
            <a:xfrm>
              <a:off x="5288639" y="5012876"/>
              <a:ext cx="1476000"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fontAlgn="ctr"/>
              <a:r>
                <a:rPr lang="en-US" sz="1200" dirty="0">
                  <a:solidFill>
                    <a:schemeClr val="tx1"/>
                  </a:solidFill>
                  <a:latin typeface="Huawei Sans" panose="020C0503030203020204" pitchFamily="34" charset="0"/>
                </a:rPr>
                <a:t>SA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9" name="Arrow: Right 28">
              <a:extLst>
                <a:ext uri="{FF2B5EF4-FFF2-40B4-BE49-F238E27FC236}">
                  <a16:creationId xmlns="" xmlns:a16="http://schemas.microsoft.com/office/drawing/2014/main" id="{E0677CB5-4C84-4A4B-87F5-551B0BC3A18B}"/>
                </a:ext>
              </a:extLst>
            </p:cNvPr>
            <p:cNvSpPr/>
            <p:nvPr/>
          </p:nvSpPr>
          <p:spPr bwMode="gray">
            <a:xfrm rot="5400000">
              <a:off x="5749888" y="4352900"/>
              <a:ext cx="588005"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30" name="TextBox 120">
              <a:extLst>
                <a:ext uri="{FF2B5EF4-FFF2-40B4-BE49-F238E27FC236}">
                  <a16:creationId xmlns="" xmlns:a16="http://schemas.microsoft.com/office/drawing/2014/main" id="{3FAED4F3-E1C1-498E-A371-6B66D1E2C857}"/>
                </a:ext>
              </a:extLst>
            </p:cNvPr>
            <p:cNvSpPr txBox="1"/>
            <p:nvPr/>
          </p:nvSpPr>
          <p:spPr bwMode="gray">
            <a:xfrm>
              <a:off x="7986824" y="2573099"/>
              <a:ext cx="155954" cy="304732"/>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 xmlns:a16="http://schemas.microsoft.com/office/drawing/2014/main" id="{2211E423-2C2A-469E-9151-A6EE7AF59AFF}"/>
                </a:ext>
              </a:extLst>
            </p:cNvPr>
            <p:cNvSpPr txBox="1"/>
            <p:nvPr/>
          </p:nvSpPr>
          <p:spPr bwMode="gray">
            <a:xfrm>
              <a:off x="7762216" y="2573360"/>
              <a:ext cx="155954" cy="304732"/>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Arrow: Right 31">
              <a:extLst>
                <a:ext uri="{FF2B5EF4-FFF2-40B4-BE49-F238E27FC236}">
                  <a16:creationId xmlns="" xmlns:a16="http://schemas.microsoft.com/office/drawing/2014/main" id="{AE314E12-57D4-441B-9A56-5205FA2C7A3C}"/>
                </a:ext>
              </a:extLst>
            </p:cNvPr>
            <p:cNvSpPr/>
            <p:nvPr/>
          </p:nvSpPr>
          <p:spPr bwMode="gray">
            <a:xfrm>
              <a:off x="6819667" y="2451260"/>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33" name="TextBox 32">
              <a:extLst>
                <a:ext uri="{FF2B5EF4-FFF2-40B4-BE49-F238E27FC236}">
                  <a16:creationId xmlns="" xmlns:a16="http://schemas.microsoft.com/office/drawing/2014/main" id="{89E125AC-E0CB-4980-96F1-F8FE12298811}"/>
                </a:ext>
              </a:extLst>
            </p:cNvPr>
            <p:cNvSpPr txBox="1"/>
            <p:nvPr/>
          </p:nvSpPr>
          <p:spPr bwMode="gray">
            <a:xfrm>
              <a:off x="4786435" y="4322249"/>
              <a:ext cx="1232973" cy="546103"/>
            </a:xfrm>
            <a:prstGeom prst="rect">
              <a:avLst/>
            </a:prstGeom>
            <a:noFill/>
            <a:ln>
              <a:noFill/>
            </a:ln>
          </p:spPr>
          <p:txBody>
            <a:bodyPr wrap="square" lIns="36000" tIns="36000" rIns="36000" bIns="36000"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4" name="Rectangle 33">
              <a:extLst>
                <a:ext uri="{FF2B5EF4-FFF2-40B4-BE49-F238E27FC236}">
                  <a16:creationId xmlns="" xmlns:a16="http://schemas.microsoft.com/office/drawing/2014/main" id="{D5CD1241-76ED-41C9-BB3F-9EF49D2360D7}"/>
                </a:ext>
              </a:extLst>
            </p:cNvPr>
            <p:cNvSpPr/>
            <p:nvPr/>
          </p:nvSpPr>
          <p:spPr bwMode="gray">
            <a:xfrm>
              <a:off x="5288639" y="2493709"/>
              <a:ext cx="1476000"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fontAlgn="ctr"/>
              <a:r>
                <a:rPr lang="en-US" sz="1200" dirty="0">
                  <a:solidFill>
                    <a:schemeClr val="tx1"/>
                  </a:solidFill>
                  <a:latin typeface="Huawei Sans" panose="020C0503030203020204" pitchFamily="34" charset="0"/>
                </a:rPr>
                <a:t>Application identification record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37" name="Arrow: Right 36">
              <a:extLst>
                <a:ext uri="{FF2B5EF4-FFF2-40B4-BE49-F238E27FC236}">
                  <a16:creationId xmlns="" xmlns:a16="http://schemas.microsoft.com/office/drawing/2014/main" id="{B9B8A55C-8576-421F-A99D-03AE65C23CD2}"/>
                </a:ext>
              </a:extLst>
            </p:cNvPr>
            <p:cNvSpPr/>
            <p:nvPr/>
          </p:nvSpPr>
          <p:spPr bwMode="gray">
            <a:xfrm>
              <a:off x="6819667" y="3802095"/>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38" name="Arrow: Right 37">
              <a:extLst>
                <a:ext uri="{FF2B5EF4-FFF2-40B4-BE49-F238E27FC236}">
                  <a16:creationId xmlns="" xmlns:a16="http://schemas.microsoft.com/office/drawing/2014/main" id="{39F089D9-0CD4-440E-A919-1ACF8CEA55F5}"/>
                </a:ext>
              </a:extLst>
            </p:cNvPr>
            <p:cNvSpPr/>
            <p:nvPr/>
          </p:nvSpPr>
          <p:spPr bwMode="gray">
            <a:xfrm>
              <a:off x="6818657" y="4970983"/>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39" name="TextBox 120">
              <a:extLst>
                <a:ext uri="{FF2B5EF4-FFF2-40B4-BE49-F238E27FC236}">
                  <a16:creationId xmlns="" xmlns:a16="http://schemas.microsoft.com/office/drawing/2014/main" id="{04653CF4-0AA0-4B10-B5A4-33CB760E8463}"/>
                </a:ext>
              </a:extLst>
            </p:cNvPr>
            <p:cNvSpPr txBox="1"/>
            <p:nvPr/>
          </p:nvSpPr>
          <p:spPr bwMode="gray">
            <a:xfrm>
              <a:off x="7988187" y="3744581"/>
              <a:ext cx="155954" cy="304732"/>
            </a:xfrm>
            <a:prstGeom prst="roundRect">
              <a:avLst>
                <a:gd name="adj" fmla="val 6721"/>
              </a:avLst>
            </a:prstGeom>
            <a:solidFill>
              <a:srgbClr val="EC7061"/>
            </a:solidFill>
            <a:ln w="12700">
              <a:solidFill>
                <a:srgbClr val="EC7061"/>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 xmlns:a16="http://schemas.microsoft.com/office/drawing/2014/main" id="{BBAADA86-5619-4C12-9AEF-4094FFBA0B4D}"/>
                </a:ext>
              </a:extLst>
            </p:cNvPr>
            <p:cNvSpPr txBox="1"/>
            <p:nvPr/>
          </p:nvSpPr>
          <p:spPr bwMode="gray">
            <a:xfrm>
              <a:off x="7763582" y="3744843"/>
              <a:ext cx="155954" cy="304732"/>
            </a:xfrm>
            <a:prstGeom prst="roundRect">
              <a:avLst>
                <a:gd name="adj" fmla="val 6721"/>
              </a:avLst>
            </a:prstGeom>
            <a:solidFill>
              <a:srgbClr val="EC7061"/>
            </a:solidFill>
            <a:ln w="12700">
              <a:solidFill>
                <a:srgbClr val="EC7061"/>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 xmlns:a16="http://schemas.microsoft.com/office/drawing/2014/main" id="{86E1A398-84BB-4ED0-9B8D-332FCE1FD802}"/>
                </a:ext>
              </a:extLst>
            </p:cNvPr>
            <p:cNvSpPr txBox="1"/>
            <p:nvPr/>
          </p:nvSpPr>
          <p:spPr bwMode="gray">
            <a:xfrm>
              <a:off x="7985541" y="4104566"/>
              <a:ext cx="155954" cy="304732"/>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 xmlns:a16="http://schemas.microsoft.com/office/drawing/2014/main" id="{A65F476D-37A4-44E0-AAB8-A451BCB14F7F}"/>
                </a:ext>
              </a:extLst>
            </p:cNvPr>
            <p:cNvSpPr txBox="1"/>
            <p:nvPr/>
          </p:nvSpPr>
          <p:spPr bwMode="gray">
            <a:xfrm>
              <a:off x="7760936" y="4104828"/>
              <a:ext cx="155954" cy="304732"/>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 xmlns:a16="http://schemas.microsoft.com/office/drawing/2014/main" id="{CE7E6A29-7E1B-44DF-A052-FA5C10420702}"/>
                </a:ext>
              </a:extLst>
            </p:cNvPr>
            <p:cNvSpPr txBox="1"/>
            <p:nvPr/>
          </p:nvSpPr>
          <p:spPr bwMode="gray">
            <a:xfrm>
              <a:off x="7991742" y="5076674"/>
              <a:ext cx="155954" cy="304732"/>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 xmlns:a16="http://schemas.microsoft.com/office/drawing/2014/main" id="{DDAD3BDA-A093-446C-8CA6-6F8FD95A4606}"/>
                </a:ext>
              </a:extLst>
            </p:cNvPr>
            <p:cNvSpPr txBox="1"/>
            <p:nvPr/>
          </p:nvSpPr>
          <p:spPr bwMode="gray">
            <a:xfrm>
              <a:off x="7767137" y="5076936"/>
              <a:ext cx="155954" cy="304732"/>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eft Brace 44">
              <a:extLst>
                <a:ext uri="{FF2B5EF4-FFF2-40B4-BE49-F238E27FC236}">
                  <a16:creationId xmlns="" xmlns:a16="http://schemas.microsoft.com/office/drawing/2014/main" id="{47BE1DC0-CEC3-4DEE-AB80-73035B75BC3C}"/>
                </a:ext>
              </a:extLst>
            </p:cNvPr>
            <p:cNvSpPr/>
            <p:nvPr/>
          </p:nvSpPr>
          <p:spPr bwMode="gray">
            <a:xfrm>
              <a:off x="4395331" y="3376892"/>
              <a:ext cx="352322" cy="2247620"/>
            </a:xfrm>
            <a:prstGeom prst="lef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46" name="TextBox 45">
              <a:extLst>
                <a:ext uri="{FF2B5EF4-FFF2-40B4-BE49-F238E27FC236}">
                  <a16:creationId xmlns="" xmlns:a16="http://schemas.microsoft.com/office/drawing/2014/main" id="{E65424AB-347C-41C9-88F3-CE019432725C}"/>
                </a:ext>
              </a:extLst>
            </p:cNvPr>
            <p:cNvSpPr txBox="1"/>
            <p:nvPr/>
          </p:nvSpPr>
          <p:spPr bwMode="gray">
            <a:xfrm rot="16200000">
              <a:off x="3369150" y="4372016"/>
              <a:ext cx="1620666" cy="257369"/>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SAC identification</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Rectangular Callout 72">
              <a:extLst>
                <a:ext uri="{FF2B5EF4-FFF2-40B4-BE49-F238E27FC236}">
                  <a16:creationId xmlns="" xmlns:a16="http://schemas.microsoft.com/office/drawing/2014/main" id="{D5325311-6EDD-4345-9AFA-845899D02D34}"/>
                </a:ext>
              </a:extLst>
            </p:cNvPr>
            <p:cNvSpPr/>
            <p:nvPr/>
          </p:nvSpPr>
          <p:spPr bwMode="gray">
            <a:xfrm>
              <a:off x="6477003" y="3026571"/>
              <a:ext cx="2105467" cy="670708"/>
            </a:xfrm>
            <a:prstGeom prst="wedgeRectCallout">
              <a:avLst>
                <a:gd name="adj1" fmla="val -21251"/>
                <a:gd name="adj2" fmla="val -9710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bg1">
                      <a:lumMod val="50000"/>
                    </a:schemeClr>
                  </a:solidFill>
                  <a:latin typeface="Huawei Sans" panose="020C0503030203020204" pitchFamily="34" charset="0"/>
                </a:rPr>
                <a:t>Traffic is directly forwarded at Layer 3 if the application has been identified.</a:t>
              </a:r>
              <a:endParaRPr lang="en-US" altLang="zh-CN" sz="1200" dirty="0">
                <a:solidFill>
                  <a:schemeClr val="bg1">
                    <a:lumMod val="50000"/>
                  </a:schemeClr>
                </a:solidFill>
                <a:latin typeface="Huawei Sans" panose="020C0503030203020204" pitchFamily="34" charset="0"/>
              </a:endParaRPr>
            </a:p>
          </p:txBody>
        </p:sp>
        <p:sp>
          <p:nvSpPr>
            <p:cNvPr id="48" name="TextBox 47">
              <a:extLst>
                <a:ext uri="{FF2B5EF4-FFF2-40B4-BE49-F238E27FC236}">
                  <a16:creationId xmlns="" xmlns:a16="http://schemas.microsoft.com/office/drawing/2014/main" id="{66E57629-4F1A-49F6-B417-9CD481A74BE8}"/>
                </a:ext>
              </a:extLst>
            </p:cNvPr>
            <p:cNvSpPr txBox="1"/>
            <p:nvPr/>
          </p:nvSpPr>
          <p:spPr bwMode="gray">
            <a:xfrm>
              <a:off x="8147489" y="3764148"/>
              <a:ext cx="449409" cy="317961"/>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Voice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TextBox 48">
              <a:extLst>
                <a:ext uri="{FF2B5EF4-FFF2-40B4-BE49-F238E27FC236}">
                  <a16:creationId xmlns="" xmlns:a16="http://schemas.microsoft.com/office/drawing/2014/main" id="{F0A8A812-AA5E-406C-87C9-23B32EABB00A}"/>
                </a:ext>
              </a:extLst>
            </p:cNvPr>
            <p:cNvSpPr txBox="1"/>
            <p:nvPr/>
          </p:nvSpPr>
          <p:spPr bwMode="gray">
            <a:xfrm>
              <a:off x="8147489" y="5065122"/>
              <a:ext cx="467042" cy="317961"/>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TextBox 49">
              <a:extLst>
                <a:ext uri="{FF2B5EF4-FFF2-40B4-BE49-F238E27FC236}">
                  <a16:creationId xmlns="" xmlns:a16="http://schemas.microsoft.com/office/drawing/2014/main" id="{7488FF15-9725-4D5E-9196-429D737CA5FF}"/>
                </a:ext>
              </a:extLst>
            </p:cNvPr>
            <p:cNvSpPr txBox="1"/>
            <p:nvPr/>
          </p:nvSpPr>
          <p:spPr bwMode="gray">
            <a:xfrm>
              <a:off x="8147489" y="4103044"/>
              <a:ext cx="829521" cy="317961"/>
            </a:xfrm>
            <a:prstGeom prst="rect">
              <a:avLst/>
            </a:prstGeom>
            <a:noFill/>
            <a:ln>
              <a:noFill/>
            </a:ln>
          </p:spPr>
          <p:txBody>
            <a:bodyPr wrap="square" lIns="36000" tIns="36000" rIns="36000" bIns="36000" rtlCol="0">
              <a:spAutoFit/>
            </a:bodyPr>
            <a:lstStyle/>
            <a:p>
              <a:pPr fontAlgn="ctr"/>
              <a:r>
                <a:rPr lang="en-US" sz="1200" dirty="0">
                  <a:latin typeface="Huawei Sans" panose="020C0503030203020204" pitchFamily="34" charset="0"/>
                </a:rPr>
                <a:t>Web page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TextBox 50">
              <a:extLst>
                <a:ext uri="{FF2B5EF4-FFF2-40B4-BE49-F238E27FC236}">
                  <a16:creationId xmlns="" xmlns:a16="http://schemas.microsoft.com/office/drawing/2014/main" id="{CB152BFA-42E6-45C2-8D62-478459E9759C}"/>
                </a:ext>
              </a:extLst>
            </p:cNvPr>
            <p:cNvSpPr txBox="1"/>
            <p:nvPr/>
          </p:nvSpPr>
          <p:spPr bwMode="gray">
            <a:xfrm>
              <a:off x="8147489" y="2589449"/>
              <a:ext cx="786040" cy="317961"/>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Download</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Rectangle 51">
              <a:extLst>
                <a:ext uri="{FF2B5EF4-FFF2-40B4-BE49-F238E27FC236}">
                  <a16:creationId xmlns="" xmlns:a16="http://schemas.microsoft.com/office/drawing/2014/main" id="{DC0CBBA8-9BCB-4AB7-8D27-7F05AC15A96F}"/>
                </a:ext>
              </a:extLst>
            </p:cNvPr>
            <p:cNvSpPr/>
            <p:nvPr/>
          </p:nvSpPr>
          <p:spPr bwMode="gray">
            <a:xfrm>
              <a:off x="8946286" y="2447536"/>
              <a:ext cx="893553" cy="307986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horz" lIns="36000" tIns="36000" rIns="36000" bIns="36000" rtlCol="0" anchor="ctr"/>
            <a:lstStyle/>
            <a:p>
              <a:pPr algn="ctr" fontAlgn="ctr"/>
              <a:r>
                <a:rPr lang="en-US" sz="1200" dirty="0">
                  <a:solidFill>
                    <a:schemeClr val="tx1"/>
                  </a:solidFill>
                  <a:latin typeface="Huawei Sans" panose="020C0503030203020204" pitchFamily="34" charset="0"/>
                </a:rPr>
                <a:t>Forwarding table</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53" name="Arrow: Right 52">
              <a:extLst>
                <a:ext uri="{FF2B5EF4-FFF2-40B4-BE49-F238E27FC236}">
                  <a16:creationId xmlns="" xmlns:a16="http://schemas.microsoft.com/office/drawing/2014/main" id="{1F46A424-3EDC-4E31-8B2A-3BD482FA7B68}"/>
                </a:ext>
              </a:extLst>
            </p:cNvPr>
            <p:cNvSpPr/>
            <p:nvPr/>
          </p:nvSpPr>
          <p:spPr bwMode="gray">
            <a:xfrm>
              <a:off x="9857288" y="3806130"/>
              <a:ext cx="674566"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grpSp>
      <p:sp>
        <p:nvSpPr>
          <p:cNvPr id="55" name="圆角矩形 75">
            <a:extLst>
              <a:ext uri="{FF2B5EF4-FFF2-40B4-BE49-F238E27FC236}">
                <a16:creationId xmlns="" xmlns:a16="http://schemas.microsoft.com/office/drawing/2014/main" id="{24E39548-82E6-41C0-A1E7-A28859649BB7}"/>
              </a:ext>
            </a:extLst>
          </p:cNvPr>
          <p:cNvSpPr/>
          <p:nvPr/>
        </p:nvSpPr>
        <p:spPr bwMode="gray">
          <a:xfrm>
            <a:off x="848736" y="2548087"/>
            <a:ext cx="1057152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600" dirty="0">
                <a:solidFill>
                  <a:srgbClr val="30B5C5"/>
                </a:solidFill>
                <a:latin typeface="Huawei Sans" panose="020C0503030203020204" pitchFamily="34" charset="0"/>
              </a:rPr>
              <a:t>SAC application identification process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6" name="圆角矩形 75">
            <a:extLst>
              <a:ext uri="{FF2B5EF4-FFF2-40B4-BE49-F238E27FC236}">
                <a16:creationId xmlns="" xmlns:a16="http://schemas.microsoft.com/office/drawing/2014/main" id="{979AACE2-2669-4275-8F1C-B6BAA187E3BC}"/>
              </a:ext>
            </a:extLst>
          </p:cNvPr>
          <p:cNvSpPr/>
          <p:nvPr/>
        </p:nvSpPr>
        <p:spPr bwMode="gray">
          <a:xfrm>
            <a:off x="848736" y="2982375"/>
            <a:ext cx="10571527" cy="313465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084340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FD1C0AE-9E66-4194-9D6F-106764329E19}"/>
              </a:ext>
            </a:extLst>
          </p:cNvPr>
          <p:cNvSpPr>
            <a:spLocks noGrp="1"/>
          </p:cNvSpPr>
          <p:nvPr>
            <p:ph type="title"/>
          </p:nvPr>
        </p:nvSpPr>
        <p:spPr bwMode="gray"/>
        <p:txBody>
          <a:bodyPr/>
          <a:lstStyle/>
          <a:p>
            <a:r>
              <a:rPr lang="en-US"/>
              <a:t>Overview of SPR</a:t>
            </a:r>
            <a:endParaRPr lang="en-US" dirty="0"/>
          </a:p>
        </p:txBody>
      </p:sp>
      <p:sp>
        <p:nvSpPr>
          <p:cNvPr id="4" name="Text Placeholder 3">
            <a:extLst>
              <a:ext uri="{FF2B5EF4-FFF2-40B4-BE49-F238E27FC236}">
                <a16:creationId xmlns="" xmlns:a16="http://schemas.microsoft.com/office/drawing/2014/main" id="{99C558DE-1E6F-4916-BAA2-B466DB25724A}"/>
              </a:ext>
            </a:extLst>
          </p:cNvPr>
          <p:cNvSpPr>
            <a:spLocks noGrp="1"/>
          </p:cNvSpPr>
          <p:nvPr>
            <p:ph type="body" sz="quarter" idx="10"/>
          </p:nvPr>
        </p:nvSpPr>
        <p:spPr bwMode="gray"/>
        <p:txBody>
          <a:bodyPr/>
          <a:lstStyle/>
          <a:p>
            <a:pPr algn="l"/>
            <a:r>
              <a:rPr lang="en-US" sz="1800" dirty="0"/>
              <a:t>In the cloud computing era, more users shift their attention from network connectivity to service availability, such as service response speed and service quality. However, traditional networks cannot detect link quality and service requirements, resulting in poor user experience.</a:t>
            </a:r>
            <a:endParaRPr lang="en-US" altLang="zh-CN" sz="1800" dirty="0"/>
          </a:p>
          <a:p>
            <a:pPr algn="l"/>
            <a:r>
              <a:rPr lang="en-US" sz="1800" dirty="0"/>
              <a:t>SPR addresses this problem. It actively detects the link quality and matches service requirements to select an optimal link to forward service data. SPR prevents network </a:t>
            </a:r>
            <a:r>
              <a:rPr lang="en-US" sz="1800" dirty="0" err="1"/>
              <a:t>blackholes</a:t>
            </a:r>
            <a:r>
              <a:rPr lang="en-US" sz="1800" dirty="0"/>
              <a:t> and </a:t>
            </a:r>
            <a:r>
              <a:rPr lang="en-US" sz="1800" dirty="0" err="1"/>
              <a:t>flappings</a:t>
            </a:r>
            <a:r>
              <a:rPr lang="en-US" sz="1800" dirty="0"/>
              <a:t>.</a:t>
            </a:r>
          </a:p>
        </p:txBody>
      </p:sp>
      <p:sp>
        <p:nvSpPr>
          <p:cNvPr id="7" name="Freeform 159">
            <a:extLst>
              <a:ext uri="{FF2B5EF4-FFF2-40B4-BE49-F238E27FC236}">
                <a16:creationId xmlns="" xmlns:a16="http://schemas.microsoft.com/office/drawing/2014/main" id="{9144C970-F887-4491-86BC-69ECC051B35F}"/>
              </a:ext>
            </a:extLst>
          </p:cNvPr>
          <p:cNvSpPr/>
          <p:nvPr/>
        </p:nvSpPr>
        <p:spPr bwMode="gray">
          <a:xfrm flipH="1">
            <a:off x="5823864" y="359101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8" name="Straight Connector 7">
            <a:extLst>
              <a:ext uri="{FF2B5EF4-FFF2-40B4-BE49-F238E27FC236}">
                <a16:creationId xmlns="" xmlns:a16="http://schemas.microsoft.com/office/drawing/2014/main" id="{2B4419B8-B60B-4D69-A2D1-562995D73CB1}"/>
              </a:ext>
            </a:extLst>
          </p:cNvPr>
          <p:cNvCxnSpPr>
            <a:cxnSpLocks/>
            <a:stCxn id="5" idx="0"/>
            <a:endCxn id="7" idx="21"/>
          </p:cNvCxnSpPr>
          <p:nvPr/>
        </p:nvCxnSpPr>
        <p:spPr bwMode="gray">
          <a:xfrm flipV="1">
            <a:off x="4466335" y="3924321"/>
            <a:ext cx="1357529" cy="28009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 xmlns:a16="http://schemas.microsoft.com/office/drawing/2014/main" id="{8B8406BD-4E2E-4DE0-B7BB-370BA0FB1099}"/>
              </a:ext>
            </a:extLst>
          </p:cNvPr>
          <p:cNvCxnSpPr>
            <a:cxnSpLocks/>
            <a:stCxn id="6" idx="0"/>
            <a:endCxn id="7" idx="8"/>
          </p:cNvCxnSpPr>
          <p:nvPr/>
        </p:nvCxnSpPr>
        <p:spPr bwMode="gray">
          <a:xfrm flipH="1" flipV="1">
            <a:off x="6733346" y="3915668"/>
            <a:ext cx="1454887" cy="57544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 name="Freeform 159">
            <a:extLst>
              <a:ext uri="{FF2B5EF4-FFF2-40B4-BE49-F238E27FC236}">
                <a16:creationId xmlns="" xmlns:a16="http://schemas.microsoft.com/office/drawing/2014/main" id="{606AD056-DB5C-4A34-9A61-AF7F86111084}"/>
              </a:ext>
            </a:extLst>
          </p:cNvPr>
          <p:cNvSpPr/>
          <p:nvPr/>
        </p:nvSpPr>
        <p:spPr bwMode="gray">
          <a:xfrm flipH="1">
            <a:off x="5823864" y="513182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1" name="Straight Connector 10">
            <a:extLst>
              <a:ext uri="{FF2B5EF4-FFF2-40B4-BE49-F238E27FC236}">
                <a16:creationId xmlns="" xmlns:a16="http://schemas.microsoft.com/office/drawing/2014/main" id="{110A18BB-77AE-411F-B030-DAB3097BB791}"/>
              </a:ext>
            </a:extLst>
          </p:cNvPr>
          <p:cNvCxnSpPr>
            <a:cxnSpLocks/>
            <a:stCxn id="32" idx="2"/>
            <a:endCxn id="10" idx="21"/>
          </p:cNvCxnSpPr>
          <p:nvPr/>
        </p:nvCxnSpPr>
        <p:spPr bwMode="gray">
          <a:xfrm>
            <a:off x="4466334" y="5139183"/>
            <a:ext cx="1357530" cy="32595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8CCD06E3-822C-4738-AAD2-9BFC1DD70588}"/>
              </a:ext>
            </a:extLst>
          </p:cNvPr>
          <p:cNvCxnSpPr>
            <a:cxnSpLocks/>
            <a:stCxn id="10" idx="8"/>
            <a:endCxn id="6" idx="2"/>
          </p:cNvCxnSpPr>
          <p:nvPr/>
        </p:nvCxnSpPr>
        <p:spPr bwMode="gray">
          <a:xfrm flipV="1">
            <a:off x="6733346" y="4851151"/>
            <a:ext cx="1454887" cy="60532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3C00AFA4-C39A-4BB0-8BF1-4CB4B611903D}"/>
              </a:ext>
            </a:extLst>
          </p:cNvPr>
          <p:cNvSpPr txBox="1"/>
          <p:nvPr/>
        </p:nvSpPr>
        <p:spPr bwMode="gray">
          <a:xfrm rot="20823707">
            <a:off x="4733421" y="3686400"/>
            <a:ext cx="792000" cy="261610"/>
          </a:xfrm>
          <a:prstGeom prst="rect">
            <a:avLst/>
          </a:prstGeom>
          <a:solidFill>
            <a:srgbClr val="00B0F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7" name="TextBox 16">
            <a:extLst>
              <a:ext uri="{FF2B5EF4-FFF2-40B4-BE49-F238E27FC236}">
                <a16:creationId xmlns="" xmlns:a16="http://schemas.microsoft.com/office/drawing/2014/main" id="{B7A88F51-2E76-419E-BBC6-506E79CC0B28}"/>
              </a:ext>
            </a:extLst>
          </p:cNvPr>
          <p:cNvSpPr txBox="1"/>
          <p:nvPr/>
        </p:nvSpPr>
        <p:spPr bwMode="gray">
          <a:xfrm rot="20812250">
            <a:off x="4666182" y="3363253"/>
            <a:ext cx="792000" cy="261610"/>
          </a:xfrm>
          <a:prstGeom prst="rect">
            <a:avLst/>
          </a:prstGeom>
          <a:solidFill>
            <a:srgbClr val="8BC9A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38" name="Freeform 159">
            <a:extLst>
              <a:ext uri="{FF2B5EF4-FFF2-40B4-BE49-F238E27FC236}">
                <a16:creationId xmlns="" xmlns:a16="http://schemas.microsoft.com/office/drawing/2014/main" id="{24C7CE07-1AD5-4E9F-A6A2-8658D3328EBD}"/>
              </a:ext>
            </a:extLst>
          </p:cNvPr>
          <p:cNvSpPr/>
          <p:nvPr/>
        </p:nvSpPr>
        <p:spPr bwMode="gray">
          <a:xfrm flipH="1">
            <a:off x="3307589" y="4200709"/>
            <a:ext cx="1457943" cy="7621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5" name="Picture 12" descr="E:\2016.01\1.12 扁平化图标\蓝色\AR-蓝色最新-40.png">
            <a:extLst>
              <a:ext uri="{FF2B5EF4-FFF2-40B4-BE49-F238E27FC236}">
                <a16:creationId xmlns="" xmlns:a16="http://schemas.microsoft.com/office/drawing/2014/main" id="{AA7276D8-77EF-4F0C-89A4-F004768C90C8}"/>
              </a:ext>
            </a:extLst>
          </p:cNvPr>
          <p:cNvPicPr>
            <a:picLocks noChangeAspect="1" noChangeArrowheads="1"/>
          </p:cNvPicPr>
          <p:nvPr/>
        </p:nvPicPr>
        <p:blipFill>
          <a:blip r:embed="rId3" cstate="print"/>
          <a:srcRect/>
          <a:stretch>
            <a:fillRect/>
          </a:stretch>
        </p:blipFill>
        <p:spPr bwMode="gray">
          <a:xfrm>
            <a:off x="4246310" y="4204415"/>
            <a:ext cx="440049" cy="360040"/>
          </a:xfrm>
          <a:prstGeom prst="rect">
            <a:avLst/>
          </a:prstGeom>
          <a:noFill/>
        </p:spPr>
      </p:pic>
      <p:pic>
        <p:nvPicPr>
          <p:cNvPr id="32" name="Picture 12" descr="E:\2016.01\1.12 扁平化图标\蓝色\AR-蓝色最新-40.png">
            <a:extLst>
              <a:ext uri="{FF2B5EF4-FFF2-40B4-BE49-F238E27FC236}">
                <a16:creationId xmlns="" xmlns:a16="http://schemas.microsoft.com/office/drawing/2014/main" id="{C13FC561-2583-452F-8B96-E66B2D3AF5CC}"/>
              </a:ext>
            </a:extLst>
          </p:cNvPr>
          <p:cNvPicPr>
            <a:picLocks noChangeAspect="1" noChangeArrowheads="1"/>
          </p:cNvPicPr>
          <p:nvPr/>
        </p:nvPicPr>
        <p:blipFill>
          <a:blip r:embed="rId3" cstate="print"/>
          <a:srcRect/>
          <a:stretch>
            <a:fillRect/>
          </a:stretch>
        </p:blipFill>
        <p:spPr bwMode="gray">
          <a:xfrm>
            <a:off x="4246309" y="4779143"/>
            <a:ext cx="440049" cy="360040"/>
          </a:xfrm>
          <a:prstGeom prst="rect">
            <a:avLst/>
          </a:prstGeom>
          <a:noFill/>
        </p:spPr>
      </p:pic>
      <p:sp>
        <p:nvSpPr>
          <p:cNvPr id="39" name="Freeform 159">
            <a:extLst>
              <a:ext uri="{FF2B5EF4-FFF2-40B4-BE49-F238E27FC236}">
                <a16:creationId xmlns="" xmlns:a16="http://schemas.microsoft.com/office/drawing/2014/main" id="{F553721A-AE81-4C6E-B774-4F1FADAB8FB2}"/>
              </a:ext>
            </a:extLst>
          </p:cNvPr>
          <p:cNvSpPr/>
          <p:nvPr/>
        </p:nvSpPr>
        <p:spPr bwMode="gray">
          <a:xfrm flipH="1">
            <a:off x="8192748" y="43757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p:txBody>
      </p:sp>
      <p:pic>
        <p:nvPicPr>
          <p:cNvPr id="6" name="Picture 12" descr="E:\2016.01\1.12 扁平化图标\蓝色\AR-蓝色最新-40.png">
            <a:extLst>
              <a:ext uri="{FF2B5EF4-FFF2-40B4-BE49-F238E27FC236}">
                <a16:creationId xmlns="" xmlns:a16="http://schemas.microsoft.com/office/drawing/2014/main" id="{5EAE945C-E3B3-4900-AF79-81CC0B6EF3B5}"/>
              </a:ext>
            </a:extLst>
          </p:cNvPr>
          <p:cNvPicPr>
            <a:picLocks noChangeAspect="1" noChangeArrowheads="1"/>
          </p:cNvPicPr>
          <p:nvPr/>
        </p:nvPicPr>
        <p:blipFill>
          <a:blip r:embed="rId3" cstate="print"/>
          <a:srcRect/>
          <a:stretch>
            <a:fillRect/>
          </a:stretch>
        </p:blipFill>
        <p:spPr bwMode="gray">
          <a:xfrm>
            <a:off x="7968208" y="4491111"/>
            <a:ext cx="440049" cy="360040"/>
          </a:xfrm>
          <a:prstGeom prst="rect">
            <a:avLst/>
          </a:prstGeom>
          <a:noFill/>
        </p:spPr>
      </p:pic>
      <p:sp>
        <p:nvSpPr>
          <p:cNvPr id="40" name="Freeform: Shape 39">
            <a:extLst>
              <a:ext uri="{FF2B5EF4-FFF2-40B4-BE49-F238E27FC236}">
                <a16:creationId xmlns="" xmlns:a16="http://schemas.microsoft.com/office/drawing/2014/main" id="{DC08F959-F93D-4D95-9870-4F0A29BA8CFC}"/>
              </a:ext>
            </a:extLst>
          </p:cNvPr>
          <p:cNvSpPr/>
          <p:nvPr/>
        </p:nvSpPr>
        <p:spPr bwMode="gray">
          <a:xfrm>
            <a:off x="3256908" y="3760013"/>
            <a:ext cx="5804899" cy="906816"/>
          </a:xfrm>
          <a:custGeom>
            <a:avLst/>
            <a:gdLst>
              <a:gd name="connsiteX0" fmla="*/ 0 w 5804899"/>
              <a:gd name="connsiteY0" fmla="*/ 711607 h 906816"/>
              <a:gd name="connsiteX1" fmla="*/ 1130157 w 5804899"/>
              <a:gd name="connsiteY1" fmla="*/ 485575 h 906816"/>
              <a:gd name="connsiteX2" fmla="*/ 3061699 w 5804899"/>
              <a:gd name="connsiteY2" fmla="*/ 2690 h 906816"/>
              <a:gd name="connsiteX3" fmla="*/ 5024063 w 5804899"/>
              <a:gd name="connsiteY3" fmla="*/ 721881 h 906816"/>
              <a:gd name="connsiteX4" fmla="*/ 5804899 w 5804899"/>
              <a:gd name="connsiteY4" fmla="*/ 906816 h 90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4899" h="906816">
                <a:moveTo>
                  <a:pt x="0" y="711607"/>
                </a:moveTo>
                <a:cubicBezTo>
                  <a:pt x="309937" y="657667"/>
                  <a:pt x="619874" y="603728"/>
                  <a:pt x="1130157" y="485575"/>
                </a:cubicBezTo>
                <a:cubicBezTo>
                  <a:pt x="1640440" y="367422"/>
                  <a:pt x="2412715" y="-36694"/>
                  <a:pt x="3061699" y="2690"/>
                </a:cubicBezTo>
                <a:cubicBezTo>
                  <a:pt x="3710683" y="42074"/>
                  <a:pt x="4566863" y="571193"/>
                  <a:pt x="5024063" y="721881"/>
                </a:cubicBezTo>
                <a:cubicBezTo>
                  <a:pt x="5481263" y="872569"/>
                  <a:pt x="5643081" y="889692"/>
                  <a:pt x="5804899" y="906816"/>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41" name="TextBox 40">
            <a:extLst>
              <a:ext uri="{FF2B5EF4-FFF2-40B4-BE49-F238E27FC236}">
                <a16:creationId xmlns="" xmlns:a16="http://schemas.microsoft.com/office/drawing/2014/main" id="{B243421A-E04B-4DF1-8AAC-637FF0296A74}"/>
              </a:ext>
            </a:extLst>
          </p:cNvPr>
          <p:cNvSpPr txBox="1"/>
          <p:nvPr/>
        </p:nvSpPr>
        <p:spPr bwMode="gray">
          <a:xfrm rot="802283">
            <a:off x="4733472" y="5418399"/>
            <a:ext cx="792000" cy="261610"/>
          </a:xfrm>
          <a:prstGeom prst="rect">
            <a:avLst/>
          </a:prstGeom>
          <a:solidFill>
            <a:srgbClr val="00B0F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2" name="TextBox 41">
            <a:extLst>
              <a:ext uri="{FF2B5EF4-FFF2-40B4-BE49-F238E27FC236}">
                <a16:creationId xmlns="" xmlns:a16="http://schemas.microsoft.com/office/drawing/2014/main" id="{777515C4-8F3E-4F33-9AFA-4211D34ECB23}"/>
              </a:ext>
            </a:extLst>
          </p:cNvPr>
          <p:cNvSpPr txBox="1"/>
          <p:nvPr/>
        </p:nvSpPr>
        <p:spPr bwMode="gray">
          <a:xfrm rot="838326">
            <a:off x="4658394" y="5732780"/>
            <a:ext cx="792000" cy="261610"/>
          </a:xfrm>
          <a:prstGeom prst="rect">
            <a:avLst/>
          </a:prstGeom>
          <a:solidFill>
            <a:srgbClr val="8BC9A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3" name="Rectangular Callout 72">
            <a:extLst>
              <a:ext uri="{FF2B5EF4-FFF2-40B4-BE49-F238E27FC236}">
                <a16:creationId xmlns="" xmlns:a16="http://schemas.microsoft.com/office/drawing/2014/main" id="{78E8B9D9-41B1-40EB-BFE6-98787195DF70}"/>
              </a:ext>
            </a:extLst>
          </p:cNvPr>
          <p:cNvSpPr/>
          <p:nvPr/>
        </p:nvSpPr>
        <p:spPr bwMode="gray">
          <a:xfrm>
            <a:off x="4765532" y="4208305"/>
            <a:ext cx="1318338" cy="307592"/>
          </a:xfrm>
          <a:prstGeom prst="wedgeRectCallout">
            <a:avLst>
              <a:gd name="adj1" fmla="val -58518"/>
              <a:gd name="adj2" fmla="val -2424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SRP deployment</a:t>
            </a:r>
            <a:endParaRPr lang="en-US" altLang="zh-CN" sz="1200" dirty="0">
              <a:solidFill>
                <a:schemeClr val="bg1">
                  <a:lumMod val="50000"/>
                </a:schemeClr>
              </a:solidFill>
              <a:latin typeface="Huawei Sans" panose="020C0503030203020204" pitchFamily="34" charset="0"/>
            </a:endParaRPr>
          </a:p>
        </p:txBody>
      </p:sp>
      <p:cxnSp>
        <p:nvCxnSpPr>
          <p:cNvPr id="35" name="Straight Connector 34">
            <a:extLst>
              <a:ext uri="{FF2B5EF4-FFF2-40B4-BE49-F238E27FC236}">
                <a16:creationId xmlns="" xmlns:a16="http://schemas.microsoft.com/office/drawing/2014/main" id="{7FE7DC54-10DC-4067-B44A-5C852FEA05C0}"/>
              </a:ext>
            </a:extLst>
          </p:cNvPr>
          <p:cNvCxnSpPr>
            <a:cxnSpLocks/>
            <a:stCxn id="5" idx="2"/>
            <a:endCxn id="32" idx="0"/>
          </p:cNvCxnSpPr>
          <p:nvPr/>
        </p:nvCxnSpPr>
        <p:spPr bwMode="gray">
          <a:xfrm flipH="1">
            <a:off x="4466334" y="4564455"/>
            <a:ext cx="1" cy="2146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Rectangular Callout 72">
            <a:extLst>
              <a:ext uri="{FF2B5EF4-FFF2-40B4-BE49-F238E27FC236}">
                <a16:creationId xmlns="" xmlns:a16="http://schemas.microsoft.com/office/drawing/2014/main" id="{D558DF3B-015A-4BE6-AFB9-A9ED96EE764B}"/>
              </a:ext>
            </a:extLst>
          </p:cNvPr>
          <p:cNvSpPr/>
          <p:nvPr/>
        </p:nvSpPr>
        <p:spPr bwMode="gray">
          <a:xfrm>
            <a:off x="4777662" y="4808756"/>
            <a:ext cx="1318338" cy="307592"/>
          </a:xfrm>
          <a:prstGeom prst="wedgeRectCallout">
            <a:avLst>
              <a:gd name="adj1" fmla="val -58518"/>
              <a:gd name="adj2" fmla="val -2424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SRP deployment</a:t>
            </a:r>
            <a:endParaRPr lang="en-US" altLang="zh-CN" sz="1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9559853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646170D8-462F-4129-8D18-4EAA20A6987D}"/>
              </a:ext>
            </a:extLst>
          </p:cNvPr>
          <p:cNvSpPr>
            <a:spLocks noGrp="1"/>
          </p:cNvSpPr>
          <p:nvPr>
            <p:ph type="title"/>
          </p:nvPr>
        </p:nvSpPr>
        <p:spPr bwMode="gray"/>
        <p:txBody>
          <a:bodyPr/>
          <a:lstStyle/>
          <a:p>
            <a:r>
              <a:rPr lang="en-US" altLang="zh-CN" dirty="0"/>
              <a:t>Exemplary </a:t>
            </a:r>
            <a:r>
              <a:rPr lang="en-US" dirty="0"/>
              <a:t>Application Scenario of Service Reliability Technologies</a:t>
            </a:r>
          </a:p>
        </p:txBody>
      </p:sp>
      <p:sp>
        <p:nvSpPr>
          <p:cNvPr id="4" name="Text Placeholder 3">
            <a:extLst>
              <a:ext uri="{FF2B5EF4-FFF2-40B4-BE49-F238E27FC236}">
                <a16:creationId xmlns="" xmlns:a16="http://schemas.microsoft.com/office/drawing/2014/main" id="{ED1AE2F3-C87F-48D8-A22E-204E32F4EC0D}"/>
              </a:ext>
            </a:extLst>
          </p:cNvPr>
          <p:cNvSpPr>
            <a:spLocks noGrp="1"/>
          </p:cNvSpPr>
          <p:nvPr>
            <p:ph type="body" sz="quarter" idx="10"/>
          </p:nvPr>
        </p:nvSpPr>
        <p:spPr bwMode="gray"/>
        <p:txBody>
          <a:bodyPr/>
          <a:lstStyle/>
          <a:p>
            <a:pPr algn="l"/>
            <a:r>
              <a:rPr lang="en-US" sz="1600" dirty="0"/>
              <a:t>Deploying both SAC and SPR can ensure the reliability of specific services on the network.</a:t>
            </a:r>
            <a:endParaRPr lang="en-US" altLang="zh-CN" sz="1600" dirty="0"/>
          </a:p>
          <a:p>
            <a:pPr marL="539750" lvl="1" indent="-222250"/>
            <a:r>
              <a:rPr lang="en-US" sz="1400" dirty="0"/>
              <a:t>SAC uses the SA signature database and FPI signature database to identify applications and group traffic.</a:t>
            </a:r>
            <a:endParaRPr lang="en-US" altLang="zh-CN" sz="1400" dirty="0"/>
          </a:p>
          <a:p>
            <a:pPr marL="539750" lvl="1" indent="-222250"/>
            <a:r>
              <a:rPr lang="en-US" sz="1400" dirty="0"/>
              <a:t>SPR determines the link quality and forwarding path based on the probe packets.</a:t>
            </a:r>
          </a:p>
        </p:txBody>
      </p:sp>
      <p:grpSp>
        <p:nvGrpSpPr>
          <p:cNvPr id="5" name="Group 4">
            <a:extLst>
              <a:ext uri="{FF2B5EF4-FFF2-40B4-BE49-F238E27FC236}">
                <a16:creationId xmlns="" xmlns:a16="http://schemas.microsoft.com/office/drawing/2014/main" id="{1DF063EF-39D7-4671-A0A4-FD9762E0A41B}"/>
              </a:ext>
            </a:extLst>
          </p:cNvPr>
          <p:cNvGrpSpPr/>
          <p:nvPr/>
        </p:nvGrpSpPr>
        <p:grpSpPr bwMode="gray">
          <a:xfrm>
            <a:off x="980219" y="3736723"/>
            <a:ext cx="10328852" cy="1621342"/>
            <a:chOff x="932706" y="3458565"/>
            <a:chExt cx="10328852" cy="1621342"/>
          </a:xfrm>
        </p:grpSpPr>
        <p:grpSp>
          <p:nvGrpSpPr>
            <p:cNvPr id="6" name="Group 5">
              <a:extLst>
                <a:ext uri="{FF2B5EF4-FFF2-40B4-BE49-F238E27FC236}">
                  <a16:creationId xmlns="" xmlns:a16="http://schemas.microsoft.com/office/drawing/2014/main" id="{F06C1A14-64F5-4A5E-8611-9572ADD5CFD7}"/>
                </a:ext>
              </a:extLst>
            </p:cNvPr>
            <p:cNvGrpSpPr/>
            <p:nvPr/>
          </p:nvGrpSpPr>
          <p:grpSpPr bwMode="gray">
            <a:xfrm>
              <a:off x="932706" y="3458565"/>
              <a:ext cx="10328852" cy="1594485"/>
              <a:chOff x="923081" y="3229965"/>
              <a:chExt cx="10328852" cy="1594485"/>
            </a:xfrm>
          </p:grpSpPr>
          <p:pic>
            <p:nvPicPr>
              <p:cNvPr id="11" name="Picture 12" descr="E:\2016.01\1.12 扁平化图标\蓝色\AR-蓝色最新-40.png">
                <a:extLst>
                  <a:ext uri="{FF2B5EF4-FFF2-40B4-BE49-F238E27FC236}">
                    <a16:creationId xmlns="" xmlns:a16="http://schemas.microsoft.com/office/drawing/2014/main" id="{DD232254-5189-41FC-8901-1E58F8DFDCF2}"/>
                  </a:ext>
                </a:extLst>
              </p:cNvPr>
              <p:cNvPicPr>
                <a:picLocks noChangeAspect="1" noChangeArrowheads="1"/>
              </p:cNvPicPr>
              <p:nvPr/>
            </p:nvPicPr>
            <p:blipFill>
              <a:blip r:embed="rId3" cstate="print"/>
              <a:srcRect/>
              <a:stretch>
                <a:fillRect/>
              </a:stretch>
            </p:blipFill>
            <p:spPr bwMode="gray">
              <a:xfrm>
                <a:off x="10656668" y="3919241"/>
                <a:ext cx="440049" cy="360040"/>
              </a:xfrm>
              <a:prstGeom prst="rect">
                <a:avLst/>
              </a:prstGeom>
              <a:noFill/>
            </p:spPr>
          </p:pic>
          <p:sp>
            <p:nvSpPr>
              <p:cNvPr id="12" name="Freeform 159">
                <a:extLst>
                  <a:ext uri="{FF2B5EF4-FFF2-40B4-BE49-F238E27FC236}">
                    <a16:creationId xmlns="" xmlns:a16="http://schemas.microsoft.com/office/drawing/2014/main" id="{2E7724D6-4529-476D-8784-33D78C5ED93E}"/>
                  </a:ext>
                </a:extLst>
              </p:cNvPr>
              <p:cNvSpPr/>
              <p:nvPr/>
            </p:nvSpPr>
            <p:spPr bwMode="gray">
              <a:xfrm flipH="1">
                <a:off x="8634568" y="327262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rPr>
                  <a:t>MPLS</a:t>
                </a:r>
              </a:p>
            </p:txBody>
          </p:sp>
          <p:cxnSp>
            <p:nvCxnSpPr>
              <p:cNvPr id="13" name="Straight Connector 12">
                <a:extLst>
                  <a:ext uri="{FF2B5EF4-FFF2-40B4-BE49-F238E27FC236}">
                    <a16:creationId xmlns="" xmlns:a16="http://schemas.microsoft.com/office/drawing/2014/main" id="{B81DC028-348F-49B1-9222-B70365572AA8}"/>
                  </a:ext>
                </a:extLst>
              </p:cNvPr>
              <p:cNvCxnSpPr>
                <a:cxnSpLocks/>
                <a:stCxn id="16" idx="0"/>
                <a:endCxn id="12" idx="21"/>
              </p:cNvCxnSpPr>
              <p:nvPr/>
            </p:nvCxnSpPr>
            <p:spPr bwMode="gray">
              <a:xfrm flipV="1">
                <a:off x="7277039" y="3605934"/>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Freeform 159">
                <a:extLst>
                  <a:ext uri="{FF2B5EF4-FFF2-40B4-BE49-F238E27FC236}">
                    <a16:creationId xmlns="" xmlns:a16="http://schemas.microsoft.com/office/drawing/2014/main" id="{AAA8EB22-C099-460E-A3AC-551DCE7DB573}"/>
                  </a:ext>
                </a:extLst>
              </p:cNvPr>
              <p:cNvSpPr/>
              <p:nvPr/>
            </p:nvSpPr>
            <p:spPr bwMode="gray">
              <a:xfrm flipH="1">
                <a:off x="8634568" y="434538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rPr>
                  <a:t>Internet</a:t>
                </a:r>
              </a:p>
            </p:txBody>
          </p:sp>
          <p:cxnSp>
            <p:nvCxnSpPr>
              <p:cNvPr id="15" name="Straight Connector 14">
                <a:extLst>
                  <a:ext uri="{FF2B5EF4-FFF2-40B4-BE49-F238E27FC236}">
                    <a16:creationId xmlns="" xmlns:a16="http://schemas.microsoft.com/office/drawing/2014/main" id="{A13F9A15-74C3-4B82-A5C7-CDE2B0BC47FE}"/>
                  </a:ext>
                </a:extLst>
              </p:cNvPr>
              <p:cNvCxnSpPr>
                <a:cxnSpLocks/>
                <a:stCxn id="16" idx="2"/>
                <a:endCxn id="14" idx="21"/>
              </p:cNvCxnSpPr>
              <p:nvPr/>
            </p:nvCxnSpPr>
            <p:spPr bwMode="gray">
              <a:xfrm>
                <a:off x="7277039" y="4246068"/>
                <a:ext cx="1357529"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2" descr="E:\2016.01\1.12 扁平化图标\蓝色\AR-蓝色最新-40.png">
                <a:extLst>
                  <a:ext uri="{FF2B5EF4-FFF2-40B4-BE49-F238E27FC236}">
                    <a16:creationId xmlns="" xmlns:a16="http://schemas.microsoft.com/office/drawing/2014/main" id="{F915483A-57AC-45C3-9890-F8A7D6E2E40B}"/>
                  </a:ext>
                </a:extLst>
              </p:cNvPr>
              <p:cNvPicPr>
                <a:picLocks noChangeAspect="1" noChangeArrowheads="1"/>
              </p:cNvPicPr>
              <p:nvPr/>
            </p:nvPicPr>
            <p:blipFill>
              <a:blip r:embed="rId3" cstate="print"/>
              <a:srcRect/>
              <a:stretch>
                <a:fillRect/>
              </a:stretch>
            </p:blipFill>
            <p:spPr bwMode="gray">
              <a:xfrm>
                <a:off x="7057014" y="3886028"/>
                <a:ext cx="440049" cy="360040"/>
              </a:xfrm>
              <a:prstGeom prst="rect">
                <a:avLst/>
              </a:prstGeom>
              <a:noFill/>
            </p:spPr>
          </p:pic>
          <p:sp>
            <p:nvSpPr>
              <p:cNvPr id="17" name="Trapezoid 53">
                <a:extLst>
                  <a:ext uri="{FF2B5EF4-FFF2-40B4-BE49-F238E27FC236}">
                    <a16:creationId xmlns="" xmlns:a16="http://schemas.microsoft.com/office/drawing/2014/main" id="{55A8C2BB-7117-4561-AF56-D2366A457B73}"/>
                  </a:ext>
                </a:extLst>
              </p:cNvPr>
              <p:cNvSpPr/>
              <p:nvPr/>
            </p:nvSpPr>
            <p:spPr bwMode="gray">
              <a:xfrm rot="5400000">
                <a:off x="5139269" y="3204984"/>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298079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9245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9245"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8" name="Rectangle 17">
                <a:extLst>
                  <a:ext uri="{FF2B5EF4-FFF2-40B4-BE49-F238E27FC236}">
                    <a16:creationId xmlns="" xmlns:a16="http://schemas.microsoft.com/office/drawing/2014/main" id="{1DFF4FFF-B2E3-453D-9229-6E6569E7FB44}"/>
                  </a:ext>
                </a:extLst>
              </p:cNvPr>
              <p:cNvSpPr/>
              <p:nvPr/>
            </p:nvSpPr>
            <p:spPr bwMode="gray">
              <a:xfrm>
                <a:off x="3622387" y="3307074"/>
                <a:ext cx="1383404" cy="35241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Video application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9" name="Trapezoid 53">
                <a:extLst>
                  <a:ext uri="{FF2B5EF4-FFF2-40B4-BE49-F238E27FC236}">
                    <a16:creationId xmlns="" xmlns:a16="http://schemas.microsoft.com/office/drawing/2014/main" id="{BAA1EB76-6272-489E-898D-8C76ABBD88D6}"/>
                  </a:ext>
                </a:extLst>
              </p:cNvPr>
              <p:cNvSpPr/>
              <p:nvPr/>
            </p:nvSpPr>
            <p:spPr bwMode="gray">
              <a:xfrm rot="16200000" flipV="1">
                <a:off x="5139542" y="4054758"/>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6599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6599"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0" name="Rectangle 19">
                <a:extLst>
                  <a:ext uri="{FF2B5EF4-FFF2-40B4-BE49-F238E27FC236}">
                    <a16:creationId xmlns="" xmlns:a16="http://schemas.microsoft.com/office/drawing/2014/main" id="{C9DCA055-D7DB-4A98-BB5B-F9481DBB358C}"/>
                  </a:ext>
                </a:extLst>
              </p:cNvPr>
              <p:cNvSpPr/>
              <p:nvPr/>
            </p:nvSpPr>
            <p:spPr bwMode="gray">
              <a:xfrm>
                <a:off x="3622386" y="4472033"/>
                <a:ext cx="1386727" cy="35241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Internet access</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1" name="Trapezoid 20">
                <a:extLst>
                  <a:ext uri="{FF2B5EF4-FFF2-40B4-BE49-F238E27FC236}">
                    <a16:creationId xmlns="" xmlns:a16="http://schemas.microsoft.com/office/drawing/2014/main" id="{1CAECB38-DEB1-4983-A37F-B144F45C6C78}"/>
                  </a:ext>
                </a:extLst>
              </p:cNvPr>
              <p:cNvSpPr/>
              <p:nvPr/>
            </p:nvSpPr>
            <p:spPr bwMode="gray">
              <a:xfrm rot="5400000">
                <a:off x="5307153" y="3635139"/>
                <a:ext cx="352417" cy="829182"/>
              </a:xfrm>
              <a:prstGeom prst="trapezoid">
                <a:avLst>
                  <a:gd name="adj" fmla="val 34538"/>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2" name="Rectangle 21">
                <a:extLst>
                  <a:ext uri="{FF2B5EF4-FFF2-40B4-BE49-F238E27FC236}">
                    <a16:creationId xmlns="" xmlns:a16="http://schemas.microsoft.com/office/drawing/2014/main" id="{ECD8267B-4A74-43DE-9670-E888D2F49364}"/>
                  </a:ext>
                </a:extLst>
              </p:cNvPr>
              <p:cNvSpPr/>
              <p:nvPr/>
            </p:nvSpPr>
            <p:spPr bwMode="gray">
              <a:xfrm>
                <a:off x="3619063" y="3873521"/>
                <a:ext cx="1386727" cy="35241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Audio application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3" name="Freeform: Shape 22">
                <a:extLst>
                  <a:ext uri="{FF2B5EF4-FFF2-40B4-BE49-F238E27FC236}">
                    <a16:creationId xmlns="" xmlns:a16="http://schemas.microsoft.com/office/drawing/2014/main" id="{8E74A07D-7057-4FF0-B1EF-6278EA71A68D}"/>
                  </a:ext>
                </a:extLst>
              </p:cNvPr>
              <p:cNvSpPr/>
              <p:nvPr/>
            </p:nvSpPr>
            <p:spPr bwMode="gray">
              <a:xfrm>
                <a:off x="5040404" y="3519439"/>
                <a:ext cx="6211529" cy="518033"/>
              </a:xfrm>
              <a:custGeom>
                <a:avLst/>
                <a:gdLst>
                  <a:gd name="connsiteX0" fmla="*/ 0 w 6996223"/>
                  <a:gd name="connsiteY0" fmla="*/ 0 h 831556"/>
                  <a:gd name="connsiteX1" fmla="*/ 1233377 w 6996223"/>
                  <a:gd name="connsiteY1" fmla="*/ 606056 h 831556"/>
                  <a:gd name="connsiteX2" fmla="*/ 2147777 w 6996223"/>
                  <a:gd name="connsiteY2" fmla="*/ 606056 h 831556"/>
                  <a:gd name="connsiteX3" fmla="*/ 4125433 w 6996223"/>
                  <a:gd name="connsiteY3" fmla="*/ 127591 h 831556"/>
                  <a:gd name="connsiteX4" fmla="*/ 6177516 w 6996223"/>
                  <a:gd name="connsiteY4" fmla="*/ 723014 h 831556"/>
                  <a:gd name="connsiteX5" fmla="*/ 6996223 w 6996223"/>
                  <a:gd name="connsiteY5" fmla="*/ 829340 h 8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223" h="831556">
                    <a:moveTo>
                      <a:pt x="0" y="0"/>
                    </a:moveTo>
                    <a:cubicBezTo>
                      <a:pt x="437707" y="252523"/>
                      <a:pt x="875414" y="505047"/>
                      <a:pt x="1233377" y="606056"/>
                    </a:cubicBezTo>
                    <a:cubicBezTo>
                      <a:pt x="1591340" y="707065"/>
                      <a:pt x="1665768" y="685800"/>
                      <a:pt x="2147777" y="606056"/>
                    </a:cubicBezTo>
                    <a:cubicBezTo>
                      <a:pt x="2629786" y="526312"/>
                      <a:pt x="3453810" y="108098"/>
                      <a:pt x="4125433" y="127591"/>
                    </a:cubicBezTo>
                    <a:cubicBezTo>
                      <a:pt x="4797056" y="147084"/>
                      <a:pt x="5699051" y="606056"/>
                      <a:pt x="6177516" y="723014"/>
                    </a:cubicBezTo>
                    <a:cubicBezTo>
                      <a:pt x="6655981" y="839972"/>
                      <a:pt x="6826102" y="834656"/>
                      <a:pt x="6996223" y="82934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4" name="Freeform: Shape 23">
                <a:extLst>
                  <a:ext uri="{FF2B5EF4-FFF2-40B4-BE49-F238E27FC236}">
                    <a16:creationId xmlns="" xmlns:a16="http://schemas.microsoft.com/office/drawing/2014/main" id="{451C5C0C-AA78-4F8A-A792-DFDD709DC006}"/>
                  </a:ext>
                </a:extLst>
              </p:cNvPr>
              <p:cNvSpPr/>
              <p:nvPr/>
            </p:nvSpPr>
            <p:spPr bwMode="gray">
              <a:xfrm>
                <a:off x="5005790" y="4054885"/>
                <a:ext cx="6246143" cy="682122"/>
              </a:xfrm>
              <a:custGeom>
                <a:avLst/>
                <a:gdLst>
                  <a:gd name="connsiteX0" fmla="*/ 0 w 6953693"/>
                  <a:gd name="connsiteY0" fmla="*/ 624722 h 624722"/>
                  <a:gd name="connsiteX1" fmla="*/ 1063256 w 6953693"/>
                  <a:gd name="connsiteY1" fmla="*/ 71829 h 624722"/>
                  <a:gd name="connsiteX2" fmla="*/ 2243470 w 6953693"/>
                  <a:gd name="connsiteY2" fmla="*/ 61196 h 624722"/>
                  <a:gd name="connsiteX3" fmla="*/ 3987209 w 6953693"/>
                  <a:gd name="connsiteY3" fmla="*/ 571559 h 624722"/>
                  <a:gd name="connsiteX4" fmla="*/ 6060558 w 6953693"/>
                  <a:gd name="connsiteY4" fmla="*/ 188787 h 624722"/>
                  <a:gd name="connsiteX5" fmla="*/ 6953693 w 6953693"/>
                  <a:gd name="connsiteY5" fmla="*/ 114359 h 6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3693" h="624722">
                    <a:moveTo>
                      <a:pt x="0" y="624722"/>
                    </a:moveTo>
                    <a:cubicBezTo>
                      <a:pt x="344672" y="395236"/>
                      <a:pt x="689344" y="165750"/>
                      <a:pt x="1063256" y="71829"/>
                    </a:cubicBezTo>
                    <a:cubicBezTo>
                      <a:pt x="1437168" y="-22092"/>
                      <a:pt x="1756145" y="-22092"/>
                      <a:pt x="2243470" y="61196"/>
                    </a:cubicBezTo>
                    <a:cubicBezTo>
                      <a:pt x="2730795" y="144484"/>
                      <a:pt x="3351028" y="550294"/>
                      <a:pt x="3987209" y="571559"/>
                    </a:cubicBezTo>
                    <a:cubicBezTo>
                      <a:pt x="4623390" y="592824"/>
                      <a:pt x="5566144" y="264987"/>
                      <a:pt x="6060558" y="188787"/>
                    </a:cubicBezTo>
                    <a:cubicBezTo>
                      <a:pt x="6554972" y="112587"/>
                      <a:pt x="6754332" y="113473"/>
                      <a:pt x="6953693" y="114359"/>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5" name="Freeform: Shape 24">
                <a:extLst>
                  <a:ext uri="{FF2B5EF4-FFF2-40B4-BE49-F238E27FC236}">
                    <a16:creationId xmlns="" xmlns:a16="http://schemas.microsoft.com/office/drawing/2014/main" id="{5294335E-CB15-4AC7-98DA-EECBAB8C8C17}"/>
                  </a:ext>
                </a:extLst>
              </p:cNvPr>
              <p:cNvSpPr/>
              <p:nvPr/>
            </p:nvSpPr>
            <p:spPr bwMode="gray">
              <a:xfrm rot="21329663">
                <a:off x="5069533" y="3995039"/>
                <a:ext cx="1435425"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6" name="Rectangle 25">
                <a:extLst>
                  <a:ext uri="{FF2B5EF4-FFF2-40B4-BE49-F238E27FC236}">
                    <a16:creationId xmlns="" xmlns:a16="http://schemas.microsoft.com/office/drawing/2014/main" id="{6348058F-3951-472A-A346-4A88A9713232}"/>
                  </a:ext>
                </a:extLst>
              </p:cNvPr>
              <p:cNvSpPr/>
              <p:nvPr/>
            </p:nvSpPr>
            <p:spPr bwMode="gray">
              <a:xfrm>
                <a:off x="1593958" y="3873520"/>
                <a:ext cx="1117216" cy="352417"/>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solidFill>
                    <a:latin typeface="Huawei Sans" panose="020C0503030203020204" pitchFamily="34" charset="0"/>
                  </a:rPr>
                  <a:t>SAC function module</a:t>
                </a:r>
                <a:endParaRPr lang="en-US" sz="1200" dirty="0">
                  <a:solidFill>
                    <a:schemeClr val="bg1"/>
                  </a:solidFill>
                  <a:latin typeface="Huawei Sans" panose="020C0503030203020204" pitchFamily="34" charset="0"/>
                  <a:ea typeface="方正兰亭黑简体" panose="02000000000000000000" pitchFamily="2" charset="-122"/>
                </a:endParaRPr>
              </a:p>
            </p:txBody>
          </p:sp>
          <p:cxnSp>
            <p:nvCxnSpPr>
              <p:cNvPr id="27" name="Straight Connector 26">
                <a:extLst>
                  <a:ext uri="{FF2B5EF4-FFF2-40B4-BE49-F238E27FC236}">
                    <a16:creationId xmlns="" xmlns:a16="http://schemas.microsoft.com/office/drawing/2014/main" id="{609730F9-4E77-47EA-BD6B-2CD3599E765F}"/>
                  </a:ext>
                </a:extLst>
              </p:cNvPr>
              <p:cNvCxnSpPr>
                <a:cxnSpLocks/>
                <a:stCxn id="14" idx="8"/>
                <a:endCxn id="11" idx="2"/>
              </p:cNvCxnSpPr>
              <p:nvPr/>
            </p:nvCxnSpPr>
            <p:spPr bwMode="gray">
              <a:xfrm flipV="1">
                <a:off x="9544050" y="4279281"/>
                <a:ext cx="1332643" cy="3907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EE43D3DB-0243-40A9-89DE-7CFB2749262E}"/>
                  </a:ext>
                </a:extLst>
              </p:cNvPr>
              <p:cNvCxnSpPr>
                <a:cxnSpLocks/>
                <a:stCxn id="12" idx="8"/>
                <a:endCxn id="11" idx="0"/>
              </p:cNvCxnSpPr>
              <p:nvPr/>
            </p:nvCxnSpPr>
            <p:spPr bwMode="gray">
              <a:xfrm>
                <a:off x="9544050" y="3597281"/>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Freeform: Shape 28">
                <a:extLst>
                  <a:ext uri="{FF2B5EF4-FFF2-40B4-BE49-F238E27FC236}">
                    <a16:creationId xmlns="" xmlns:a16="http://schemas.microsoft.com/office/drawing/2014/main" id="{DFE6BD94-76CB-4F47-B72D-A32FEB1AA820}"/>
                  </a:ext>
                </a:extLst>
              </p:cNvPr>
              <p:cNvSpPr/>
              <p:nvPr/>
            </p:nvSpPr>
            <p:spPr bwMode="gray">
              <a:xfrm rot="20048925">
                <a:off x="2699953" y="3710129"/>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0" name="Freeform: Shape 29">
                <a:extLst>
                  <a:ext uri="{FF2B5EF4-FFF2-40B4-BE49-F238E27FC236}">
                    <a16:creationId xmlns="" xmlns:a16="http://schemas.microsoft.com/office/drawing/2014/main" id="{8815E366-6711-477A-BF3C-E6EA7AE2E615}"/>
                  </a:ext>
                </a:extLst>
              </p:cNvPr>
              <p:cNvSpPr/>
              <p:nvPr/>
            </p:nvSpPr>
            <p:spPr bwMode="gray">
              <a:xfrm rot="1551075" flipV="1">
                <a:off x="2679518" y="4314821"/>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1" name="Freeform: Shape 30">
                <a:extLst>
                  <a:ext uri="{FF2B5EF4-FFF2-40B4-BE49-F238E27FC236}">
                    <a16:creationId xmlns="" xmlns:a16="http://schemas.microsoft.com/office/drawing/2014/main" id="{51D37E3C-F4E1-42AD-BA37-DBB8B7554B84}"/>
                  </a:ext>
                </a:extLst>
              </p:cNvPr>
              <p:cNvSpPr/>
              <p:nvPr/>
            </p:nvSpPr>
            <p:spPr bwMode="gray">
              <a:xfrm>
                <a:off x="2737879" y="4005700"/>
                <a:ext cx="863357"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32" name="Straight Connector 31">
                <a:extLst>
                  <a:ext uri="{FF2B5EF4-FFF2-40B4-BE49-F238E27FC236}">
                    <a16:creationId xmlns="" xmlns:a16="http://schemas.microsoft.com/office/drawing/2014/main" id="{90657477-B548-491A-91AF-9C546964C842}"/>
                  </a:ext>
                </a:extLst>
              </p:cNvPr>
              <p:cNvCxnSpPr>
                <a:cxnSpLocks/>
              </p:cNvCxnSpPr>
              <p:nvPr/>
            </p:nvCxnSpPr>
            <p:spPr bwMode="gray">
              <a:xfrm>
                <a:off x="923081" y="4043657"/>
                <a:ext cx="673100" cy="0"/>
              </a:xfrm>
              <a:prstGeom prst="line">
                <a:avLst/>
              </a:prstGeom>
              <a:ln w="762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Rectangular Callout 26">
                <a:extLst>
                  <a:ext uri="{FF2B5EF4-FFF2-40B4-BE49-F238E27FC236}">
                    <a16:creationId xmlns="" xmlns:a16="http://schemas.microsoft.com/office/drawing/2014/main" id="{AD2CA121-F996-4827-A11A-E921D1069690}"/>
                  </a:ext>
                </a:extLst>
              </p:cNvPr>
              <p:cNvSpPr/>
              <p:nvPr/>
            </p:nvSpPr>
            <p:spPr bwMode="gray">
              <a:xfrm>
                <a:off x="1608147" y="3229965"/>
                <a:ext cx="1103026" cy="388952"/>
              </a:xfrm>
              <a:prstGeom prst="wedgeRectCallout">
                <a:avLst>
                  <a:gd name="adj1" fmla="val 27672"/>
                  <a:gd name="adj2" fmla="val 886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Application identification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Rectangular Callout 26">
                <a:extLst>
                  <a:ext uri="{FF2B5EF4-FFF2-40B4-BE49-F238E27FC236}">
                    <a16:creationId xmlns="" xmlns:a16="http://schemas.microsoft.com/office/drawing/2014/main" id="{938A7A84-1A4C-4891-9D6D-CD183AB1E58B}"/>
                  </a:ext>
                </a:extLst>
              </p:cNvPr>
              <p:cNvSpPr/>
              <p:nvPr/>
            </p:nvSpPr>
            <p:spPr bwMode="gray">
              <a:xfrm>
                <a:off x="5562115" y="3229965"/>
                <a:ext cx="1494900" cy="388952"/>
              </a:xfrm>
              <a:prstGeom prst="wedgeRectCallout">
                <a:avLst>
                  <a:gd name="adj1" fmla="val 27672"/>
                  <a:gd name="adj2" fmla="val 886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Application-based traffic steering</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Rectangle 36">
                <a:extLst>
                  <a:ext uri="{FF2B5EF4-FFF2-40B4-BE49-F238E27FC236}">
                    <a16:creationId xmlns="" xmlns:a16="http://schemas.microsoft.com/office/drawing/2014/main" id="{BD3882A8-5C9D-4E41-AB2C-16CD724D624E}"/>
                  </a:ext>
                </a:extLst>
              </p:cNvPr>
              <p:cNvSpPr/>
              <p:nvPr/>
            </p:nvSpPr>
            <p:spPr bwMode="gray">
              <a:xfrm>
                <a:off x="5915780" y="3873522"/>
                <a:ext cx="1074669" cy="352417"/>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solidFill>
                    <a:latin typeface="Huawei Sans" panose="020C0503030203020204" pitchFamily="34" charset="0"/>
                  </a:rPr>
                  <a:t>SPR function module</a:t>
                </a:r>
                <a:endParaRPr lang="en-US" sz="1200" dirty="0">
                  <a:solidFill>
                    <a:schemeClr val="bg1"/>
                  </a:solidFill>
                  <a:latin typeface="Huawei Sans" panose="020C0503030203020204" pitchFamily="34" charset="0"/>
                  <a:ea typeface="方正兰亭黑简体" panose="02000000000000000000" pitchFamily="2" charset="-122"/>
                </a:endParaRPr>
              </a:p>
            </p:txBody>
          </p:sp>
        </p:grpSp>
        <p:sp>
          <p:nvSpPr>
            <p:cNvPr id="7" name="TextBox 6">
              <a:extLst>
                <a:ext uri="{FF2B5EF4-FFF2-40B4-BE49-F238E27FC236}">
                  <a16:creationId xmlns="" xmlns:a16="http://schemas.microsoft.com/office/drawing/2014/main" id="{BBAC3715-B5FE-4F2B-AC48-212560456F1B}"/>
                </a:ext>
              </a:extLst>
            </p:cNvPr>
            <p:cNvSpPr txBox="1"/>
            <p:nvPr/>
          </p:nvSpPr>
          <p:spPr bwMode="gray">
            <a:xfrm rot="20941601">
              <a:off x="7119108" y="3646435"/>
              <a:ext cx="1172116" cy="276999"/>
            </a:xfrm>
            <a:prstGeom prst="rect">
              <a:avLst/>
            </a:prstGeom>
            <a:solidFill>
              <a:schemeClr val="bg1">
                <a:lumMod val="50000"/>
              </a:schemeClr>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8" name="TextBox 7">
              <a:extLst>
                <a:ext uri="{FF2B5EF4-FFF2-40B4-BE49-F238E27FC236}">
                  <a16:creationId xmlns="" xmlns:a16="http://schemas.microsoft.com/office/drawing/2014/main" id="{BB13D8A3-289D-4E93-A521-360220741314}"/>
                </a:ext>
              </a:extLst>
            </p:cNvPr>
            <p:cNvSpPr txBox="1"/>
            <p:nvPr/>
          </p:nvSpPr>
          <p:spPr bwMode="gray">
            <a:xfrm rot="1255723">
              <a:off x="7074802" y="4694484"/>
              <a:ext cx="1172116" cy="276999"/>
            </a:xfrm>
            <a:prstGeom prst="rect">
              <a:avLst/>
            </a:prstGeom>
            <a:solidFill>
              <a:schemeClr val="bg1">
                <a:lumMod val="50000"/>
              </a:schemeClr>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cxnSp>
          <p:nvCxnSpPr>
            <p:cNvPr id="9" name="Straight Arrow Connector 8">
              <a:extLst>
                <a:ext uri="{FF2B5EF4-FFF2-40B4-BE49-F238E27FC236}">
                  <a16:creationId xmlns="" xmlns:a16="http://schemas.microsoft.com/office/drawing/2014/main" id="{68191B8C-BDF2-4A43-A26B-E943A5B1EBCC}"/>
                </a:ext>
              </a:extLst>
            </p:cNvPr>
            <p:cNvCxnSpPr>
              <a:cxnSpLocks/>
              <a:stCxn id="7" idx="3"/>
            </p:cNvCxnSpPr>
            <p:nvPr/>
          </p:nvCxnSpPr>
          <p:spPr bwMode="gray">
            <a:xfrm flipV="1">
              <a:off x="8280509" y="3633223"/>
              <a:ext cx="139389" cy="40155"/>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 xmlns:a16="http://schemas.microsoft.com/office/drawing/2014/main" id="{EA22D0E2-12C9-4C40-9B00-FEC5B4153D65}"/>
                </a:ext>
              </a:extLst>
            </p:cNvPr>
            <p:cNvCxnSpPr>
              <a:cxnSpLocks/>
              <a:stCxn id="8" idx="3"/>
            </p:cNvCxnSpPr>
            <p:nvPr/>
          </p:nvCxnSpPr>
          <p:spPr bwMode="gray">
            <a:xfrm>
              <a:off x="8208253" y="5042328"/>
              <a:ext cx="107901" cy="3757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38" name="圆角矩形 75">
            <a:extLst>
              <a:ext uri="{FF2B5EF4-FFF2-40B4-BE49-F238E27FC236}">
                <a16:creationId xmlns="" xmlns:a16="http://schemas.microsoft.com/office/drawing/2014/main" id="{EAA22720-8986-4343-AB15-88F535D45DC7}"/>
              </a:ext>
            </a:extLst>
          </p:cNvPr>
          <p:cNvSpPr/>
          <p:nvPr/>
        </p:nvSpPr>
        <p:spPr bwMode="gray">
          <a:xfrm>
            <a:off x="858361" y="2807166"/>
            <a:ext cx="1057152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Application scenario of service reliability technologies</a:t>
            </a:r>
          </a:p>
        </p:txBody>
      </p:sp>
      <p:sp>
        <p:nvSpPr>
          <p:cNvPr id="39" name="圆角矩形 75">
            <a:extLst>
              <a:ext uri="{FF2B5EF4-FFF2-40B4-BE49-F238E27FC236}">
                <a16:creationId xmlns="" xmlns:a16="http://schemas.microsoft.com/office/drawing/2014/main" id="{96B723AD-DC03-466D-87AF-0F0BB5ADC7A8}"/>
              </a:ext>
            </a:extLst>
          </p:cNvPr>
          <p:cNvSpPr/>
          <p:nvPr/>
        </p:nvSpPr>
        <p:spPr bwMode="gray">
          <a:xfrm>
            <a:off x="858361" y="3241454"/>
            <a:ext cx="10571527" cy="27354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556625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sz="2000" dirty="0" smtClean="0">
                <a:solidFill>
                  <a:schemeClr val="bg1">
                    <a:lumMod val="50000"/>
                  </a:schemeClr>
                </a:solidFill>
              </a:rPr>
              <a:t>Networking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r>
              <a:rPr lang="en-US" sz="2000" dirty="0" smtClean="0">
                <a:solidFill>
                  <a:schemeClr val="bg1">
                    <a:lumMod val="50000"/>
                  </a:schemeClr>
                </a:solidFill>
              </a:rPr>
              <a:t>Reliability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r>
              <a:rPr lang="en-US" sz="2000" b="1" dirty="0" smtClean="0"/>
              <a:t>Optimization </a:t>
            </a:r>
            <a:r>
              <a:rPr lang="en-US" sz="2000" b="1" dirty="0"/>
              <a:t>Technologies and Their </a:t>
            </a:r>
            <a:r>
              <a:rPr lang="en-US" sz="2000" b="1" dirty="0" smtClean="0"/>
              <a:t>Applications of </a:t>
            </a:r>
            <a:r>
              <a:rPr lang="en-US" altLang="zh-CN" sz="2000" b="1" dirty="0" smtClean="0"/>
              <a:t>WAN </a:t>
            </a:r>
            <a:r>
              <a:rPr lang="en-US" altLang="zh-CN" sz="2000" b="1" dirty="0"/>
              <a:t>Interconnection </a:t>
            </a:r>
            <a:endParaRPr lang="en-US" altLang="zh-CN" sz="2000" b="1" dirty="0"/>
          </a:p>
          <a:p>
            <a:pPr lvl="1">
              <a:buSzPct val="60000"/>
              <a:buFont typeface="Wingdings" panose="05000000000000000000" pitchFamily="2" charset="2"/>
              <a:buChar char="n"/>
            </a:pPr>
            <a:r>
              <a:rPr lang="en-US" sz="1800" dirty="0" err="1"/>
              <a:t>QoS</a:t>
            </a:r>
            <a:r>
              <a:rPr lang="en-US" sz="1800" dirty="0"/>
              <a:t> Technology and Its Application</a:t>
            </a:r>
            <a:endParaRPr lang="en-US" altLang="zh-CN" sz="1800" dirty="0"/>
          </a:p>
          <a:p>
            <a:pPr lvl="1"/>
            <a:r>
              <a:rPr lang="en-US" sz="1800" dirty="0">
                <a:solidFill>
                  <a:schemeClr val="bg1">
                    <a:lumMod val="50000"/>
                  </a:schemeClr>
                </a:solidFill>
              </a:rPr>
              <a:t>FEC Technology and Its Application</a:t>
            </a:r>
            <a:endParaRPr lang="en-US" altLang="zh-CN" sz="1800" dirty="0">
              <a:solidFill>
                <a:schemeClr val="bg1">
                  <a:lumMod val="50000"/>
                </a:schemeClr>
              </a:solidFill>
            </a:endParaRPr>
          </a:p>
          <a:p>
            <a:r>
              <a:rPr lang="en-US" sz="2000" dirty="0" smtClean="0">
                <a:solidFill>
                  <a:schemeClr val="bg1">
                    <a:lumMod val="50000"/>
                  </a:schemeClr>
                </a:solidFill>
              </a:rPr>
              <a:t>Security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p:txBody>
      </p:sp>
    </p:spTree>
    <p:extLst>
      <p:ext uri="{BB962C8B-B14F-4D97-AF65-F5344CB8AC3E}">
        <p14:creationId xmlns:p14="http://schemas.microsoft.com/office/powerpoint/2010/main" val="20354682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QoS Overview</a:t>
            </a:r>
            <a:endParaRPr lang="en-US" dirty="0"/>
          </a:p>
        </p:txBody>
      </p:sp>
      <p:sp>
        <p:nvSpPr>
          <p:cNvPr id="3" name="Text Placeholder 2">
            <a:extLst>
              <a:ext uri="{FF2B5EF4-FFF2-40B4-BE49-F238E27FC236}">
                <a16:creationId xmlns="" xmlns:a16="http://schemas.microsoft.com/office/drawing/2014/main" id="{A5CDFDBF-1640-466F-A483-203D3A877241}"/>
              </a:ext>
            </a:extLst>
          </p:cNvPr>
          <p:cNvSpPr>
            <a:spLocks noGrp="1"/>
          </p:cNvSpPr>
          <p:nvPr>
            <p:ph type="body" sz="quarter" idx="10"/>
          </p:nvPr>
        </p:nvSpPr>
        <p:spPr bwMode="gray"/>
        <p:txBody>
          <a:bodyPr/>
          <a:lstStyle/>
          <a:p>
            <a:pPr algn="l"/>
            <a:r>
              <a:rPr lang="en-US" sz="1600" dirty="0"/>
              <a:t>Quality of Service (QoS) defines a service provider's ability to guarantee a certain level of performance required by customers. The QoS-enabled device controls enterprise network traffic, implements congestion management and congestion avoidance, reduces the packet loss rate, and provides dedicated bandwidth for enterprise users or differentiated services (such as audio, video, and data services). </a:t>
            </a:r>
          </a:p>
        </p:txBody>
      </p:sp>
      <p:grpSp>
        <p:nvGrpSpPr>
          <p:cNvPr id="48" name="Group 47">
            <a:extLst>
              <a:ext uri="{FF2B5EF4-FFF2-40B4-BE49-F238E27FC236}">
                <a16:creationId xmlns="" xmlns:a16="http://schemas.microsoft.com/office/drawing/2014/main" id="{EBA9F798-C5D5-45FF-92F3-861BE271055E}"/>
              </a:ext>
            </a:extLst>
          </p:cNvPr>
          <p:cNvGrpSpPr/>
          <p:nvPr/>
        </p:nvGrpSpPr>
        <p:grpSpPr bwMode="gray">
          <a:xfrm>
            <a:off x="494287" y="3192398"/>
            <a:ext cx="11147833" cy="2792422"/>
            <a:chOff x="424364" y="2005360"/>
            <a:chExt cx="11147833" cy="3411977"/>
          </a:xfrm>
        </p:grpSpPr>
        <p:cxnSp>
          <p:nvCxnSpPr>
            <p:cNvPr id="49" name="直接箭头连接符 27">
              <a:extLst>
                <a:ext uri="{FF2B5EF4-FFF2-40B4-BE49-F238E27FC236}">
                  <a16:creationId xmlns="" xmlns:a16="http://schemas.microsoft.com/office/drawing/2014/main" id="{DDF214EE-85C0-4C79-A0D9-739C51ACE0FB}"/>
                </a:ext>
              </a:extLst>
            </p:cNvPr>
            <p:cNvCxnSpPr/>
            <p:nvPr/>
          </p:nvCxnSpPr>
          <p:spPr bwMode="gray">
            <a:xfrm>
              <a:off x="3557332" y="3045479"/>
              <a:ext cx="0" cy="72000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50" name="五边形 63">
              <a:extLst>
                <a:ext uri="{FF2B5EF4-FFF2-40B4-BE49-F238E27FC236}">
                  <a16:creationId xmlns="" xmlns:a16="http://schemas.microsoft.com/office/drawing/2014/main" id="{6E40762D-7A41-4C7A-8D1A-B5F05592C81F}"/>
                </a:ext>
              </a:extLst>
            </p:cNvPr>
            <p:cNvSpPr/>
            <p:nvPr/>
          </p:nvSpPr>
          <p:spPr bwMode="gray">
            <a:xfrm>
              <a:off x="6415492" y="2348840"/>
              <a:ext cx="4477322" cy="2700300"/>
            </a:xfrm>
            <a:prstGeom prst="homePlate">
              <a:avLst>
                <a:gd name="adj" fmla="val 12894"/>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1" name="组合 101">
              <a:extLst>
                <a:ext uri="{FF2B5EF4-FFF2-40B4-BE49-F238E27FC236}">
                  <a16:creationId xmlns="" xmlns:a16="http://schemas.microsoft.com/office/drawing/2014/main" id="{2BE87867-05E5-4DFF-9F55-5AA9756D4802}"/>
                </a:ext>
              </a:extLst>
            </p:cNvPr>
            <p:cNvGrpSpPr/>
            <p:nvPr/>
          </p:nvGrpSpPr>
          <p:grpSpPr bwMode="gray">
            <a:xfrm>
              <a:off x="424364" y="2005360"/>
              <a:ext cx="1611898" cy="3411977"/>
              <a:chOff x="739686" y="2041404"/>
              <a:chExt cx="1611898" cy="3411977"/>
            </a:xfrm>
          </p:grpSpPr>
          <p:grpSp>
            <p:nvGrpSpPr>
              <p:cNvPr id="122" name="组合 13">
                <a:extLst>
                  <a:ext uri="{FF2B5EF4-FFF2-40B4-BE49-F238E27FC236}">
                    <a16:creationId xmlns="" xmlns:a16="http://schemas.microsoft.com/office/drawing/2014/main" id="{B8BBB94E-4CFA-4BBF-BE54-59DFE57EB57C}"/>
                  </a:ext>
                </a:extLst>
              </p:cNvPr>
              <p:cNvGrpSpPr/>
              <p:nvPr/>
            </p:nvGrpSpPr>
            <p:grpSpPr bwMode="gray">
              <a:xfrm>
                <a:off x="953242" y="2041404"/>
                <a:ext cx="1398342" cy="3411977"/>
                <a:chOff x="1385290" y="1619398"/>
                <a:chExt cx="1398342" cy="3411977"/>
              </a:xfrm>
            </p:grpSpPr>
            <p:sp>
              <p:nvSpPr>
                <p:cNvPr id="124" name="圆角矩形 15">
                  <a:extLst>
                    <a:ext uri="{FF2B5EF4-FFF2-40B4-BE49-F238E27FC236}">
                      <a16:creationId xmlns="" xmlns:a16="http://schemas.microsoft.com/office/drawing/2014/main" id="{C87B1DCF-55BF-4CCF-AEA9-49E9DE6E53C1}"/>
                    </a:ext>
                  </a:extLst>
                </p:cNvPr>
                <p:cNvSpPr/>
                <p:nvPr/>
              </p:nvSpPr>
              <p:spPr bwMode="gray">
                <a:xfrm>
                  <a:off x="1385290" y="1619398"/>
                  <a:ext cx="1398342" cy="340307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5" name="envelope-doodle_16370">
                  <a:extLst>
                    <a:ext uri="{FF2B5EF4-FFF2-40B4-BE49-F238E27FC236}">
                      <a16:creationId xmlns="" xmlns:a16="http://schemas.microsoft.com/office/drawing/2014/main" id="{A0152041-18FF-4330-A067-E8E7229C0313}"/>
                    </a:ext>
                  </a:extLst>
                </p:cNvPr>
                <p:cNvSpPr>
                  <a:spLocks noChangeAspect="1"/>
                </p:cNvSpPr>
                <p:nvPr/>
              </p:nvSpPr>
              <p:spPr bwMode="gray">
                <a:xfrm>
                  <a:off x="1913183" y="4063770"/>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algn="ctr" fontAlgn="ctr"/>
                  <a:endParaRPr lang="en-US" altLang="zh-CN" sz="1100" dirty="0">
                    <a:latin typeface="Huawei Sans" panose="020C0503030203020204" pitchFamily="34" charset="0"/>
                    <a:ea typeface="方正兰亭黑简体" panose="02000000000000000000" pitchFamily="2" charset="-122"/>
                  </a:endParaRPr>
                </a:p>
              </p:txBody>
            </p:sp>
            <p:pic>
              <p:nvPicPr>
                <p:cNvPr id="126" name="图片 17" descr="可视电话硬终端.png">
                  <a:extLst>
                    <a:ext uri="{FF2B5EF4-FFF2-40B4-BE49-F238E27FC236}">
                      <a16:creationId xmlns="" xmlns:a16="http://schemas.microsoft.com/office/drawing/2014/main" id="{64FA8B32-F3E2-4AD1-909B-4DCCC5E66F57}"/>
                    </a:ext>
                  </a:extLst>
                </p:cNvPr>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27" name="图片 18" descr="管理型无线虚链路-蓝.png">
                  <a:extLst>
                    <a:ext uri="{FF2B5EF4-FFF2-40B4-BE49-F238E27FC236}">
                      <a16:creationId xmlns="" xmlns:a16="http://schemas.microsoft.com/office/drawing/2014/main" id="{61425ED3-94F6-4C1F-A47F-B7C4C86C3DE4}"/>
                    </a:ext>
                  </a:extLst>
                </p:cNvPr>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128" name="文本框 19">
                  <a:extLst>
                    <a:ext uri="{FF2B5EF4-FFF2-40B4-BE49-F238E27FC236}">
                      <a16:creationId xmlns="" xmlns:a16="http://schemas.microsoft.com/office/drawing/2014/main" id="{BAC6940B-5DBD-42EC-8092-64EA1F25780E}"/>
                    </a:ext>
                  </a:extLst>
                </p:cNvPr>
                <p:cNvSpPr txBox="1"/>
                <p:nvPr/>
              </p:nvSpPr>
              <p:spPr bwMode="gray">
                <a:xfrm>
                  <a:off x="1695650" y="2304124"/>
                  <a:ext cx="1036528"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traffic</a:t>
                  </a:r>
                </a:p>
              </p:txBody>
            </p:sp>
            <p:sp>
              <p:nvSpPr>
                <p:cNvPr id="129" name="文本框 20">
                  <a:extLst>
                    <a:ext uri="{FF2B5EF4-FFF2-40B4-BE49-F238E27FC236}">
                      <a16:creationId xmlns="" xmlns:a16="http://schemas.microsoft.com/office/drawing/2014/main" id="{8BF03253-316C-4637-AFA0-03B09ACDC27E}"/>
                    </a:ext>
                  </a:extLst>
                </p:cNvPr>
                <p:cNvSpPr txBox="1"/>
                <p:nvPr/>
              </p:nvSpPr>
              <p:spPr bwMode="gray">
                <a:xfrm>
                  <a:off x="1690039" y="3528068"/>
                  <a:ext cx="1047750"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Audio traffic</a:t>
                  </a:r>
                </a:p>
              </p:txBody>
            </p:sp>
            <p:sp>
              <p:nvSpPr>
                <p:cNvPr id="130" name="文本框 21">
                  <a:extLst>
                    <a:ext uri="{FF2B5EF4-FFF2-40B4-BE49-F238E27FC236}">
                      <a16:creationId xmlns="" xmlns:a16="http://schemas.microsoft.com/office/drawing/2014/main" id="{9A0E9929-77D0-41B8-9DD8-0658FDA1A022}"/>
                    </a:ext>
                  </a:extLst>
                </p:cNvPr>
                <p:cNvSpPr txBox="1"/>
                <p:nvPr/>
              </p:nvSpPr>
              <p:spPr bwMode="gray">
                <a:xfrm>
                  <a:off x="1723702" y="4697407"/>
                  <a:ext cx="980424"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Data traffic</a:t>
                  </a:r>
                </a:p>
              </p:txBody>
            </p:sp>
          </p:grpSp>
          <p:sp>
            <p:nvSpPr>
              <p:cNvPr id="123" name="îṧlîḋè">
                <a:extLst>
                  <a:ext uri="{FF2B5EF4-FFF2-40B4-BE49-F238E27FC236}">
                    <a16:creationId xmlns="" xmlns:a16="http://schemas.microsoft.com/office/drawing/2014/main" id="{234EF42A-497C-47FA-A646-5025DFE45FEB}"/>
                  </a:ext>
                </a:extLst>
              </p:cNvPr>
              <p:cNvSpPr txBox="1"/>
              <p:nvPr/>
            </p:nvSpPr>
            <p:spPr bwMode="gray">
              <a:xfrm rot="16200000">
                <a:off x="623191" y="3260864"/>
                <a:ext cx="1103057" cy="87006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altLang="zh-CN" sz="1200" b="1" dirty="0">
                    <a:latin typeface="Huawei Sans" panose="020C0503030203020204" pitchFamily="34" charset="0"/>
                    <a:ea typeface="方正兰亭黑简体" panose="02000000000000000000" pitchFamily="2" charset="-122"/>
                  </a:rPr>
                  <a:t>Inbound interface</a:t>
                </a:r>
              </a:p>
            </p:txBody>
          </p:sp>
        </p:grpSp>
        <p:sp>
          <p:nvSpPr>
            <p:cNvPr id="52" name="右箭头标注 23">
              <a:extLst>
                <a:ext uri="{FF2B5EF4-FFF2-40B4-BE49-F238E27FC236}">
                  <a16:creationId xmlns="" xmlns:a16="http://schemas.microsoft.com/office/drawing/2014/main" id="{D6A095ED-5A40-4AEB-8376-6E7CF4269FA1}"/>
                </a:ext>
              </a:extLst>
            </p:cNvPr>
            <p:cNvSpPr/>
            <p:nvPr/>
          </p:nvSpPr>
          <p:spPr bwMode="gray">
            <a:xfrm>
              <a:off x="2046317" y="3312983"/>
              <a:ext cx="1198412" cy="734621"/>
            </a:xfrm>
            <a:prstGeom prst="rightArrowCallout">
              <a:avLst>
                <a:gd name="adj1" fmla="val 23271"/>
                <a:gd name="adj2" fmla="val 25000"/>
                <a:gd name="adj3" fmla="val 19073"/>
                <a:gd name="adj4" fmla="val 87444"/>
              </a:avLst>
            </a:prstGeom>
            <a:no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Traffic classification</a:t>
              </a:r>
            </a:p>
          </p:txBody>
        </p:sp>
        <p:sp>
          <p:nvSpPr>
            <p:cNvPr id="53" name="流程图: 磁盘 24">
              <a:extLst>
                <a:ext uri="{FF2B5EF4-FFF2-40B4-BE49-F238E27FC236}">
                  <a16:creationId xmlns="" xmlns:a16="http://schemas.microsoft.com/office/drawing/2014/main" id="{9CA1922D-1BDA-4A56-A4F4-B73C21CB366A}"/>
                </a:ext>
              </a:extLst>
            </p:cNvPr>
            <p:cNvSpPr/>
            <p:nvPr/>
          </p:nvSpPr>
          <p:spPr bwMode="gray">
            <a:xfrm>
              <a:off x="3304353" y="3266248"/>
              <a:ext cx="498244" cy="945135"/>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4" name="文本框 25">
              <a:extLst>
                <a:ext uri="{FF2B5EF4-FFF2-40B4-BE49-F238E27FC236}">
                  <a16:creationId xmlns="" xmlns:a16="http://schemas.microsoft.com/office/drawing/2014/main" id="{A448803E-D539-455D-9114-98B0A30AC660}"/>
                </a:ext>
              </a:extLst>
            </p:cNvPr>
            <p:cNvSpPr txBox="1"/>
            <p:nvPr/>
          </p:nvSpPr>
          <p:spPr bwMode="gray">
            <a:xfrm>
              <a:off x="3202380" y="3647580"/>
              <a:ext cx="719907" cy="5596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Token bucket</a:t>
              </a:r>
            </a:p>
          </p:txBody>
        </p:sp>
        <p:sp>
          <p:nvSpPr>
            <p:cNvPr id="55" name="矩形 28">
              <a:extLst>
                <a:ext uri="{FF2B5EF4-FFF2-40B4-BE49-F238E27FC236}">
                  <a16:creationId xmlns="" xmlns:a16="http://schemas.microsoft.com/office/drawing/2014/main" id="{22A411EF-C644-4E76-9FEB-06FF632052BF}"/>
                </a:ext>
              </a:extLst>
            </p:cNvPr>
            <p:cNvSpPr/>
            <p:nvPr/>
          </p:nvSpPr>
          <p:spPr bwMode="gray">
            <a:xfrm>
              <a:off x="3418694" y="285289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ctr">
                <a:spcBef>
                  <a:spcPct val="0"/>
                </a:spcBef>
                <a:spcAft>
                  <a:spcPct val="0"/>
                </a:spcAft>
              </a:pPr>
              <a:endParaRPr lang="en-US" altLang="zh-CN" sz="600" dirty="0">
                <a:latin typeface="Huawei Sans" panose="020C0503030203020204" pitchFamily="34" charset="0"/>
                <a:ea typeface="方正兰亭黑简体" panose="02000000000000000000" pitchFamily="2" charset="-122"/>
              </a:endParaRPr>
            </a:p>
          </p:txBody>
        </p:sp>
        <p:sp>
          <p:nvSpPr>
            <p:cNvPr id="56" name="矩形 29">
              <a:extLst>
                <a:ext uri="{FF2B5EF4-FFF2-40B4-BE49-F238E27FC236}">
                  <a16:creationId xmlns="" xmlns:a16="http://schemas.microsoft.com/office/drawing/2014/main" id="{B868EE2C-E4ED-4839-88D9-F8E261725635}"/>
                </a:ext>
              </a:extLst>
            </p:cNvPr>
            <p:cNvSpPr/>
            <p:nvPr/>
          </p:nvSpPr>
          <p:spPr bwMode="gray">
            <a:xfrm>
              <a:off x="3418694" y="2636873"/>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7" name="文本框 30">
              <a:extLst>
                <a:ext uri="{FF2B5EF4-FFF2-40B4-BE49-F238E27FC236}">
                  <a16:creationId xmlns="" xmlns:a16="http://schemas.microsoft.com/office/drawing/2014/main" id="{17E16895-BF00-406B-B3FB-A848F4F006E4}"/>
                </a:ext>
              </a:extLst>
            </p:cNvPr>
            <p:cNvSpPr txBox="1"/>
            <p:nvPr/>
          </p:nvSpPr>
          <p:spPr bwMode="gray">
            <a:xfrm>
              <a:off x="3208857" y="2317836"/>
              <a:ext cx="635778"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Token</a:t>
              </a:r>
            </a:p>
          </p:txBody>
        </p:sp>
        <p:sp>
          <p:nvSpPr>
            <p:cNvPr id="58" name="右箭头标注 33">
              <a:extLst>
                <a:ext uri="{FF2B5EF4-FFF2-40B4-BE49-F238E27FC236}">
                  <a16:creationId xmlns="" xmlns:a16="http://schemas.microsoft.com/office/drawing/2014/main" id="{1C5FB5AB-648B-4347-B19E-44DC3F07A867}"/>
                </a:ext>
              </a:extLst>
            </p:cNvPr>
            <p:cNvSpPr/>
            <p:nvPr/>
          </p:nvSpPr>
          <p:spPr bwMode="gray">
            <a:xfrm>
              <a:off x="4573025" y="3312983"/>
              <a:ext cx="948484" cy="734621"/>
            </a:xfrm>
            <a:prstGeom prst="rightArrowCallout">
              <a:avLst>
                <a:gd name="adj1" fmla="val 23271"/>
                <a:gd name="adj2" fmla="val 25000"/>
                <a:gd name="adj3" fmla="val 25000"/>
                <a:gd name="adj4" fmla="val 80282"/>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Remark</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grpSp>
          <p:nvGrpSpPr>
            <p:cNvPr id="61" name="组合 64">
              <a:extLst>
                <a:ext uri="{FF2B5EF4-FFF2-40B4-BE49-F238E27FC236}">
                  <a16:creationId xmlns="" xmlns:a16="http://schemas.microsoft.com/office/drawing/2014/main" id="{EA2824CD-5BF2-465A-8E09-2AD24CCB4107}"/>
                </a:ext>
              </a:extLst>
            </p:cNvPr>
            <p:cNvGrpSpPr/>
            <p:nvPr/>
          </p:nvGrpSpPr>
          <p:grpSpPr bwMode="gray">
            <a:xfrm>
              <a:off x="5422802" y="3154413"/>
              <a:ext cx="1065590" cy="1010883"/>
              <a:chOff x="6638224" y="3190457"/>
              <a:chExt cx="1065590" cy="1010883"/>
            </a:xfrm>
          </p:grpSpPr>
          <p:sp>
            <p:nvSpPr>
              <p:cNvPr id="120" name="圆角矩形 36">
                <a:extLst>
                  <a:ext uri="{FF2B5EF4-FFF2-40B4-BE49-F238E27FC236}">
                    <a16:creationId xmlns="" xmlns:a16="http://schemas.microsoft.com/office/drawing/2014/main" id="{72540883-9724-4E39-9ACF-094183829EB4}"/>
                  </a:ext>
                </a:extLst>
              </p:cNvPr>
              <p:cNvSpPr/>
              <p:nvPr/>
            </p:nvSpPr>
            <p:spPr bwMode="gray">
              <a:xfrm>
                <a:off x="6754628" y="3231573"/>
                <a:ext cx="840351" cy="898811"/>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1" name="文本框 37">
                <a:extLst>
                  <a:ext uri="{FF2B5EF4-FFF2-40B4-BE49-F238E27FC236}">
                    <a16:creationId xmlns="" xmlns:a16="http://schemas.microsoft.com/office/drawing/2014/main" id="{EEB98AF8-1C07-43D3-9BCE-D142A105945A}"/>
                  </a:ext>
                </a:extLst>
              </p:cNvPr>
              <p:cNvSpPr txBox="1"/>
              <p:nvPr/>
            </p:nvSpPr>
            <p:spPr bwMode="gray">
              <a:xfrm>
                <a:off x="6638224" y="3190457"/>
                <a:ext cx="1065590" cy="101088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Other processing methods</a:t>
                </a:r>
                <a:endParaRPr lang="en-US" altLang="zh-CN" sz="1200" b="1" dirty="0">
                  <a:latin typeface="Huawei Sans" panose="020C0503030203020204" pitchFamily="34" charset="0"/>
                  <a:ea typeface="方正兰亭黑简体" panose="02000000000000000000" pitchFamily="2" charset="-122"/>
                </a:endParaRPr>
              </a:p>
              <a:p>
                <a:pPr algn="ctr" fontAlgn="ctr"/>
                <a:r>
                  <a:rPr lang="en-US" sz="1200" b="1" dirty="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endParaRPr>
              </a:p>
            </p:txBody>
          </p:sp>
        </p:grpSp>
        <p:sp>
          <p:nvSpPr>
            <p:cNvPr id="62" name="椭圆 38">
              <a:extLst>
                <a:ext uri="{FF2B5EF4-FFF2-40B4-BE49-F238E27FC236}">
                  <a16:creationId xmlns="" xmlns:a16="http://schemas.microsoft.com/office/drawing/2014/main" id="{3FCC71B9-93EC-4A31-8AD8-7EEF720C8FF3}"/>
                </a:ext>
              </a:extLst>
            </p:cNvPr>
            <p:cNvSpPr/>
            <p:nvPr/>
          </p:nvSpPr>
          <p:spPr bwMode="gray">
            <a:xfrm>
              <a:off x="7508870" y="3500274"/>
              <a:ext cx="324036"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3" name="圆角矩形 39">
              <a:extLst>
                <a:ext uri="{FF2B5EF4-FFF2-40B4-BE49-F238E27FC236}">
                  <a16:creationId xmlns="" xmlns:a16="http://schemas.microsoft.com/office/drawing/2014/main" id="{46976111-A43C-4217-BA4C-18FBFF28ED58}"/>
                </a:ext>
              </a:extLst>
            </p:cNvPr>
            <p:cNvSpPr/>
            <p:nvPr/>
          </p:nvSpPr>
          <p:spPr bwMode="gray">
            <a:xfrm>
              <a:off x="8228950" y="2843221"/>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 0</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4" name="圆角矩形 40">
              <a:extLst>
                <a:ext uri="{FF2B5EF4-FFF2-40B4-BE49-F238E27FC236}">
                  <a16:creationId xmlns="" xmlns:a16="http://schemas.microsoft.com/office/drawing/2014/main" id="{20031325-E723-4036-BA8F-EA9D4E9E2C93}"/>
                </a:ext>
              </a:extLst>
            </p:cNvPr>
            <p:cNvSpPr/>
            <p:nvPr/>
          </p:nvSpPr>
          <p:spPr bwMode="gray">
            <a:xfrm>
              <a:off x="8228950" y="3212936"/>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7" name="圆角矩形 41">
              <a:extLst>
                <a:ext uri="{FF2B5EF4-FFF2-40B4-BE49-F238E27FC236}">
                  <a16:creationId xmlns="" xmlns:a16="http://schemas.microsoft.com/office/drawing/2014/main" id="{F74CBBEC-4B82-41D1-996B-15868177D443}"/>
                </a:ext>
              </a:extLst>
            </p:cNvPr>
            <p:cNvSpPr/>
            <p:nvPr/>
          </p:nvSpPr>
          <p:spPr bwMode="gray">
            <a:xfrm>
              <a:off x="8228950" y="3635309"/>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2</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8" name="圆角矩形 42">
              <a:extLst>
                <a:ext uri="{FF2B5EF4-FFF2-40B4-BE49-F238E27FC236}">
                  <a16:creationId xmlns="" xmlns:a16="http://schemas.microsoft.com/office/drawing/2014/main" id="{18FE2635-F422-4807-86A2-E8E424AC5007}"/>
                </a:ext>
              </a:extLst>
            </p:cNvPr>
            <p:cNvSpPr/>
            <p:nvPr/>
          </p:nvSpPr>
          <p:spPr bwMode="gray">
            <a:xfrm>
              <a:off x="8228950" y="4329061"/>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a:t>
              </a:r>
              <a:r>
                <a:rPr lang="en-US" sz="1200" b="0" i="1" dirty="0">
                  <a:latin typeface="Huawei Sans" panose="020C0503030203020204" pitchFamily="34" charset="0"/>
                </a:rPr>
                <a:t>N</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9" name="文本框 43">
              <a:extLst>
                <a:ext uri="{FF2B5EF4-FFF2-40B4-BE49-F238E27FC236}">
                  <a16:creationId xmlns="" xmlns:a16="http://schemas.microsoft.com/office/drawing/2014/main" id="{DBC00933-2CA2-4839-AC53-635F80D72102}"/>
                </a:ext>
              </a:extLst>
            </p:cNvPr>
            <p:cNvSpPr txBox="1"/>
            <p:nvPr/>
          </p:nvSpPr>
          <p:spPr bwMode="gray">
            <a:xfrm>
              <a:off x="8442822" y="3906871"/>
              <a:ext cx="287926" cy="315166"/>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a:t>
              </a:r>
              <a:endParaRPr lang="en-US" altLang="zh-CN" sz="1050" b="1" dirty="0">
                <a:latin typeface="Huawei Sans" panose="020C0503030203020204" pitchFamily="34" charset="0"/>
                <a:ea typeface="方正兰亭黑简体" panose="02000000000000000000" pitchFamily="2" charset="-122"/>
              </a:endParaRPr>
            </a:p>
          </p:txBody>
        </p:sp>
        <p:cxnSp>
          <p:nvCxnSpPr>
            <p:cNvPr id="90" name="直接箭头连接符 45">
              <a:extLst>
                <a:ext uri="{FF2B5EF4-FFF2-40B4-BE49-F238E27FC236}">
                  <a16:creationId xmlns="" xmlns:a16="http://schemas.microsoft.com/office/drawing/2014/main" id="{5B42B90A-62E9-4260-B5EF-8DD9938FA8DE}"/>
                </a:ext>
              </a:extLst>
            </p:cNvPr>
            <p:cNvCxnSpPr>
              <a:stCxn id="62" idx="0"/>
              <a:endCxn id="63" idx="1"/>
            </p:cNvCxnSpPr>
            <p:nvPr/>
          </p:nvCxnSpPr>
          <p:spPr bwMode="gray">
            <a:xfrm flipV="1">
              <a:off x="7670888" y="2987221"/>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1" name="直接箭头连接符 48">
              <a:extLst>
                <a:ext uri="{FF2B5EF4-FFF2-40B4-BE49-F238E27FC236}">
                  <a16:creationId xmlns="" xmlns:a16="http://schemas.microsoft.com/office/drawing/2014/main" id="{773DDE20-A3C4-4113-AD4B-D5A28BD7E17D}"/>
                </a:ext>
              </a:extLst>
            </p:cNvPr>
            <p:cNvCxnSpPr>
              <a:stCxn id="62" idx="7"/>
              <a:endCxn id="64" idx="1"/>
            </p:cNvCxnSpPr>
            <p:nvPr/>
          </p:nvCxnSpPr>
          <p:spPr bwMode="gray">
            <a:xfrm flipV="1">
              <a:off x="7785452" y="3356936"/>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2" name="直接箭头连接符 51">
              <a:extLst>
                <a:ext uri="{FF2B5EF4-FFF2-40B4-BE49-F238E27FC236}">
                  <a16:creationId xmlns="" xmlns:a16="http://schemas.microsoft.com/office/drawing/2014/main" id="{0F577271-EE6A-42F6-8A13-54A44F8EE729}"/>
                </a:ext>
              </a:extLst>
            </p:cNvPr>
            <p:cNvCxnSpPr>
              <a:stCxn id="62" idx="6"/>
              <a:endCxn id="87" idx="1"/>
            </p:cNvCxnSpPr>
            <p:nvPr/>
          </p:nvCxnSpPr>
          <p:spPr bwMode="gray">
            <a:xfrm>
              <a:off x="7832906" y="3680294"/>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直接箭头连接符 54">
              <a:extLst>
                <a:ext uri="{FF2B5EF4-FFF2-40B4-BE49-F238E27FC236}">
                  <a16:creationId xmlns="" xmlns:a16="http://schemas.microsoft.com/office/drawing/2014/main" id="{E0ACE2AD-7054-47EA-AB5F-9B585B6F6AD3}"/>
                </a:ext>
              </a:extLst>
            </p:cNvPr>
            <p:cNvCxnSpPr>
              <a:stCxn id="62" idx="5"/>
            </p:cNvCxnSpPr>
            <p:nvPr/>
          </p:nvCxnSpPr>
          <p:spPr bwMode="gray">
            <a:xfrm>
              <a:off x="7785452" y="3807587"/>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4" name="直接箭头连接符 55">
              <a:extLst>
                <a:ext uri="{FF2B5EF4-FFF2-40B4-BE49-F238E27FC236}">
                  <a16:creationId xmlns="" xmlns:a16="http://schemas.microsoft.com/office/drawing/2014/main" id="{46079A0D-15C0-4C53-A9C7-0F54AFE1916C}"/>
                </a:ext>
              </a:extLst>
            </p:cNvPr>
            <p:cNvCxnSpPr>
              <a:stCxn id="62" idx="4"/>
              <a:endCxn id="88" idx="1"/>
            </p:cNvCxnSpPr>
            <p:nvPr/>
          </p:nvCxnSpPr>
          <p:spPr bwMode="gray">
            <a:xfrm>
              <a:off x="7670888" y="3860314"/>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5" name="右箭头标注 71">
              <a:extLst>
                <a:ext uri="{FF2B5EF4-FFF2-40B4-BE49-F238E27FC236}">
                  <a16:creationId xmlns="" xmlns:a16="http://schemas.microsoft.com/office/drawing/2014/main" id="{F5B94C5E-B583-4D7F-868B-F7134EC36291}"/>
                </a:ext>
              </a:extLst>
            </p:cNvPr>
            <p:cNvSpPr/>
            <p:nvPr/>
          </p:nvSpPr>
          <p:spPr bwMode="gray">
            <a:xfrm>
              <a:off x="10039205"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GTS</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6" name="右箭头标注 74">
              <a:extLst>
                <a:ext uri="{FF2B5EF4-FFF2-40B4-BE49-F238E27FC236}">
                  <a16:creationId xmlns="" xmlns:a16="http://schemas.microsoft.com/office/drawing/2014/main" id="{6E38E178-B1FD-4879-9CAC-7F871C78B785}"/>
                </a:ext>
              </a:extLst>
            </p:cNvPr>
            <p:cNvSpPr/>
            <p:nvPr/>
          </p:nvSpPr>
          <p:spPr bwMode="gray">
            <a:xfrm>
              <a:off x="6500758" y="3312983"/>
              <a:ext cx="1044116" cy="734621"/>
            </a:xfrm>
            <a:prstGeom prst="rightArrowCallout">
              <a:avLst>
                <a:gd name="adj1" fmla="val 23271"/>
                <a:gd name="adj2" fmla="val 19073"/>
                <a:gd name="adj3" fmla="val 28952"/>
                <a:gd name="adj4" fmla="val 7127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WRED</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7" name="文本框 75">
              <a:extLst>
                <a:ext uri="{FF2B5EF4-FFF2-40B4-BE49-F238E27FC236}">
                  <a16:creationId xmlns="" xmlns:a16="http://schemas.microsoft.com/office/drawing/2014/main" id="{E463107E-0445-4BA8-95C8-0F8BD76E7C07}"/>
                </a:ext>
              </a:extLst>
            </p:cNvPr>
            <p:cNvSpPr txBox="1"/>
            <p:nvPr/>
          </p:nvSpPr>
          <p:spPr bwMode="gray">
            <a:xfrm>
              <a:off x="6253722" y="4000675"/>
              <a:ext cx="1255148" cy="5596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avoidance</a:t>
              </a:r>
            </a:p>
          </p:txBody>
        </p:sp>
        <p:sp>
          <p:nvSpPr>
            <p:cNvPr id="98" name="文本框 76">
              <a:extLst>
                <a:ext uri="{FF2B5EF4-FFF2-40B4-BE49-F238E27FC236}">
                  <a16:creationId xmlns="" xmlns:a16="http://schemas.microsoft.com/office/drawing/2014/main" id="{E30B66DB-F055-48F0-93D2-6CFBABA46EB0}"/>
                </a:ext>
              </a:extLst>
            </p:cNvPr>
            <p:cNvSpPr txBox="1"/>
            <p:nvPr/>
          </p:nvSpPr>
          <p:spPr bwMode="gray">
            <a:xfrm rot="19363375">
              <a:off x="7191264" y="2787093"/>
              <a:ext cx="1145460" cy="5596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Packet </a:t>
              </a:r>
              <a:r>
                <a:rPr lang="en-US" sz="1200" b="1" dirty="0" err="1">
                  <a:latin typeface="Huawei Sans" panose="020C0503030203020204" pitchFamily="34" charset="0"/>
                </a:rPr>
                <a:t>enqueuing</a:t>
              </a:r>
              <a:endParaRPr lang="en-US" sz="1200" b="1" dirty="0">
                <a:latin typeface="Huawei Sans" panose="020C0503030203020204" pitchFamily="34" charset="0"/>
              </a:endParaRPr>
            </a:p>
          </p:txBody>
        </p:sp>
        <p:grpSp>
          <p:nvGrpSpPr>
            <p:cNvPr id="99" name="组合 88">
              <a:extLst>
                <a:ext uri="{FF2B5EF4-FFF2-40B4-BE49-F238E27FC236}">
                  <a16:creationId xmlns="" xmlns:a16="http://schemas.microsoft.com/office/drawing/2014/main" id="{F8CCFB38-CBA1-4B0D-BDE0-9CC8DB9C622A}"/>
                </a:ext>
              </a:extLst>
            </p:cNvPr>
            <p:cNvGrpSpPr/>
            <p:nvPr/>
          </p:nvGrpSpPr>
          <p:grpSpPr bwMode="gray">
            <a:xfrm>
              <a:off x="9201058" y="2816892"/>
              <a:ext cx="540060" cy="1800200"/>
              <a:chOff x="9804412" y="2852936"/>
              <a:chExt cx="540060" cy="1800200"/>
            </a:xfrm>
          </p:grpSpPr>
          <p:grpSp>
            <p:nvGrpSpPr>
              <p:cNvPr id="116" name="组合 77">
                <a:extLst>
                  <a:ext uri="{FF2B5EF4-FFF2-40B4-BE49-F238E27FC236}">
                    <a16:creationId xmlns="" xmlns:a16="http://schemas.microsoft.com/office/drawing/2014/main" id="{3900AF84-619D-42EE-9435-4DC47BFA48AF}"/>
                  </a:ext>
                </a:extLst>
              </p:cNvPr>
              <p:cNvGrpSpPr/>
              <p:nvPr/>
            </p:nvGrpSpPr>
            <p:grpSpPr bwMode="gray">
              <a:xfrm>
                <a:off x="9804412" y="2852936"/>
                <a:ext cx="540060" cy="1800200"/>
                <a:chOff x="7032104" y="2852936"/>
                <a:chExt cx="540060" cy="1800200"/>
              </a:xfrm>
            </p:grpSpPr>
            <p:sp>
              <p:nvSpPr>
                <p:cNvPr id="118" name="圆角矩形 78">
                  <a:extLst>
                    <a:ext uri="{FF2B5EF4-FFF2-40B4-BE49-F238E27FC236}">
                      <a16:creationId xmlns="" xmlns:a16="http://schemas.microsoft.com/office/drawing/2014/main" id="{ACD8B3C0-EA0F-4FFD-AAD8-FD5A7E522325}"/>
                    </a:ext>
                  </a:extLst>
                </p:cNvPr>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9" name="文本框 79">
                  <a:extLst>
                    <a:ext uri="{FF2B5EF4-FFF2-40B4-BE49-F238E27FC236}">
                      <a16:creationId xmlns="" xmlns:a16="http://schemas.microsoft.com/office/drawing/2014/main" id="{F567F757-4663-4C45-9AA8-ED114C4873EE}"/>
                    </a:ext>
                  </a:extLst>
                </p:cNvPr>
                <p:cNvSpPr txBox="1"/>
                <p:nvPr/>
              </p:nvSpPr>
              <p:spPr bwMode="gray">
                <a:xfrm rot="16200000">
                  <a:off x="6689534" y="3579676"/>
                  <a:ext cx="121166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b="1" dirty="0">
                      <a:latin typeface="Huawei Sans" panose="020C0503030203020204" pitchFamily="34" charset="0"/>
                    </a:rPr>
                    <a:t>Scheduling</a:t>
                  </a:r>
                  <a:endParaRPr lang="en-US" altLang="zh-CN" sz="1200" b="1" dirty="0">
                    <a:latin typeface="Huawei Sans" panose="020C0503030203020204" pitchFamily="34" charset="0"/>
                    <a:ea typeface="方正兰亭黑简体" panose="02000000000000000000" pitchFamily="2" charset="-122"/>
                  </a:endParaRPr>
                </a:p>
              </p:txBody>
            </p:sp>
          </p:grpSp>
          <p:sp>
            <p:nvSpPr>
              <p:cNvPr id="117" name="任意多边形 81">
                <a:extLst>
                  <a:ext uri="{FF2B5EF4-FFF2-40B4-BE49-F238E27FC236}">
                    <a16:creationId xmlns="" xmlns:a16="http://schemas.microsoft.com/office/drawing/2014/main" id="{351A30CB-40DD-477D-9A36-B95A41677473}"/>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100" name="直接箭头连接符 83">
              <a:extLst>
                <a:ext uri="{FF2B5EF4-FFF2-40B4-BE49-F238E27FC236}">
                  <a16:creationId xmlns="" xmlns:a16="http://schemas.microsoft.com/office/drawing/2014/main" id="{C4043591-4410-427D-9F4C-80FCF2598498}"/>
                </a:ext>
              </a:extLst>
            </p:cNvPr>
            <p:cNvCxnSpPr/>
            <p:nvPr/>
          </p:nvCxnSpPr>
          <p:spPr bwMode="gray">
            <a:xfrm>
              <a:off x="8949030" y="299691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1" name="直接箭头连接符 85">
              <a:extLst>
                <a:ext uri="{FF2B5EF4-FFF2-40B4-BE49-F238E27FC236}">
                  <a16:creationId xmlns="" xmlns:a16="http://schemas.microsoft.com/office/drawing/2014/main" id="{2B7D293D-7D3F-4664-A515-825D6DB07329}"/>
                </a:ext>
              </a:extLst>
            </p:cNvPr>
            <p:cNvCxnSpPr/>
            <p:nvPr/>
          </p:nvCxnSpPr>
          <p:spPr bwMode="gray">
            <a:xfrm>
              <a:off x="8949030" y="335695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2" name="直接箭头连接符 86">
              <a:extLst>
                <a:ext uri="{FF2B5EF4-FFF2-40B4-BE49-F238E27FC236}">
                  <a16:creationId xmlns="" xmlns:a16="http://schemas.microsoft.com/office/drawing/2014/main" id="{5E89F53F-A897-4E05-A941-4A25CB6AEF00}"/>
                </a:ext>
              </a:extLst>
            </p:cNvPr>
            <p:cNvCxnSpPr/>
            <p:nvPr/>
          </p:nvCxnSpPr>
          <p:spPr bwMode="gray">
            <a:xfrm>
              <a:off x="8949030" y="378900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3" name="直接箭头连接符 87">
              <a:extLst>
                <a:ext uri="{FF2B5EF4-FFF2-40B4-BE49-F238E27FC236}">
                  <a16:creationId xmlns="" xmlns:a16="http://schemas.microsoft.com/office/drawing/2014/main" id="{9AB28663-678E-45A6-AD6F-9905BBC33602}"/>
                </a:ext>
              </a:extLst>
            </p:cNvPr>
            <p:cNvCxnSpPr/>
            <p:nvPr/>
          </p:nvCxnSpPr>
          <p:spPr bwMode="gray">
            <a:xfrm>
              <a:off x="8949030" y="447307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4" name="文本框 90">
              <a:extLst>
                <a:ext uri="{FF2B5EF4-FFF2-40B4-BE49-F238E27FC236}">
                  <a16:creationId xmlns="" xmlns:a16="http://schemas.microsoft.com/office/drawing/2014/main" id="{02162221-ACE8-481B-8C25-47D045855846}"/>
                </a:ext>
              </a:extLst>
            </p:cNvPr>
            <p:cNvSpPr txBox="1"/>
            <p:nvPr/>
          </p:nvSpPr>
          <p:spPr bwMode="gray">
            <a:xfrm>
              <a:off x="8415171" y="4689557"/>
              <a:ext cx="2044818"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management</a:t>
              </a:r>
            </a:p>
          </p:txBody>
        </p:sp>
        <p:sp>
          <p:nvSpPr>
            <p:cNvPr id="105" name="文本框 91">
              <a:extLst>
                <a:ext uri="{FF2B5EF4-FFF2-40B4-BE49-F238E27FC236}">
                  <a16:creationId xmlns="" xmlns:a16="http://schemas.microsoft.com/office/drawing/2014/main" id="{CE062328-F528-4712-936D-0790A21A81C9}"/>
                </a:ext>
              </a:extLst>
            </p:cNvPr>
            <p:cNvSpPr txBox="1"/>
            <p:nvPr/>
          </p:nvSpPr>
          <p:spPr bwMode="gray">
            <a:xfrm>
              <a:off x="9845034" y="4000675"/>
              <a:ext cx="1000156" cy="5596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sp>
          <p:nvSpPr>
            <p:cNvPr id="106" name="文本框 92">
              <a:extLst>
                <a:ext uri="{FF2B5EF4-FFF2-40B4-BE49-F238E27FC236}">
                  <a16:creationId xmlns="" xmlns:a16="http://schemas.microsoft.com/office/drawing/2014/main" id="{146EE5A3-2416-48F8-8053-86E0A1E66F6A}"/>
                </a:ext>
              </a:extLst>
            </p:cNvPr>
            <p:cNvSpPr txBox="1"/>
            <p:nvPr/>
          </p:nvSpPr>
          <p:spPr bwMode="gray">
            <a:xfrm>
              <a:off x="2886664" y="4241772"/>
              <a:ext cx="1294612"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grpSp>
          <p:nvGrpSpPr>
            <p:cNvPr id="107" name="组合 102">
              <a:extLst>
                <a:ext uri="{FF2B5EF4-FFF2-40B4-BE49-F238E27FC236}">
                  <a16:creationId xmlns="" xmlns:a16="http://schemas.microsoft.com/office/drawing/2014/main" id="{8213C338-3867-4F6E-A26F-9B71A0890A79}"/>
                </a:ext>
              </a:extLst>
            </p:cNvPr>
            <p:cNvGrpSpPr/>
            <p:nvPr/>
          </p:nvGrpSpPr>
          <p:grpSpPr bwMode="gray">
            <a:xfrm>
              <a:off x="10702129" y="2348839"/>
              <a:ext cx="870068" cy="2700302"/>
              <a:chOff x="779057" y="2384883"/>
              <a:chExt cx="870068" cy="2700302"/>
            </a:xfrm>
          </p:grpSpPr>
          <p:sp>
            <p:nvSpPr>
              <p:cNvPr id="114" name="圆角矩形 105">
                <a:extLst>
                  <a:ext uri="{FF2B5EF4-FFF2-40B4-BE49-F238E27FC236}">
                    <a16:creationId xmlns="" xmlns:a16="http://schemas.microsoft.com/office/drawing/2014/main" id="{C17779C8-6080-496F-9F42-CC259B0E1567}"/>
                  </a:ext>
                </a:extLst>
              </p:cNvPr>
              <p:cNvSpPr/>
              <p:nvPr/>
            </p:nvSpPr>
            <p:spPr bwMode="gray">
              <a:xfrm>
                <a:off x="1006178" y="2384883"/>
                <a:ext cx="432048" cy="270030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5" name="îṧlîḋè">
                <a:extLst>
                  <a:ext uri="{FF2B5EF4-FFF2-40B4-BE49-F238E27FC236}">
                    <a16:creationId xmlns="" xmlns:a16="http://schemas.microsoft.com/office/drawing/2014/main" id="{91A703D9-E263-41DD-A801-48F11BBACF3F}"/>
                  </a:ext>
                </a:extLst>
              </p:cNvPr>
              <p:cNvSpPr txBox="1"/>
              <p:nvPr/>
            </p:nvSpPr>
            <p:spPr bwMode="gray">
              <a:xfrm rot="16200000">
                <a:off x="638980" y="3299999"/>
                <a:ext cx="1150222" cy="87006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altLang="zh-CN" sz="1200" b="1" dirty="0">
                    <a:latin typeface="Huawei Sans" panose="020C0503030203020204" pitchFamily="34" charset="0"/>
                  </a:rPr>
                  <a:t>Outbound interface</a:t>
                </a:r>
                <a:endParaRPr lang="en-US" altLang="zh-CN" sz="1200" b="1" dirty="0">
                  <a:latin typeface="Huawei Sans" panose="020C0503030203020204" pitchFamily="34" charset="0"/>
                  <a:ea typeface="方正兰亭黑简体" panose="02000000000000000000" pitchFamily="2" charset="-122"/>
                </a:endParaRPr>
              </a:p>
            </p:txBody>
          </p:sp>
        </p:grpSp>
        <p:cxnSp>
          <p:nvCxnSpPr>
            <p:cNvPr id="108" name="直接箭头连接符 112">
              <a:extLst>
                <a:ext uri="{FF2B5EF4-FFF2-40B4-BE49-F238E27FC236}">
                  <a16:creationId xmlns="" xmlns:a16="http://schemas.microsoft.com/office/drawing/2014/main" id="{61430F62-E6AF-40DC-8E06-6A77AFBBA631}"/>
                </a:ext>
              </a:extLst>
            </p:cNvPr>
            <p:cNvCxnSpPr/>
            <p:nvPr/>
          </p:nvCxnSpPr>
          <p:spPr bwMode="gray">
            <a:xfrm>
              <a:off x="9741118" y="3032917"/>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9" name="直接箭头连接符 116">
              <a:extLst>
                <a:ext uri="{FF2B5EF4-FFF2-40B4-BE49-F238E27FC236}">
                  <a16:creationId xmlns="" xmlns:a16="http://schemas.microsoft.com/office/drawing/2014/main" id="{0675BBEA-4FE8-4002-B8CC-2BEEE1BBEFE3}"/>
                </a:ext>
              </a:extLst>
            </p:cNvPr>
            <p:cNvCxnSpPr/>
            <p:nvPr/>
          </p:nvCxnSpPr>
          <p:spPr bwMode="gray">
            <a:xfrm>
              <a:off x="9741118" y="3392956"/>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0" name="直接箭头连接符 118">
              <a:extLst>
                <a:ext uri="{FF2B5EF4-FFF2-40B4-BE49-F238E27FC236}">
                  <a16:creationId xmlns="" xmlns:a16="http://schemas.microsoft.com/office/drawing/2014/main" id="{C62980AE-BD43-4549-883F-D186B0B4DCCD}"/>
                </a:ext>
              </a:extLst>
            </p:cNvPr>
            <p:cNvCxnSpPr>
              <a:endCxn id="95" idx="1"/>
            </p:cNvCxnSpPr>
            <p:nvPr/>
          </p:nvCxnSpPr>
          <p:spPr bwMode="gray">
            <a:xfrm flipV="1">
              <a:off x="9741118" y="3680294"/>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1" name="直接箭头连接符 121">
              <a:extLst>
                <a:ext uri="{FF2B5EF4-FFF2-40B4-BE49-F238E27FC236}">
                  <a16:creationId xmlns="" xmlns:a16="http://schemas.microsoft.com/office/drawing/2014/main" id="{7D065775-0296-4C56-B84A-885CA6F5977F}"/>
                </a:ext>
              </a:extLst>
            </p:cNvPr>
            <p:cNvCxnSpPr/>
            <p:nvPr/>
          </p:nvCxnSpPr>
          <p:spPr bwMode="gray">
            <a:xfrm flipV="1">
              <a:off x="9741118" y="3933016"/>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2" name="文本框 123">
              <a:extLst>
                <a:ext uri="{FF2B5EF4-FFF2-40B4-BE49-F238E27FC236}">
                  <a16:creationId xmlns="" xmlns:a16="http://schemas.microsoft.com/office/drawing/2014/main" id="{28A8E3B3-6FEB-4DA6-8245-500106993B7F}"/>
                </a:ext>
              </a:extLst>
            </p:cNvPr>
            <p:cNvSpPr txBox="1"/>
            <p:nvPr/>
          </p:nvSpPr>
          <p:spPr bwMode="gray">
            <a:xfrm rot="2912443">
              <a:off x="9474539" y="2734875"/>
              <a:ext cx="123669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Leaving queues</a:t>
              </a:r>
            </a:p>
          </p:txBody>
        </p:sp>
        <p:sp>
          <p:nvSpPr>
            <p:cNvPr id="113" name="右箭头标注 61">
              <a:extLst>
                <a:ext uri="{FF2B5EF4-FFF2-40B4-BE49-F238E27FC236}">
                  <a16:creationId xmlns="" xmlns:a16="http://schemas.microsoft.com/office/drawing/2014/main" id="{179F6EDA-9235-4B9F-A0E5-1B8110F76EB7}"/>
                </a:ext>
              </a:extLst>
            </p:cNvPr>
            <p:cNvSpPr/>
            <p:nvPr/>
          </p:nvSpPr>
          <p:spPr bwMode="gray">
            <a:xfrm>
              <a:off x="3824513" y="3312983"/>
              <a:ext cx="727779" cy="734621"/>
            </a:xfrm>
            <a:prstGeom prst="rightArrowCallout">
              <a:avLst>
                <a:gd name="adj1" fmla="val 23271"/>
                <a:gd name="adj2" fmla="val 25000"/>
                <a:gd name="adj3" fmla="val 25000"/>
                <a:gd name="adj4" fmla="val 75310"/>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CAR</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grpSp>
      <p:sp>
        <p:nvSpPr>
          <p:cNvPr id="131" name="圆角矩形 75">
            <a:extLst>
              <a:ext uri="{FF2B5EF4-FFF2-40B4-BE49-F238E27FC236}">
                <a16:creationId xmlns="" xmlns:a16="http://schemas.microsoft.com/office/drawing/2014/main" id="{DB011463-868D-4AB9-9794-2F178ABBE795}"/>
              </a:ext>
            </a:extLst>
          </p:cNvPr>
          <p:cNvSpPr/>
          <p:nvPr/>
        </p:nvSpPr>
        <p:spPr bwMode="gray">
          <a:xfrm>
            <a:off x="593410" y="3052828"/>
            <a:ext cx="11055665" cy="304231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132" name="圆角矩形 75">
            <a:extLst>
              <a:ext uri="{FF2B5EF4-FFF2-40B4-BE49-F238E27FC236}">
                <a16:creationId xmlns="" xmlns:a16="http://schemas.microsoft.com/office/drawing/2014/main" id="{4FF6BE44-7278-4A33-9AC7-4EFEBD9B3C16}"/>
              </a:ext>
            </a:extLst>
          </p:cNvPr>
          <p:cNvSpPr/>
          <p:nvPr/>
        </p:nvSpPr>
        <p:spPr bwMode="gray">
          <a:xfrm>
            <a:off x="591959" y="2624628"/>
            <a:ext cx="11084429"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err="1">
                <a:solidFill>
                  <a:srgbClr val="30B5C5"/>
                </a:solidFill>
                <a:latin typeface="Huawei Sans" panose="020C0503030203020204" pitchFamily="34" charset="0"/>
              </a:rPr>
              <a:t>QoS</a:t>
            </a:r>
            <a:r>
              <a:rPr lang="en-US" sz="1600" dirty="0">
                <a:solidFill>
                  <a:srgbClr val="30B5C5"/>
                </a:solidFill>
                <a:latin typeface="Huawei Sans" panose="020C0503030203020204" pitchFamily="34" charset="0"/>
              </a:rPr>
              <a:t> implementation</a:t>
            </a:r>
          </a:p>
        </p:txBody>
      </p:sp>
    </p:spTree>
    <p:extLst>
      <p:ext uri="{BB962C8B-B14F-4D97-AF65-F5344CB8AC3E}">
        <p14:creationId xmlns:p14="http://schemas.microsoft.com/office/powerpoint/2010/main" val="10538710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4800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4B900B-6582-4E49-A5B0-3D3BC35E5352}"/>
              </a:ext>
            </a:extLst>
          </p:cNvPr>
          <p:cNvSpPr>
            <a:spLocks noGrp="1"/>
          </p:cNvSpPr>
          <p:nvPr>
            <p:ph type="title"/>
          </p:nvPr>
        </p:nvSpPr>
        <p:spPr bwMode="gray"/>
        <p:txBody>
          <a:bodyPr/>
          <a:lstStyle/>
          <a:p>
            <a:r>
              <a:rPr lang="en-US"/>
              <a:t>QoS Application Example</a:t>
            </a:r>
            <a:endParaRPr lang="en-US" dirty="0"/>
          </a:p>
        </p:txBody>
      </p:sp>
      <p:sp>
        <p:nvSpPr>
          <p:cNvPr id="3" name="Text Placeholder 2">
            <a:extLst>
              <a:ext uri="{FF2B5EF4-FFF2-40B4-BE49-F238E27FC236}">
                <a16:creationId xmlns="" xmlns:a16="http://schemas.microsoft.com/office/drawing/2014/main" id="{DD905929-4CE6-4FA7-B3BF-3F7187AB98FE}"/>
              </a:ext>
            </a:extLst>
          </p:cNvPr>
          <p:cNvSpPr>
            <a:spLocks noGrp="1"/>
          </p:cNvSpPr>
          <p:nvPr>
            <p:ph type="body" sz="quarter" idx="10"/>
          </p:nvPr>
        </p:nvSpPr>
        <p:spPr bwMode="gray"/>
        <p:txBody>
          <a:bodyPr/>
          <a:lstStyle/>
          <a:p>
            <a:pPr algn="l"/>
            <a:r>
              <a:rPr lang="en-US" sz="1800"/>
              <a:t>In the </a:t>
            </a:r>
            <a:r>
              <a:rPr lang="en-US" altLang="zh-CN" sz="1800"/>
              <a:t>enterprise WAN interconnection scenario, QoS is typically deployed on the egress link.</a:t>
            </a:r>
          </a:p>
          <a:p>
            <a:pPr algn="l"/>
            <a:r>
              <a:rPr lang="en-US" sz="1800"/>
              <a:t>QoS technology is used to ensure high network bandwidth and short delays for high-value services.</a:t>
            </a:r>
            <a:endParaRPr lang="en-US" sz="1800" dirty="0"/>
          </a:p>
        </p:txBody>
      </p:sp>
      <p:sp>
        <p:nvSpPr>
          <p:cNvPr id="4" name="矩形 129">
            <a:extLst>
              <a:ext uri="{FF2B5EF4-FFF2-40B4-BE49-F238E27FC236}">
                <a16:creationId xmlns="" xmlns:a16="http://schemas.microsoft.com/office/drawing/2014/main" id="{B0C47284-879B-40D7-A31D-F9B850AD252C}"/>
              </a:ext>
            </a:extLst>
          </p:cNvPr>
          <p:cNvSpPr/>
          <p:nvPr/>
        </p:nvSpPr>
        <p:spPr bwMode="gray">
          <a:xfrm>
            <a:off x="4724552" y="2750515"/>
            <a:ext cx="2772308" cy="3154913"/>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5" name="矩形 132">
            <a:extLst>
              <a:ext uri="{FF2B5EF4-FFF2-40B4-BE49-F238E27FC236}">
                <a16:creationId xmlns="" xmlns:a16="http://schemas.microsoft.com/office/drawing/2014/main" id="{899BA762-CEC6-46B2-A3AF-1B6A3EDE2486}"/>
              </a:ext>
            </a:extLst>
          </p:cNvPr>
          <p:cNvSpPr/>
          <p:nvPr/>
        </p:nvSpPr>
        <p:spPr bwMode="gray">
          <a:xfrm>
            <a:off x="7604872" y="2750515"/>
            <a:ext cx="3348372" cy="3154913"/>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6" name="矩形 128">
            <a:extLst>
              <a:ext uri="{FF2B5EF4-FFF2-40B4-BE49-F238E27FC236}">
                <a16:creationId xmlns="" xmlns:a16="http://schemas.microsoft.com/office/drawing/2014/main" id="{5BDC625C-1957-43F9-BA35-097F382C13D5}"/>
              </a:ext>
            </a:extLst>
          </p:cNvPr>
          <p:cNvSpPr/>
          <p:nvPr/>
        </p:nvSpPr>
        <p:spPr bwMode="gray">
          <a:xfrm>
            <a:off x="1772224" y="2750515"/>
            <a:ext cx="2844316" cy="3154913"/>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 name="矩形 127">
            <a:extLst>
              <a:ext uri="{FF2B5EF4-FFF2-40B4-BE49-F238E27FC236}">
                <a16:creationId xmlns="" xmlns:a16="http://schemas.microsoft.com/office/drawing/2014/main" id="{70D04098-BBB7-4776-A843-F0FB3C0A5920}"/>
              </a:ext>
            </a:extLst>
          </p:cNvPr>
          <p:cNvSpPr/>
          <p:nvPr/>
        </p:nvSpPr>
        <p:spPr bwMode="gray">
          <a:xfrm>
            <a:off x="9693104" y="4868463"/>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8" name="矩形 126">
            <a:extLst>
              <a:ext uri="{FF2B5EF4-FFF2-40B4-BE49-F238E27FC236}">
                <a16:creationId xmlns="" xmlns:a16="http://schemas.microsoft.com/office/drawing/2014/main" id="{3455F45A-6E4B-4E1B-8D30-2D0809E400B2}"/>
              </a:ext>
            </a:extLst>
          </p:cNvPr>
          <p:cNvSpPr/>
          <p:nvPr/>
        </p:nvSpPr>
        <p:spPr bwMode="gray">
          <a:xfrm>
            <a:off x="9693104" y="3860351"/>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9" name="矩形 118">
            <a:extLst>
              <a:ext uri="{FF2B5EF4-FFF2-40B4-BE49-F238E27FC236}">
                <a16:creationId xmlns="" xmlns:a16="http://schemas.microsoft.com/office/drawing/2014/main" id="{86D33265-BED7-4355-95FA-99E4C4945E6F}"/>
              </a:ext>
            </a:extLst>
          </p:cNvPr>
          <p:cNvSpPr/>
          <p:nvPr/>
        </p:nvSpPr>
        <p:spPr bwMode="gray">
          <a:xfrm>
            <a:off x="9693104" y="2852239"/>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cxnSp>
        <p:nvCxnSpPr>
          <p:cNvPr id="10" name="直接连接符 99">
            <a:extLst>
              <a:ext uri="{FF2B5EF4-FFF2-40B4-BE49-F238E27FC236}">
                <a16:creationId xmlns="" xmlns:a16="http://schemas.microsoft.com/office/drawing/2014/main" id="{546A6760-8195-4515-A9CC-E6E2EFB960D4}"/>
              </a:ext>
            </a:extLst>
          </p:cNvPr>
          <p:cNvCxnSpPr>
            <a:stCxn id="23" idx="3"/>
            <a:endCxn id="25" idx="1"/>
          </p:cNvCxnSpPr>
          <p:nvPr/>
        </p:nvCxnSpPr>
        <p:spPr bwMode="gray">
          <a:xfrm>
            <a:off x="6787243" y="4337120"/>
            <a:ext cx="4935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矩形 64">
            <a:extLst>
              <a:ext uri="{FF2B5EF4-FFF2-40B4-BE49-F238E27FC236}">
                <a16:creationId xmlns="" xmlns:a16="http://schemas.microsoft.com/office/drawing/2014/main" id="{ACBA01B2-5B96-4CB7-B921-CE03C8E5F096}"/>
              </a:ext>
            </a:extLst>
          </p:cNvPr>
          <p:cNvSpPr/>
          <p:nvPr/>
        </p:nvSpPr>
        <p:spPr bwMode="gray">
          <a:xfrm>
            <a:off x="1916240" y="4868463"/>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 name="矩形 63">
            <a:extLst>
              <a:ext uri="{FF2B5EF4-FFF2-40B4-BE49-F238E27FC236}">
                <a16:creationId xmlns="" xmlns:a16="http://schemas.microsoft.com/office/drawing/2014/main" id="{EFC8DFF0-A8F1-460F-AEAF-CC5EA07CF3FD}"/>
              </a:ext>
            </a:extLst>
          </p:cNvPr>
          <p:cNvSpPr/>
          <p:nvPr/>
        </p:nvSpPr>
        <p:spPr bwMode="gray">
          <a:xfrm>
            <a:off x="1916240" y="3860351"/>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3" name="矩形 56">
            <a:extLst>
              <a:ext uri="{FF2B5EF4-FFF2-40B4-BE49-F238E27FC236}">
                <a16:creationId xmlns="" xmlns:a16="http://schemas.microsoft.com/office/drawing/2014/main" id="{F214A7C8-BA6A-4A4E-BCFB-1F751C3141BB}"/>
              </a:ext>
            </a:extLst>
          </p:cNvPr>
          <p:cNvSpPr/>
          <p:nvPr/>
        </p:nvSpPr>
        <p:spPr bwMode="gray">
          <a:xfrm>
            <a:off x="1916240" y="2852239"/>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4" name="envelope-doodle_16370">
            <a:extLst>
              <a:ext uri="{FF2B5EF4-FFF2-40B4-BE49-F238E27FC236}">
                <a16:creationId xmlns="" xmlns:a16="http://schemas.microsoft.com/office/drawing/2014/main" id="{3EFD163D-E5C5-4362-9FC3-572634CA0A86}"/>
              </a:ext>
            </a:extLst>
          </p:cNvPr>
          <p:cNvSpPr>
            <a:spLocks noChangeAspect="1"/>
          </p:cNvSpPr>
          <p:nvPr/>
        </p:nvSpPr>
        <p:spPr bwMode="gray">
          <a:xfrm>
            <a:off x="2143942" y="4954901"/>
            <a:ext cx="561911" cy="516030"/>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15" name="图片 58" descr="可视电话硬终端.png">
            <a:extLst>
              <a:ext uri="{FF2B5EF4-FFF2-40B4-BE49-F238E27FC236}">
                <a16:creationId xmlns="" xmlns:a16="http://schemas.microsoft.com/office/drawing/2014/main" id="{D799C8C9-A8B3-4E54-B023-1D60A254CDBE}"/>
              </a:ext>
            </a:extLst>
          </p:cNvPr>
          <p:cNvPicPr>
            <a:picLocks noChangeAspect="1"/>
          </p:cNvPicPr>
          <p:nvPr/>
        </p:nvPicPr>
        <p:blipFill>
          <a:blip r:embed="rId3" cstate="print">
            <a:duotone>
              <a:schemeClr val="accent4">
                <a:shade val="45000"/>
                <a:satMod val="135000"/>
              </a:schemeClr>
              <a:prstClr val="white"/>
            </a:duotone>
          </a:blip>
          <a:stretch>
            <a:fillRect/>
          </a:stretch>
        </p:blipFill>
        <p:spPr bwMode="gray">
          <a:xfrm>
            <a:off x="2139977" y="4026620"/>
            <a:ext cx="569841" cy="457050"/>
          </a:xfrm>
          <a:prstGeom prst="rect">
            <a:avLst/>
          </a:prstGeom>
        </p:spPr>
      </p:pic>
      <p:pic>
        <p:nvPicPr>
          <p:cNvPr id="16" name="图片 59" descr="管理型无线虚链路-蓝.png">
            <a:extLst>
              <a:ext uri="{FF2B5EF4-FFF2-40B4-BE49-F238E27FC236}">
                <a16:creationId xmlns="" xmlns:a16="http://schemas.microsoft.com/office/drawing/2014/main" id="{510DAE91-FAF8-44DD-95E4-074B82ED61AC}"/>
              </a:ext>
            </a:extLst>
          </p:cNvPr>
          <p:cNvPicPr>
            <a:picLocks noChangeAspect="1"/>
          </p:cNvPicPr>
          <p:nvPr/>
        </p:nvPicPr>
        <p:blipFill>
          <a:blip r:embed="rId4" cstate="print">
            <a:duotone>
              <a:schemeClr val="accent4">
                <a:shade val="45000"/>
                <a:satMod val="135000"/>
              </a:schemeClr>
              <a:prstClr val="white"/>
            </a:duotone>
          </a:blip>
          <a:stretch>
            <a:fillRect/>
          </a:stretch>
        </p:blipFill>
        <p:spPr bwMode="gray">
          <a:xfrm>
            <a:off x="2152758" y="3004606"/>
            <a:ext cx="544278" cy="457050"/>
          </a:xfrm>
          <a:prstGeom prst="rect">
            <a:avLst/>
          </a:prstGeom>
        </p:spPr>
      </p:pic>
      <p:sp>
        <p:nvSpPr>
          <p:cNvPr id="17" name="文本框 60">
            <a:extLst>
              <a:ext uri="{FF2B5EF4-FFF2-40B4-BE49-F238E27FC236}">
                <a16:creationId xmlns="" xmlns:a16="http://schemas.microsoft.com/office/drawing/2014/main" id="{5F4F7F82-2354-43B4-9289-DDDFC8E61C4F}"/>
              </a:ext>
            </a:extLst>
          </p:cNvPr>
          <p:cNvSpPr txBox="1"/>
          <p:nvPr/>
        </p:nvSpPr>
        <p:spPr bwMode="gray">
          <a:xfrm>
            <a:off x="1891419" y="3436453"/>
            <a:ext cx="110545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stream</a:t>
            </a:r>
          </a:p>
        </p:txBody>
      </p:sp>
      <p:sp>
        <p:nvSpPr>
          <p:cNvPr id="18" name="文本框 61">
            <a:extLst>
              <a:ext uri="{FF2B5EF4-FFF2-40B4-BE49-F238E27FC236}">
                <a16:creationId xmlns="" xmlns:a16="http://schemas.microsoft.com/office/drawing/2014/main" id="{158C146D-AF05-4429-91EC-4FE7D6C5904B}"/>
              </a:ext>
            </a:extLst>
          </p:cNvPr>
          <p:cNvSpPr txBox="1"/>
          <p:nvPr/>
        </p:nvSpPr>
        <p:spPr bwMode="gray">
          <a:xfrm>
            <a:off x="1885808" y="4472384"/>
            <a:ext cx="111667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Audio stream</a:t>
            </a:r>
          </a:p>
        </p:txBody>
      </p:sp>
      <p:sp>
        <p:nvSpPr>
          <p:cNvPr id="19" name="文本框 62">
            <a:extLst>
              <a:ext uri="{FF2B5EF4-FFF2-40B4-BE49-F238E27FC236}">
                <a16:creationId xmlns="" xmlns:a16="http://schemas.microsoft.com/office/drawing/2014/main" id="{442AA497-CD5A-4A60-A017-84717D1FBD38}"/>
              </a:ext>
            </a:extLst>
          </p:cNvPr>
          <p:cNvSpPr txBox="1"/>
          <p:nvPr/>
        </p:nvSpPr>
        <p:spPr bwMode="gray">
          <a:xfrm>
            <a:off x="1919471" y="5474809"/>
            <a:ext cx="104935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Data stream</a:t>
            </a:r>
          </a:p>
        </p:txBody>
      </p:sp>
      <p:pic>
        <p:nvPicPr>
          <p:cNvPr id="20" name="图片 65">
            <a:extLst>
              <a:ext uri="{FF2B5EF4-FFF2-40B4-BE49-F238E27FC236}">
                <a16:creationId xmlns="" xmlns:a16="http://schemas.microsoft.com/office/drawing/2014/main" id="{DEB90EC7-1884-4F63-A7B6-BEF6AA07D8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320396" y="4067120"/>
            <a:ext cx="658537" cy="540000"/>
          </a:xfrm>
          <a:prstGeom prst="rect">
            <a:avLst/>
          </a:prstGeom>
        </p:spPr>
      </p:pic>
      <p:pic>
        <p:nvPicPr>
          <p:cNvPr id="21" name="图片 66">
            <a:extLst>
              <a:ext uri="{FF2B5EF4-FFF2-40B4-BE49-F238E27FC236}">
                <a16:creationId xmlns="" xmlns:a16="http://schemas.microsoft.com/office/drawing/2014/main" id="{6BCD63F8-9FBA-4946-A39D-927B0ACA79C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508527" y="4067120"/>
            <a:ext cx="658536" cy="540000"/>
          </a:xfrm>
          <a:prstGeom prst="rect">
            <a:avLst/>
          </a:prstGeom>
        </p:spPr>
      </p:pic>
      <p:pic>
        <p:nvPicPr>
          <p:cNvPr id="22" name="图片 69">
            <a:extLst>
              <a:ext uri="{FF2B5EF4-FFF2-40B4-BE49-F238E27FC236}">
                <a16:creationId xmlns="" xmlns:a16="http://schemas.microsoft.com/office/drawing/2014/main" id="{AD6BDB17-D7D0-428C-8B7A-C60ACF44CD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336619" y="3356355"/>
            <a:ext cx="658536" cy="540000"/>
          </a:xfrm>
          <a:prstGeom prst="rect">
            <a:avLst/>
          </a:prstGeom>
        </p:spPr>
      </p:pic>
      <p:pic>
        <p:nvPicPr>
          <p:cNvPr id="23" name="图片 71">
            <a:extLst>
              <a:ext uri="{FF2B5EF4-FFF2-40B4-BE49-F238E27FC236}">
                <a16:creationId xmlns="" xmlns:a16="http://schemas.microsoft.com/office/drawing/2014/main" id="{EE2E1F9E-2C70-42A8-AAA1-C0BA8613BD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128707" y="4067120"/>
            <a:ext cx="658536" cy="540000"/>
          </a:xfrm>
          <a:prstGeom prst="rect">
            <a:avLst/>
          </a:prstGeom>
        </p:spPr>
      </p:pic>
      <p:pic>
        <p:nvPicPr>
          <p:cNvPr id="24" name="图片 72">
            <a:extLst>
              <a:ext uri="{FF2B5EF4-FFF2-40B4-BE49-F238E27FC236}">
                <a16:creationId xmlns="" xmlns:a16="http://schemas.microsoft.com/office/drawing/2014/main" id="{35AAFFD3-13BF-47D1-8A81-CF9DABDD8CB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336619" y="4760511"/>
            <a:ext cx="658536" cy="540000"/>
          </a:xfrm>
          <a:prstGeom prst="rect">
            <a:avLst/>
          </a:prstGeom>
        </p:spPr>
      </p:pic>
      <p:pic>
        <p:nvPicPr>
          <p:cNvPr id="25" name="图片 73">
            <a:extLst>
              <a:ext uri="{FF2B5EF4-FFF2-40B4-BE49-F238E27FC236}">
                <a16:creationId xmlns="" xmlns:a16="http://schemas.microsoft.com/office/drawing/2014/main" id="{1A06EEB4-514B-4102-A286-062BD2A0E5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280835" y="4067120"/>
            <a:ext cx="658536" cy="540000"/>
          </a:xfrm>
          <a:prstGeom prst="rect">
            <a:avLst/>
          </a:prstGeom>
        </p:spPr>
      </p:pic>
      <p:pic>
        <p:nvPicPr>
          <p:cNvPr id="26" name="图片 74">
            <a:extLst>
              <a:ext uri="{FF2B5EF4-FFF2-40B4-BE49-F238E27FC236}">
                <a16:creationId xmlns="" xmlns:a16="http://schemas.microsoft.com/office/drawing/2014/main" id="{E7C6EA06-BA22-43B2-A88E-2BCEECEC12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84992" y="4067120"/>
            <a:ext cx="658537" cy="540000"/>
          </a:xfrm>
          <a:prstGeom prst="rect">
            <a:avLst/>
          </a:prstGeom>
        </p:spPr>
      </p:pic>
      <p:cxnSp>
        <p:nvCxnSpPr>
          <p:cNvPr id="27" name="直接连接符 75">
            <a:extLst>
              <a:ext uri="{FF2B5EF4-FFF2-40B4-BE49-F238E27FC236}">
                <a16:creationId xmlns="" xmlns:a16="http://schemas.microsoft.com/office/drawing/2014/main" id="{6B201141-8D76-4385-ADBB-76C1CB9C6918}"/>
              </a:ext>
            </a:extLst>
          </p:cNvPr>
          <p:cNvCxnSpPr>
            <a:stCxn id="13" idx="3"/>
            <a:endCxn id="20" idx="0"/>
          </p:cNvCxnSpPr>
          <p:nvPr/>
        </p:nvCxnSpPr>
        <p:spPr bwMode="gray">
          <a:xfrm>
            <a:off x="2960356" y="3320291"/>
            <a:ext cx="689309"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8" name="图片 76">
            <a:extLst>
              <a:ext uri="{FF2B5EF4-FFF2-40B4-BE49-F238E27FC236}">
                <a16:creationId xmlns="" xmlns:a16="http://schemas.microsoft.com/office/drawing/2014/main" id="{5DEC4BD3-9E90-49E1-B48B-42E475A9D5E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891805" y="2924367"/>
            <a:ext cx="646714" cy="540000"/>
          </a:xfrm>
          <a:prstGeom prst="rect">
            <a:avLst/>
          </a:prstGeom>
        </p:spPr>
      </p:pic>
      <p:pic>
        <p:nvPicPr>
          <p:cNvPr id="29" name="图片 82">
            <a:extLst>
              <a:ext uri="{FF2B5EF4-FFF2-40B4-BE49-F238E27FC236}">
                <a16:creationId xmlns="" xmlns:a16="http://schemas.microsoft.com/office/drawing/2014/main" id="{1E384D5E-3EE5-4ACF-A32A-BBA0EC66A6F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891805" y="3959108"/>
            <a:ext cx="646714" cy="540000"/>
          </a:xfrm>
          <a:prstGeom prst="rect">
            <a:avLst/>
          </a:prstGeom>
        </p:spPr>
      </p:pic>
      <p:pic>
        <p:nvPicPr>
          <p:cNvPr id="30" name="图片 83">
            <a:extLst>
              <a:ext uri="{FF2B5EF4-FFF2-40B4-BE49-F238E27FC236}">
                <a16:creationId xmlns="" xmlns:a16="http://schemas.microsoft.com/office/drawing/2014/main" id="{B863C47C-7781-48CF-9167-BA0E039C7F2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891805" y="4940531"/>
            <a:ext cx="646714" cy="540000"/>
          </a:xfrm>
          <a:prstGeom prst="rect">
            <a:avLst/>
          </a:prstGeom>
        </p:spPr>
      </p:pic>
      <p:cxnSp>
        <p:nvCxnSpPr>
          <p:cNvPr id="31" name="直接连接符 84">
            <a:extLst>
              <a:ext uri="{FF2B5EF4-FFF2-40B4-BE49-F238E27FC236}">
                <a16:creationId xmlns="" xmlns:a16="http://schemas.microsoft.com/office/drawing/2014/main" id="{EC47BDB7-B7E1-48B8-AF99-EDDB4B709C50}"/>
              </a:ext>
            </a:extLst>
          </p:cNvPr>
          <p:cNvCxnSpPr>
            <a:stCxn id="12" idx="3"/>
            <a:endCxn id="20" idx="1"/>
          </p:cNvCxnSpPr>
          <p:nvPr/>
        </p:nvCxnSpPr>
        <p:spPr bwMode="gray">
          <a:xfrm>
            <a:off x="2960356" y="4328403"/>
            <a:ext cx="3600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直接连接符 85">
            <a:extLst>
              <a:ext uri="{FF2B5EF4-FFF2-40B4-BE49-F238E27FC236}">
                <a16:creationId xmlns="" xmlns:a16="http://schemas.microsoft.com/office/drawing/2014/main" id="{F83064E4-020B-4631-927F-CEA68545B8E1}"/>
              </a:ext>
            </a:extLst>
          </p:cNvPr>
          <p:cNvCxnSpPr>
            <a:stCxn id="11" idx="3"/>
            <a:endCxn id="20" idx="2"/>
          </p:cNvCxnSpPr>
          <p:nvPr/>
        </p:nvCxnSpPr>
        <p:spPr bwMode="gray">
          <a:xfrm flipV="1">
            <a:off x="2960356" y="4607120"/>
            <a:ext cx="689309"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86">
            <a:extLst>
              <a:ext uri="{FF2B5EF4-FFF2-40B4-BE49-F238E27FC236}">
                <a16:creationId xmlns="" xmlns:a16="http://schemas.microsoft.com/office/drawing/2014/main" id="{48CC86E3-A8DE-44D8-86D8-4BB118ED0D15}"/>
              </a:ext>
            </a:extLst>
          </p:cNvPr>
          <p:cNvCxnSpPr>
            <a:stCxn id="20" idx="3"/>
            <a:endCxn id="21" idx="1"/>
          </p:cNvCxnSpPr>
          <p:nvPr/>
        </p:nvCxnSpPr>
        <p:spPr bwMode="gray">
          <a:xfrm>
            <a:off x="3978933" y="4337120"/>
            <a:ext cx="52959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直接连接符 87">
            <a:extLst>
              <a:ext uri="{FF2B5EF4-FFF2-40B4-BE49-F238E27FC236}">
                <a16:creationId xmlns="" xmlns:a16="http://schemas.microsoft.com/office/drawing/2014/main" id="{A2767C5C-78E0-4ED0-A2CA-A9E0C4F50B82}"/>
              </a:ext>
            </a:extLst>
          </p:cNvPr>
          <p:cNvCxnSpPr>
            <a:stCxn id="21" idx="0"/>
            <a:endCxn id="22" idx="1"/>
          </p:cNvCxnSpPr>
          <p:nvPr/>
        </p:nvCxnSpPr>
        <p:spPr bwMode="gray">
          <a:xfrm flipV="1">
            <a:off x="4837795" y="3626355"/>
            <a:ext cx="498824"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92">
            <a:extLst>
              <a:ext uri="{FF2B5EF4-FFF2-40B4-BE49-F238E27FC236}">
                <a16:creationId xmlns="" xmlns:a16="http://schemas.microsoft.com/office/drawing/2014/main" id="{6D94970A-7D12-4F97-A398-80C99DE42ED3}"/>
              </a:ext>
            </a:extLst>
          </p:cNvPr>
          <p:cNvCxnSpPr>
            <a:stCxn id="22" idx="3"/>
            <a:endCxn id="23" idx="0"/>
          </p:cNvCxnSpPr>
          <p:nvPr/>
        </p:nvCxnSpPr>
        <p:spPr bwMode="gray">
          <a:xfrm>
            <a:off x="5995155" y="3626355"/>
            <a:ext cx="462820"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94">
            <a:extLst>
              <a:ext uri="{FF2B5EF4-FFF2-40B4-BE49-F238E27FC236}">
                <a16:creationId xmlns="" xmlns:a16="http://schemas.microsoft.com/office/drawing/2014/main" id="{B23DB67E-1127-4B37-84B2-3AA477EA08AB}"/>
              </a:ext>
            </a:extLst>
          </p:cNvPr>
          <p:cNvCxnSpPr>
            <a:stCxn id="24" idx="3"/>
            <a:endCxn id="23" idx="2"/>
          </p:cNvCxnSpPr>
          <p:nvPr/>
        </p:nvCxnSpPr>
        <p:spPr bwMode="gray">
          <a:xfrm flipV="1">
            <a:off x="5995155" y="4607120"/>
            <a:ext cx="462820"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直接连接符 117">
            <a:extLst>
              <a:ext uri="{FF2B5EF4-FFF2-40B4-BE49-F238E27FC236}">
                <a16:creationId xmlns="" xmlns:a16="http://schemas.microsoft.com/office/drawing/2014/main" id="{B857EFF8-FD76-497E-9EEF-789EB60BD55D}"/>
              </a:ext>
            </a:extLst>
          </p:cNvPr>
          <p:cNvCxnSpPr>
            <a:stCxn id="25" idx="3"/>
            <a:endCxn id="26" idx="1"/>
          </p:cNvCxnSpPr>
          <p:nvPr/>
        </p:nvCxnSpPr>
        <p:spPr bwMode="gray">
          <a:xfrm>
            <a:off x="7939371" y="4337120"/>
            <a:ext cx="74562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文本框 122">
            <a:extLst>
              <a:ext uri="{FF2B5EF4-FFF2-40B4-BE49-F238E27FC236}">
                <a16:creationId xmlns="" xmlns:a16="http://schemas.microsoft.com/office/drawing/2014/main" id="{A9E4B94F-BBD9-484F-8133-6BA3BCFC3C67}"/>
              </a:ext>
            </a:extLst>
          </p:cNvPr>
          <p:cNvSpPr txBox="1"/>
          <p:nvPr/>
        </p:nvSpPr>
        <p:spPr bwMode="gray">
          <a:xfrm>
            <a:off x="9929333" y="3479696"/>
            <a:ext cx="5716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a:t>
            </a:r>
          </a:p>
        </p:txBody>
      </p:sp>
      <p:sp>
        <p:nvSpPr>
          <p:cNvPr id="39" name="文本框 123">
            <a:extLst>
              <a:ext uri="{FF2B5EF4-FFF2-40B4-BE49-F238E27FC236}">
                <a16:creationId xmlns="" xmlns:a16="http://schemas.microsoft.com/office/drawing/2014/main" id="{8023EFDF-2117-4FCC-88B7-B4540EFA32EC}"/>
              </a:ext>
            </a:extLst>
          </p:cNvPr>
          <p:cNvSpPr txBox="1"/>
          <p:nvPr/>
        </p:nvSpPr>
        <p:spPr bwMode="gray">
          <a:xfrm>
            <a:off x="9923723" y="4507741"/>
            <a:ext cx="5828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Audio</a:t>
            </a:r>
          </a:p>
        </p:txBody>
      </p:sp>
      <p:sp>
        <p:nvSpPr>
          <p:cNvPr id="40" name="文本框 124">
            <a:extLst>
              <a:ext uri="{FF2B5EF4-FFF2-40B4-BE49-F238E27FC236}">
                <a16:creationId xmlns="" xmlns:a16="http://schemas.microsoft.com/office/drawing/2014/main" id="{6B386DA2-756B-4F0D-BC43-E29BE92ACD41}"/>
              </a:ext>
            </a:extLst>
          </p:cNvPr>
          <p:cNvSpPr txBox="1"/>
          <p:nvPr/>
        </p:nvSpPr>
        <p:spPr bwMode="gray">
          <a:xfrm>
            <a:off x="9957386" y="5515853"/>
            <a:ext cx="51555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Data</a:t>
            </a:r>
          </a:p>
        </p:txBody>
      </p:sp>
      <p:cxnSp>
        <p:nvCxnSpPr>
          <p:cNvPr id="41" name="直接连接符 134">
            <a:extLst>
              <a:ext uri="{FF2B5EF4-FFF2-40B4-BE49-F238E27FC236}">
                <a16:creationId xmlns="" xmlns:a16="http://schemas.microsoft.com/office/drawing/2014/main" id="{92FC94F3-55BF-40D9-AB3B-0EFF656BF252}"/>
              </a:ext>
            </a:extLst>
          </p:cNvPr>
          <p:cNvCxnSpPr>
            <a:stCxn id="26" idx="0"/>
            <a:endCxn id="9" idx="1"/>
          </p:cNvCxnSpPr>
          <p:nvPr/>
        </p:nvCxnSpPr>
        <p:spPr bwMode="gray">
          <a:xfrm flipV="1">
            <a:off x="9014261" y="3320291"/>
            <a:ext cx="678843"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2" name="直接连接符 135">
            <a:extLst>
              <a:ext uri="{FF2B5EF4-FFF2-40B4-BE49-F238E27FC236}">
                <a16:creationId xmlns="" xmlns:a16="http://schemas.microsoft.com/office/drawing/2014/main" id="{84000C76-8F8E-447F-BC4E-99B8A1EE2718}"/>
              </a:ext>
            </a:extLst>
          </p:cNvPr>
          <p:cNvCxnSpPr>
            <a:stCxn id="26" idx="3"/>
            <a:endCxn id="8" idx="1"/>
          </p:cNvCxnSpPr>
          <p:nvPr/>
        </p:nvCxnSpPr>
        <p:spPr bwMode="gray">
          <a:xfrm flipV="1">
            <a:off x="9343529" y="4328403"/>
            <a:ext cx="34957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3" name="直接连接符 136">
            <a:extLst>
              <a:ext uri="{FF2B5EF4-FFF2-40B4-BE49-F238E27FC236}">
                <a16:creationId xmlns="" xmlns:a16="http://schemas.microsoft.com/office/drawing/2014/main" id="{2F469A81-97BA-46A2-B829-EE845DBBD393}"/>
              </a:ext>
            </a:extLst>
          </p:cNvPr>
          <p:cNvCxnSpPr>
            <a:stCxn id="26" idx="2"/>
            <a:endCxn id="7" idx="1"/>
          </p:cNvCxnSpPr>
          <p:nvPr/>
        </p:nvCxnSpPr>
        <p:spPr bwMode="gray">
          <a:xfrm>
            <a:off x="9014261" y="4607120"/>
            <a:ext cx="678843"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4" name="圆角矩形 141">
            <a:extLst>
              <a:ext uri="{FF2B5EF4-FFF2-40B4-BE49-F238E27FC236}">
                <a16:creationId xmlns="" xmlns:a16="http://schemas.microsoft.com/office/drawing/2014/main" id="{0566E3D1-3EE5-45D8-998E-2F1DF3355854}"/>
              </a:ext>
            </a:extLst>
          </p:cNvPr>
          <p:cNvSpPr/>
          <p:nvPr/>
        </p:nvSpPr>
        <p:spPr bwMode="gray">
          <a:xfrm>
            <a:off x="3068367" y="5527201"/>
            <a:ext cx="91056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solidFill>
                  <a:schemeClr val="tx1"/>
                </a:solidFill>
                <a:latin typeface="Huawei Sans" panose="020C0503030203020204" pitchFamily="34" charset="0"/>
              </a:rPr>
              <a:t>LAN</a:t>
            </a:r>
          </a:p>
        </p:txBody>
      </p:sp>
      <p:sp>
        <p:nvSpPr>
          <p:cNvPr id="45" name="圆角矩形 143">
            <a:extLst>
              <a:ext uri="{FF2B5EF4-FFF2-40B4-BE49-F238E27FC236}">
                <a16:creationId xmlns="" xmlns:a16="http://schemas.microsoft.com/office/drawing/2014/main" id="{38FDC859-DE4B-4BD1-BA58-4742F81908EA}"/>
              </a:ext>
            </a:extLst>
          </p:cNvPr>
          <p:cNvSpPr/>
          <p:nvPr/>
        </p:nvSpPr>
        <p:spPr bwMode="gray">
          <a:xfrm>
            <a:off x="5619581" y="5527201"/>
            <a:ext cx="1049187"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latin typeface="Huawei Sans" panose="020C0503030203020204" pitchFamily="34" charset="0"/>
              </a:rPr>
              <a:t>WAN</a:t>
            </a:r>
          </a:p>
        </p:txBody>
      </p:sp>
      <p:sp>
        <p:nvSpPr>
          <p:cNvPr id="46" name="圆角矩形 145">
            <a:extLst>
              <a:ext uri="{FF2B5EF4-FFF2-40B4-BE49-F238E27FC236}">
                <a16:creationId xmlns="" xmlns:a16="http://schemas.microsoft.com/office/drawing/2014/main" id="{DD544C2F-0D23-4AEB-AE15-0A1FD01DEFE9}"/>
              </a:ext>
            </a:extLst>
          </p:cNvPr>
          <p:cNvSpPr/>
          <p:nvPr/>
        </p:nvSpPr>
        <p:spPr bwMode="gray">
          <a:xfrm>
            <a:off x="8684992" y="5527201"/>
            <a:ext cx="86409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solidFill>
                  <a:schemeClr val="tx1"/>
                </a:solidFill>
                <a:latin typeface="Huawei Sans" panose="020C0503030203020204" pitchFamily="34" charset="0"/>
              </a:rPr>
              <a:t>LAN</a:t>
            </a:r>
          </a:p>
        </p:txBody>
      </p:sp>
      <p:sp>
        <p:nvSpPr>
          <p:cNvPr id="49" name="Oval 41">
            <a:extLst>
              <a:ext uri="{FF2B5EF4-FFF2-40B4-BE49-F238E27FC236}">
                <a16:creationId xmlns="" xmlns:a16="http://schemas.microsoft.com/office/drawing/2014/main" id="{FCDCF062-5799-45BA-A30B-2A067C00331B}"/>
              </a:ext>
            </a:extLst>
          </p:cNvPr>
          <p:cNvSpPr>
            <a:spLocks noChangeAspect="1"/>
          </p:cNvSpPr>
          <p:nvPr/>
        </p:nvSpPr>
        <p:spPr bwMode="gray">
          <a:xfrm>
            <a:off x="4776049" y="398745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0" name="Rectangular Callout 52">
            <a:extLst>
              <a:ext uri="{FF2B5EF4-FFF2-40B4-BE49-F238E27FC236}">
                <a16:creationId xmlns="" xmlns:a16="http://schemas.microsoft.com/office/drawing/2014/main" id="{1577EEF9-9FBB-43B6-B10C-5E5DE699E358}"/>
              </a:ext>
            </a:extLst>
          </p:cNvPr>
          <p:cNvSpPr/>
          <p:nvPr/>
        </p:nvSpPr>
        <p:spPr bwMode="gray">
          <a:xfrm>
            <a:off x="3068367" y="2768812"/>
            <a:ext cx="2196651" cy="908040"/>
          </a:xfrm>
          <a:prstGeom prst="wedgeRectCallout">
            <a:avLst>
              <a:gd name="adj1" fmla="val 28796"/>
              <a:gd name="adj2" fmla="val 8019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tx1"/>
                </a:solidFill>
                <a:latin typeface="Huawei Sans" panose="020C0503030203020204" pitchFamily="34" charset="0"/>
              </a:rPr>
              <a:t>QoS</a:t>
            </a:r>
            <a:r>
              <a:rPr lang="en-US" sz="1200" dirty="0">
                <a:solidFill>
                  <a:schemeClr val="tx1"/>
                </a:solidFill>
                <a:latin typeface="Huawei Sans" panose="020C0503030203020204" pitchFamily="34" charset="0"/>
              </a:rPr>
              <a:t> is deployed in the outbound direction of the interface to </a:t>
            </a:r>
            <a:r>
              <a:rPr lang="en-US" sz="1200" dirty="0">
                <a:solidFill>
                  <a:srgbClr val="C7000B"/>
                </a:solidFill>
                <a:latin typeface="Huawei Sans" panose="020C0503030203020204" pitchFamily="34" charset="0"/>
              </a:rPr>
              <a:t>rate-limit traffic and preferentially schedule high-priority traffic</a:t>
            </a:r>
            <a:r>
              <a:rPr lang="en-US" sz="1200" dirty="0">
                <a:solidFill>
                  <a:schemeClr val="tx1"/>
                </a:solidFill>
                <a:latin typeface="Huawei Sans" panose="020C0503030203020204" pitchFamily="34" charset="0"/>
              </a:rPr>
              <a:t>.</a:t>
            </a:r>
          </a:p>
        </p:txBody>
      </p:sp>
      <p:cxnSp>
        <p:nvCxnSpPr>
          <p:cNvPr id="51" name="直接连接符 94">
            <a:extLst>
              <a:ext uri="{FF2B5EF4-FFF2-40B4-BE49-F238E27FC236}">
                <a16:creationId xmlns="" xmlns:a16="http://schemas.microsoft.com/office/drawing/2014/main" id="{B69ACAD2-EC48-4862-A814-88A22DE1C518}"/>
              </a:ext>
            </a:extLst>
          </p:cNvPr>
          <p:cNvCxnSpPr>
            <a:cxnSpLocks/>
            <a:stCxn id="24" idx="1"/>
            <a:endCxn id="21" idx="2"/>
          </p:cNvCxnSpPr>
          <p:nvPr/>
        </p:nvCxnSpPr>
        <p:spPr bwMode="gray">
          <a:xfrm flipH="1" flipV="1">
            <a:off x="4837795" y="4607120"/>
            <a:ext cx="498824"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2" name="圆角矩形 75">
            <a:extLst>
              <a:ext uri="{FF2B5EF4-FFF2-40B4-BE49-F238E27FC236}">
                <a16:creationId xmlns="" xmlns:a16="http://schemas.microsoft.com/office/drawing/2014/main" id="{F7111E70-838F-4723-B445-AF801FECFDC2}"/>
              </a:ext>
            </a:extLst>
          </p:cNvPr>
          <p:cNvSpPr/>
          <p:nvPr/>
        </p:nvSpPr>
        <p:spPr bwMode="gray">
          <a:xfrm>
            <a:off x="854743" y="2544754"/>
            <a:ext cx="10894345" cy="35893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53" name="圆角矩形 75">
            <a:extLst>
              <a:ext uri="{FF2B5EF4-FFF2-40B4-BE49-F238E27FC236}">
                <a16:creationId xmlns="" xmlns:a16="http://schemas.microsoft.com/office/drawing/2014/main" id="{F1F5B474-4E15-441D-9A90-7D2191D761C7}"/>
              </a:ext>
            </a:extLst>
          </p:cNvPr>
          <p:cNvSpPr/>
          <p:nvPr/>
        </p:nvSpPr>
        <p:spPr bwMode="gray">
          <a:xfrm>
            <a:off x="853292" y="2116555"/>
            <a:ext cx="10895795"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Application scenario of QoS </a:t>
            </a:r>
          </a:p>
        </p:txBody>
      </p:sp>
    </p:spTree>
    <p:extLst>
      <p:ext uri="{BB962C8B-B14F-4D97-AF65-F5344CB8AC3E}">
        <p14:creationId xmlns:p14="http://schemas.microsoft.com/office/powerpoint/2010/main" val="26499293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HQoS </a:t>
            </a:r>
            <a:endParaRPr lang="en-US" dirty="0"/>
          </a:p>
        </p:txBody>
      </p:sp>
      <p:sp>
        <p:nvSpPr>
          <p:cNvPr id="3" name="Text Placeholder 2"/>
          <p:cNvSpPr>
            <a:spLocks noGrp="1"/>
          </p:cNvSpPr>
          <p:nvPr>
            <p:ph type="body" sz="quarter" idx="10"/>
          </p:nvPr>
        </p:nvSpPr>
        <p:spPr bwMode="gray"/>
        <p:txBody>
          <a:bodyPr/>
          <a:lstStyle/>
          <a:p>
            <a:pPr algn="l"/>
            <a:r>
              <a:rPr lang="en-US" sz="1400" dirty="0"/>
              <a:t>Conventional </a:t>
            </a:r>
            <a:r>
              <a:rPr lang="en-US" sz="1400" dirty="0" err="1"/>
              <a:t>QoS</a:t>
            </a:r>
            <a:r>
              <a:rPr lang="en-US" sz="1400" dirty="0"/>
              <a:t> schedules traffic based on interfaces. Interfaces themselves can only differentiate service priorities. Traffic of the same priority uses the same interface queue and compete for the same queue resources. Therefore, conventional </a:t>
            </a:r>
            <a:r>
              <a:rPr lang="en-US" sz="1400" dirty="0" err="1"/>
              <a:t>QoS</a:t>
            </a:r>
            <a:r>
              <a:rPr lang="en-US" sz="1400" dirty="0"/>
              <a:t> is unable to provide differentiated services based on the types of traffic and users.</a:t>
            </a:r>
            <a:endParaRPr lang="en-US" altLang="zh-CN" sz="1400" dirty="0"/>
          </a:p>
          <a:p>
            <a:pPr algn="l"/>
            <a:r>
              <a:rPr lang="en-US" altLang="zh-CN" sz="1400" dirty="0" err="1"/>
              <a:t>HQoS</a:t>
            </a:r>
            <a:r>
              <a:rPr lang="en-US" altLang="zh-CN" sz="1400" dirty="0"/>
              <a:t> implements hierarchical scheduling based on multiple levels of queues, differentiating both services and users to provide fine-tuned </a:t>
            </a:r>
            <a:r>
              <a:rPr lang="en-US" altLang="zh-CN" sz="1400" dirty="0" err="1"/>
              <a:t>QoS</a:t>
            </a:r>
            <a:r>
              <a:rPr lang="en-US" altLang="zh-CN" sz="1400" dirty="0"/>
              <a:t> guarantee.</a:t>
            </a:r>
          </a:p>
        </p:txBody>
      </p:sp>
      <p:sp>
        <p:nvSpPr>
          <p:cNvPr id="4" name="圆角矩形 75">
            <a:extLst>
              <a:ext uri="{FF2B5EF4-FFF2-40B4-BE49-F238E27FC236}">
                <a16:creationId xmlns="" xmlns:a16="http://schemas.microsoft.com/office/drawing/2014/main" id="{87461A01-905F-485F-A179-3EDBF31F5375}"/>
              </a:ext>
            </a:extLst>
          </p:cNvPr>
          <p:cNvSpPr/>
          <p:nvPr/>
        </p:nvSpPr>
        <p:spPr bwMode="gray">
          <a:xfrm>
            <a:off x="851948" y="3184172"/>
            <a:ext cx="10836613" cy="29926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defTabSz="914112" fontAlgn="ctr">
              <a:lnSpc>
                <a:spcPct val="20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rPr>
              <a:t>In home broadband scenarios, different families may lease different network bandwidths and network services. QoS cannot be used to implement fine-tuned management of these families.</a:t>
            </a:r>
            <a:endParaRPr lang="en-US" sz="1200" dirty="0">
              <a:solidFill>
                <a:prstClr val="black"/>
              </a:solidFill>
              <a:latin typeface="Huawei Sans" panose="020C0503030203020204" pitchFamily="34" charset="0"/>
            </a:endParaRPr>
          </a:p>
        </p:txBody>
      </p:sp>
      <p:sp>
        <p:nvSpPr>
          <p:cNvPr id="5" name="圆角矩形 75">
            <a:extLst>
              <a:ext uri="{FF2B5EF4-FFF2-40B4-BE49-F238E27FC236}">
                <a16:creationId xmlns="" xmlns:a16="http://schemas.microsoft.com/office/drawing/2014/main" id="{ED7DF836-6AD9-482B-AF00-52D5AAA91B24}"/>
              </a:ext>
            </a:extLst>
          </p:cNvPr>
          <p:cNvSpPr/>
          <p:nvPr/>
        </p:nvSpPr>
        <p:spPr bwMode="gray">
          <a:xfrm>
            <a:off x="847725" y="2755973"/>
            <a:ext cx="10864807"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err="1">
                <a:solidFill>
                  <a:srgbClr val="30B5C5"/>
                </a:solidFill>
                <a:latin typeface="Huawei Sans" panose="020C0503030203020204" pitchFamily="34" charset="0"/>
              </a:rPr>
              <a:t>QoS</a:t>
            </a:r>
            <a:r>
              <a:rPr lang="en-US" sz="1600" dirty="0">
                <a:solidFill>
                  <a:srgbClr val="30B5C5"/>
                </a:solidFill>
                <a:latin typeface="Huawei Sans" panose="020C0503030203020204" pitchFamily="34" charset="0"/>
              </a:rPr>
              <a:t> limitations in multi-tenant scenarios</a:t>
            </a:r>
          </a:p>
        </p:txBody>
      </p:sp>
      <p:sp>
        <p:nvSpPr>
          <p:cNvPr id="6" name="Freeform 159">
            <a:extLst>
              <a:ext uri="{FF2B5EF4-FFF2-40B4-BE49-F238E27FC236}">
                <a16:creationId xmlns="" xmlns:a16="http://schemas.microsoft.com/office/drawing/2014/main" id="{BBB6E3E0-47DB-4523-8D85-39CA4C80AC20}"/>
              </a:ext>
            </a:extLst>
          </p:cNvPr>
          <p:cNvSpPr/>
          <p:nvPr/>
        </p:nvSpPr>
        <p:spPr bwMode="gray">
          <a:xfrm flipH="1">
            <a:off x="1830103" y="3585775"/>
            <a:ext cx="1684767" cy="810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59">
            <a:extLst>
              <a:ext uri="{FF2B5EF4-FFF2-40B4-BE49-F238E27FC236}">
                <a16:creationId xmlns="" xmlns:a16="http://schemas.microsoft.com/office/drawing/2014/main" id="{50BFEB29-3DD2-427B-A9E2-EB71D651CEB1}"/>
              </a:ext>
            </a:extLst>
          </p:cNvPr>
          <p:cNvSpPr/>
          <p:nvPr/>
        </p:nvSpPr>
        <p:spPr bwMode="gray">
          <a:xfrm flipH="1">
            <a:off x="1830104" y="4694635"/>
            <a:ext cx="1684767" cy="810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6" descr="PC.png">
            <a:extLst>
              <a:ext uri="{FF2B5EF4-FFF2-40B4-BE49-F238E27FC236}">
                <a16:creationId xmlns="" xmlns:a16="http://schemas.microsoft.com/office/drawing/2014/main" id="{C09410A1-5434-49CB-9E60-FD465D4A5346}"/>
              </a:ext>
            </a:extLst>
          </p:cNvPr>
          <p:cNvPicPr>
            <a:picLocks noChangeAspect="1"/>
          </p:cNvPicPr>
          <p:nvPr/>
        </p:nvPicPr>
        <p:blipFill>
          <a:blip r:embed="rId3" cstate="print"/>
          <a:stretch>
            <a:fillRect/>
          </a:stretch>
        </p:blipFill>
        <p:spPr bwMode="gray">
          <a:xfrm>
            <a:off x="1899824" y="3826222"/>
            <a:ext cx="538853" cy="413838"/>
          </a:xfrm>
          <a:prstGeom prst="rect">
            <a:avLst/>
          </a:prstGeom>
        </p:spPr>
      </p:pic>
      <p:pic>
        <p:nvPicPr>
          <p:cNvPr id="10" name="图片 6" descr="PC.png">
            <a:extLst>
              <a:ext uri="{FF2B5EF4-FFF2-40B4-BE49-F238E27FC236}">
                <a16:creationId xmlns="" xmlns:a16="http://schemas.microsoft.com/office/drawing/2014/main" id="{C4DE8A0B-9E0F-4E60-A223-289DCA7FDF3D}"/>
              </a:ext>
            </a:extLst>
          </p:cNvPr>
          <p:cNvPicPr>
            <a:picLocks noChangeAspect="1"/>
          </p:cNvPicPr>
          <p:nvPr/>
        </p:nvPicPr>
        <p:blipFill>
          <a:blip r:embed="rId3" cstate="print"/>
          <a:stretch>
            <a:fillRect/>
          </a:stretch>
        </p:blipFill>
        <p:spPr bwMode="gray">
          <a:xfrm>
            <a:off x="1906748" y="4665248"/>
            <a:ext cx="538853" cy="413838"/>
          </a:xfrm>
          <a:prstGeom prst="rect">
            <a:avLst/>
          </a:prstGeom>
        </p:spPr>
      </p:pic>
      <p:pic>
        <p:nvPicPr>
          <p:cNvPr id="12" name="图片 38" descr="企业-蓝.png">
            <a:extLst>
              <a:ext uri="{FF2B5EF4-FFF2-40B4-BE49-F238E27FC236}">
                <a16:creationId xmlns="" xmlns:a16="http://schemas.microsoft.com/office/drawing/2014/main" id="{2737E1CC-559A-4F0D-946A-7B63B91303ED}"/>
              </a:ext>
            </a:extLst>
          </p:cNvPr>
          <p:cNvPicPr>
            <a:picLocks noChangeAspect="1"/>
          </p:cNvPicPr>
          <p:nvPr/>
        </p:nvPicPr>
        <p:blipFill>
          <a:blip r:embed="rId4" cstate="print"/>
          <a:stretch>
            <a:fillRect/>
          </a:stretch>
        </p:blipFill>
        <p:spPr bwMode="gray">
          <a:xfrm>
            <a:off x="3011491" y="3833067"/>
            <a:ext cx="539607" cy="441817"/>
          </a:xfrm>
          <a:prstGeom prst="rect">
            <a:avLst/>
          </a:prstGeom>
        </p:spPr>
      </p:pic>
      <p:pic>
        <p:nvPicPr>
          <p:cNvPr id="13" name="图片 38" descr="企业-蓝.png">
            <a:extLst>
              <a:ext uri="{FF2B5EF4-FFF2-40B4-BE49-F238E27FC236}">
                <a16:creationId xmlns="" xmlns:a16="http://schemas.microsoft.com/office/drawing/2014/main" id="{0C78D927-EECC-445E-8384-E13BE7543920}"/>
              </a:ext>
            </a:extLst>
          </p:cNvPr>
          <p:cNvPicPr>
            <a:picLocks noChangeAspect="1"/>
          </p:cNvPicPr>
          <p:nvPr/>
        </p:nvPicPr>
        <p:blipFill>
          <a:blip r:embed="rId4" cstate="print"/>
          <a:stretch>
            <a:fillRect/>
          </a:stretch>
        </p:blipFill>
        <p:spPr bwMode="gray">
          <a:xfrm>
            <a:off x="3011491" y="4970791"/>
            <a:ext cx="539607" cy="441817"/>
          </a:xfrm>
          <a:prstGeom prst="rect">
            <a:avLst/>
          </a:prstGeom>
        </p:spPr>
      </p:pic>
      <p:pic>
        <p:nvPicPr>
          <p:cNvPr id="15" name="图片 6" descr="PC.png">
            <a:extLst>
              <a:ext uri="{FF2B5EF4-FFF2-40B4-BE49-F238E27FC236}">
                <a16:creationId xmlns="" xmlns:a16="http://schemas.microsoft.com/office/drawing/2014/main" id="{B983CFF4-D125-425C-AF03-11A1CD3A8A89}"/>
              </a:ext>
            </a:extLst>
          </p:cNvPr>
          <p:cNvPicPr>
            <a:picLocks noChangeAspect="1"/>
          </p:cNvPicPr>
          <p:nvPr/>
        </p:nvPicPr>
        <p:blipFill>
          <a:blip r:embed="rId3" cstate="print"/>
          <a:stretch>
            <a:fillRect/>
          </a:stretch>
        </p:blipFill>
        <p:spPr bwMode="gray">
          <a:xfrm>
            <a:off x="1917989" y="5219679"/>
            <a:ext cx="538853" cy="413838"/>
          </a:xfrm>
          <a:prstGeom prst="rect">
            <a:avLst/>
          </a:prstGeom>
        </p:spPr>
      </p:pic>
      <p:sp>
        <p:nvSpPr>
          <p:cNvPr id="17" name="Freeform 159">
            <a:extLst>
              <a:ext uri="{FF2B5EF4-FFF2-40B4-BE49-F238E27FC236}">
                <a16:creationId xmlns="" xmlns:a16="http://schemas.microsoft.com/office/drawing/2014/main" id="{0EBC13FF-C095-4416-93EF-E99A359AA437}"/>
              </a:ext>
            </a:extLst>
          </p:cNvPr>
          <p:cNvSpPr/>
          <p:nvPr/>
        </p:nvSpPr>
        <p:spPr bwMode="gray">
          <a:xfrm flipH="1">
            <a:off x="7598541" y="4483062"/>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Picture 2" descr="G:\做的项目\公共\扁平图标切换\更新2015_01_21\oss扁平图标库2015_01_21更新-04.png">
            <a:extLst>
              <a:ext uri="{FF2B5EF4-FFF2-40B4-BE49-F238E27FC236}">
                <a16:creationId xmlns="" xmlns:a16="http://schemas.microsoft.com/office/drawing/2014/main" id="{CD3289A1-9BD7-4C8D-9854-D63350E4D0B4}"/>
              </a:ext>
            </a:extLst>
          </p:cNvPr>
          <p:cNvPicPr>
            <a:picLocks noChangeAspect="1" noChangeArrowheads="1"/>
          </p:cNvPicPr>
          <p:nvPr/>
        </p:nvPicPr>
        <p:blipFill>
          <a:blip r:embed="rId5" cstate="print"/>
          <a:stretch>
            <a:fillRect/>
          </a:stretch>
        </p:blipFill>
        <p:spPr bwMode="gray">
          <a:xfrm>
            <a:off x="7551136" y="4970791"/>
            <a:ext cx="540989" cy="442626"/>
          </a:xfrm>
          <a:prstGeom prst="rect">
            <a:avLst/>
          </a:prstGeom>
          <a:noFill/>
        </p:spPr>
      </p:pic>
      <p:cxnSp>
        <p:nvCxnSpPr>
          <p:cNvPr id="19" name="直接连接符 75">
            <a:extLst>
              <a:ext uri="{FF2B5EF4-FFF2-40B4-BE49-F238E27FC236}">
                <a16:creationId xmlns="" xmlns:a16="http://schemas.microsoft.com/office/drawing/2014/main" id="{64F19849-0CD6-4982-86C1-F9A5B09229C3}"/>
              </a:ext>
            </a:extLst>
          </p:cNvPr>
          <p:cNvCxnSpPr>
            <a:stCxn id="12" idx="3"/>
            <a:endCxn id="18" idx="1"/>
          </p:cNvCxnSpPr>
          <p:nvPr/>
        </p:nvCxnSpPr>
        <p:spPr bwMode="gray">
          <a:xfrm>
            <a:off x="3551098" y="4053976"/>
            <a:ext cx="4000038" cy="113812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直接连接符 75">
            <a:extLst>
              <a:ext uri="{FF2B5EF4-FFF2-40B4-BE49-F238E27FC236}">
                <a16:creationId xmlns="" xmlns:a16="http://schemas.microsoft.com/office/drawing/2014/main" id="{5FDF8E3C-9BD0-4832-845F-C871B477612B}"/>
              </a:ext>
            </a:extLst>
          </p:cNvPr>
          <p:cNvCxnSpPr>
            <a:stCxn id="13" idx="3"/>
            <a:endCxn id="18" idx="1"/>
          </p:cNvCxnSpPr>
          <p:nvPr/>
        </p:nvCxnSpPr>
        <p:spPr bwMode="gray">
          <a:xfrm>
            <a:off x="3551098" y="5191700"/>
            <a:ext cx="4000038" cy="40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2" name="TextBox 120">
            <a:extLst>
              <a:ext uri="{FF2B5EF4-FFF2-40B4-BE49-F238E27FC236}">
                <a16:creationId xmlns="" xmlns:a16="http://schemas.microsoft.com/office/drawing/2014/main" id="{879543A0-123B-4598-8D13-7D6ACAD54559}"/>
              </a:ext>
            </a:extLst>
          </p:cNvPr>
          <p:cNvSpPr txBox="1"/>
          <p:nvPr/>
        </p:nvSpPr>
        <p:spPr bwMode="gray">
          <a:xfrm rot="957826">
            <a:off x="3626697" y="3847213"/>
            <a:ext cx="3864680" cy="671334"/>
          </a:xfrm>
          <a:prstGeom prst="roundRect">
            <a:avLst>
              <a:gd name="adj" fmla="val 6721"/>
            </a:avLst>
          </a:prstGeom>
          <a:solidFill>
            <a:srgbClr val="F4FBFE"/>
          </a:solidFill>
          <a:ln w="12700">
            <a:solidFill>
              <a:srgbClr val="56C4D2"/>
            </a:solidFill>
          </a:ln>
        </p:spPr>
        <p:txBody>
          <a:bodyPr wrap="square" rtlCol="0" anchor="ctr">
            <a:spAutoFit/>
          </a:bodyPr>
          <a:lstStyle/>
          <a:p>
            <a:pPr marL="171450" marR="0" lvl="0" indent="-1714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rPr>
              <a:t>Three tenants: 20 Mbit/s bandwidth, HSI service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rPr>
              <a:t>Three tenants: 30 Mbit/s bandwidth, IPTV service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rPr>
              <a:t>Two tenants: 50 Mbit/s bandwidth, VoIP service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Picture 2" descr="G:\做的项目\公共\扁平图标切换\更新2015_01_21\oss扁平图标库2015_01_21更新-04.png">
            <a:extLst>
              <a:ext uri="{FF2B5EF4-FFF2-40B4-BE49-F238E27FC236}">
                <a16:creationId xmlns="" xmlns:a16="http://schemas.microsoft.com/office/drawing/2014/main" id="{1133B3B2-7188-42CF-B634-1C14AF06692E}"/>
              </a:ext>
            </a:extLst>
          </p:cNvPr>
          <p:cNvPicPr>
            <a:picLocks noChangeAspect="1" noChangeArrowheads="1"/>
          </p:cNvPicPr>
          <p:nvPr/>
        </p:nvPicPr>
        <p:blipFill>
          <a:blip r:embed="rId5" cstate="print"/>
          <a:stretch>
            <a:fillRect/>
          </a:stretch>
        </p:blipFill>
        <p:spPr bwMode="gray">
          <a:xfrm>
            <a:off x="9267940" y="4970386"/>
            <a:ext cx="540989" cy="442626"/>
          </a:xfrm>
          <a:prstGeom prst="rect">
            <a:avLst/>
          </a:prstGeom>
          <a:noFill/>
        </p:spPr>
      </p:pic>
      <p:cxnSp>
        <p:nvCxnSpPr>
          <p:cNvPr id="25" name="直接连接符 75">
            <a:extLst>
              <a:ext uri="{FF2B5EF4-FFF2-40B4-BE49-F238E27FC236}">
                <a16:creationId xmlns="" xmlns:a16="http://schemas.microsoft.com/office/drawing/2014/main" id="{AE76C58E-47DB-4024-80FE-C551E0C9903B}"/>
              </a:ext>
            </a:extLst>
          </p:cNvPr>
          <p:cNvCxnSpPr>
            <a:stCxn id="18" idx="3"/>
            <a:endCxn id="24" idx="1"/>
          </p:cNvCxnSpPr>
          <p:nvPr/>
        </p:nvCxnSpPr>
        <p:spPr bwMode="gray">
          <a:xfrm flipV="1">
            <a:off x="8092125" y="5191699"/>
            <a:ext cx="1175815" cy="40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6" name="TextBox 120">
            <a:extLst>
              <a:ext uri="{FF2B5EF4-FFF2-40B4-BE49-F238E27FC236}">
                <a16:creationId xmlns="" xmlns:a16="http://schemas.microsoft.com/office/drawing/2014/main" id="{9C469895-B142-435E-B49F-E9DE5FBC3008}"/>
              </a:ext>
            </a:extLst>
          </p:cNvPr>
          <p:cNvSpPr txBox="1"/>
          <p:nvPr/>
        </p:nvSpPr>
        <p:spPr bwMode="gray">
          <a:xfrm>
            <a:off x="3621416" y="5054219"/>
            <a:ext cx="3835691" cy="479524"/>
          </a:xfrm>
          <a:prstGeom prst="roundRect">
            <a:avLst>
              <a:gd name="adj" fmla="val 6721"/>
            </a:avLst>
          </a:prstGeom>
          <a:solidFill>
            <a:srgbClr val="F4FBFE"/>
          </a:solidFill>
          <a:ln w="12700">
            <a:solidFill>
              <a:srgbClr val="56C4D2"/>
            </a:solidFill>
          </a:ln>
        </p:spPr>
        <p:txBody>
          <a:bodyPr wrap="square" rtlCol="0" anchor="ctr">
            <a:spAutoFit/>
          </a:bodyPr>
          <a:lstStyle>
            <a:defPPr>
              <a:defRPr lang="en-US"/>
            </a:defPPr>
            <a:lvl1pPr marR="0" lvl="0" indent="0" defTabSz="914400" fontAlgn="auto">
              <a:lnSpc>
                <a:spcPct val="100000"/>
              </a:lnSpc>
              <a:spcBef>
                <a:spcPts val="0"/>
              </a:spcBef>
              <a:spcAft>
                <a:spcPts val="0"/>
              </a:spcAft>
              <a:buClrTx/>
              <a:buSzTx/>
              <a:buFontTx/>
              <a:buNone/>
              <a:tabLst/>
              <a:defRPr sz="1200" kern="0">
                <a:latin typeface="Arial" panose="020C0503030203020204" pitchFamily="34" charset="0"/>
                <a:ea typeface="方正兰亭黑简体" panose="02000000000000000000" pitchFamily="2" charset="-122"/>
              </a:defRPr>
            </a:lvl1pPr>
          </a:lstStyle>
          <a:p>
            <a:pPr marL="171450" indent="-171450" fontAlgn="ctr">
              <a:buFont typeface="Arial" panose="020B0604020202020204" pitchFamily="34" charset="0"/>
              <a:buChar char="•"/>
            </a:pPr>
            <a:r>
              <a:rPr lang="en-US" dirty="0">
                <a:latin typeface="Huawei Sans" panose="020C0503030203020204" pitchFamily="34" charset="0"/>
              </a:rPr>
              <a:t>Three tenants: 20 Mbit/s bandwidth, IPTV service</a:t>
            </a:r>
            <a:endParaRPr lang="en-US" altLang="zh-CN" dirty="0">
              <a:latin typeface="Huawei Sans" panose="020C0503030203020204" pitchFamily="34" charset="0"/>
              <a:sym typeface="Huawei Sans" panose="020C0503030203020204" pitchFamily="34" charset="0"/>
            </a:endParaRPr>
          </a:p>
          <a:p>
            <a:pPr marL="171450" indent="-171450" fontAlgn="ctr">
              <a:buFont typeface="Arial" panose="020B0604020202020204" pitchFamily="34" charset="0"/>
              <a:buChar char="•"/>
            </a:pPr>
            <a:r>
              <a:rPr lang="en-US" dirty="0">
                <a:latin typeface="Huawei Sans" panose="020C0503030203020204" pitchFamily="34" charset="0"/>
              </a:rPr>
              <a:t>Three tenants: 50 Mbit/s bandwidth, VoIP service</a:t>
            </a:r>
            <a:endParaRPr lang="en-US" altLang="zh-CN" dirty="0">
              <a:latin typeface="Huawei Sans" panose="020C0503030203020204" pitchFamily="34" charset="0"/>
              <a:sym typeface="Huawei Sans" panose="020C0503030203020204" pitchFamily="34" charset="0"/>
            </a:endParaRPr>
          </a:p>
        </p:txBody>
      </p:sp>
      <p:sp>
        <p:nvSpPr>
          <p:cNvPr id="27" name="Rectangular Callout 27">
            <a:extLst>
              <a:ext uri="{FF2B5EF4-FFF2-40B4-BE49-F238E27FC236}">
                <a16:creationId xmlns="" xmlns:a16="http://schemas.microsoft.com/office/drawing/2014/main" id="{4BDDB45C-A9A0-41C8-B63C-A9ED108458E4}"/>
              </a:ext>
            </a:extLst>
          </p:cNvPr>
          <p:cNvSpPr/>
          <p:nvPr/>
        </p:nvSpPr>
        <p:spPr bwMode="gray">
          <a:xfrm>
            <a:off x="8221418" y="3990067"/>
            <a:ext cx="2327870" cy="780875"/>
          </a:xfrm>
          <a:prstGeom prst="wedgeRectCallout">
            <a:avLst>
              <a:gd name="adj1" fmla="val -55081"/>
              <a:gd name="adj2" fmla="val 6886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User-based </a:t>
            </a:r>
            <a:r>
              <a:rPr lang="en-US" sz="1200" dirty="0" err="1">
                <a:solidFill>
                  <a:schemeClr val="tx1"/>
                </a:solidFill>
                <a:latin typeface="Huawei Sans" panose="020C0503030203020204" pitchFamily="34" charset="0"/>
              </a:rPr>
              <a:t>QoS</a:t>
            </a:r>
            <a:r>
              <a:rPr lang="en-US" sz="1200" dirty="0">
                <a:solidFill>
                  <a:schemeClr val="tx1"/>
                </a:solidFill>
                <a:latin typeface="Huawei Sans" panose="020C0503030203020204" pitchFamily="34" charset="0"/>
              </a:rPr>
              <a:t> cannot be implemented at the egress, and up to eight queues can be used to differentiate traffic.</a:t>
            </a:r>
          </a:p>
        </p:txBody>
      </p:sp>
      <p:sp>
        <p:nvSpPr>
          <p:cNvPr id="28" name="Oval 41">
            <a:extLst>
              <a:ext uri="{FF2B5EF4-FFF2-40B4-BE49-F238E27FC236}">
                <a16:creationId xmlns="" xmlns:a16="http://schemas.microsoft.com/office/drawing/2014/main" id="{8CC2F613-4BB8-45BD-B6E7-E22390E86133}"/>
              </a:ext>
            </a:extLst>
          </p:cNvPr>
          <p:cNvSpPr>
            <a:spLocks noChangeAspect="1"/>
          </p:cNvSpPr>
          <p:nvPr/>
        </p:nvSpPr>
        <p:spPr bwMode="gray">
          <a:xfrm>
            <a:off x="8012494" y="51181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9" name="Rectangular Callout 30">
            <a:extLst>
              <a:ext uri="{FF2B5EF4-FFF2-40B4-BE49-F238E27FC236}">
                <a16:creationId xmlns="" xmlns:a16="http://schemas.microsoft.com/office/drawing/2014/main" id="{6B11B712-7DA5-4AFD-AB3E-CD09F2DE25C7}"/>
              </a:ext>
            </a:extLst>
          </p:cNvPr>
          <p:cNvSpPr/>
          <p:nvPr/>
        </p:nvSpPr>
        <p:spPr bwMode="gray">
          <a:xfrm>
            <a:off x="6256538" y="3427234"/>
            <a:ext cx="2589196" cy="401623"/>
          </a:xfrm>
          <a:prstGeom prst="wedgeRectCallout">
            <a:avLst>
              <a:gd name="adj1" fmla="val -46439"/>
              <a:gd name="adj2" fmla="val 8938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14 families rent different network bandwidths and services.</a:t>
            </a:r>
          </a:p>
        </p:txBody>
      </p:sp>
    </p:spTree>
    <p:extLst>
      <p:ext uri="{BB962C8B-B14F-4D97-AF65-F5344CB8AC3E}">
        <p14:creationId xmlns:p14="http://schemas.microsoft.com/office/powerpoint/2010/main" val="773854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a:t>What Is a WAN?</a:t>
            </a:r>
            <a:endParaRPr lang="en-US" altLang="zh-CN" dirty="0"/>
          </a:p>
        </p:txBody>
      </p:sp>
      <p:sp>
        <p:nvSpPr>
          <p:cNvPr id="251" name="文本占位符 3"/>
          <p:cNvSpPr>
            <a:spLocks noGrp="1"/>
          </p:cNvSpPr>
          <p:nvPr>
            <p:ph type="body" sz="quarter" idx="10"/>
          </p:nvPr>
        </p:nvSpPr>
        <p:spPr bwMode="gray"/>
        <p:txBody>
          <a:bodyPr/>
          <a:lstStyle/>
          <a:p>
            <a:pPr algn="l"/>
            <a:r>
              <a:rPr lang="en-US" sz="1800"/>
              <a:t>WANs provide interconnection services across regions, cities, and countries. A WAN usually spans a long distance (dozens or even thousands of kilometers). To meet long-distance transmission requirements on a WAN, optical fibers are often used as the interconnection media.</a:t>
            </a:r>
            <a:endParaRPr lang="en-US" altLang="zh-CN" sz="1800" dirty="0"/>
          </a:p>
        </p:txBody>
      </p:sp>
      <p:sp>
        <p:nvSpPr>
          <p:cNvPr id="2" name="云形 1"/>
          <p:cNvSpPr/>
          <p:nvPr/>
        </p:nvSpPr>
        <p:spPr bwMode="gray">
          <a:xfrm rot="233957">
            <a:off x="3983807" y="3282950"/>
            <a:ext cx="4390674" cy="2282553"/>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38215" y="3490241"/>
            <a:ext cx="543097" cy="445339"/>
          </a:xfrm>
          <a:prstGeom prst="rect">
            <a:avLst/>
          </a:prstGeom>
        </p:spPr>
      </p:pic>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38215" y="4798466"/>
            <a:ext cx="543097" cy="445339"/>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21193" y="3490241"/>
            <a:ext cx="543097" cy="445339"/>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21193" y="4798466"/>
            <a:ext cx="543097" cy="445339"/>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32729" y="4144352"/>
            <a:ext cx="543097" cy="445339"/>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35816" y="4164054"/>
            <a:ext cx="543097" cy="445339"/>
          </a:xfrm>
          <a:prstGeom prst="rect">
            <a:avLst/>
          </a:prstGeom>
        </p:spPr>
      </p:pic>
      <p:cxnSp>
        <p:nvCxnSpPr>
          <p:cNvPr id="5" name="直接连接符 4"/>
          <p:cNvCxnSpPr>
            <a:stCxn id="46" idx="0"/>
            <a:endCxn id="34" idx="1"/>
          </p:cNvCxnSpPr>
          <p:nvPr/>
        </p:nvCxnSpPr>
        <p:spPr bwMode="gray">
          <a:xfrm flipV="1">
            <a:off x="4604278" y="3712911"/>
            <a:ext cx="533938" cy="431441"/>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58" name="直接连接符 57"/>
          <p:cNvCxnSpPr>
            <a:stCxn id="34" idx="3"/>
            <a:endCxn id="42" idx="1"/>
          </p:cNvCxnSpPr>
          <p:nvPr/>
        </p:nvCxnSpPr>
        <p:spPr bwMode="gray">
          <a:xfrm>
            <a:off x="5681312" y="3712911"/>
            <a:ext cx="939881" cy="0"/>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59" name="直接连接符 58"/>
          <p:cNvCxnSpPr>
            <a:stCxn id="35" idx="3"/>
            <a:endCxn id="44" idx="1"/>
          </p:cNvCxnSpPr>
          <p:nvPr/>
        </p:nvCxnSpPr>
        <p:spPr bwMode="gray">
          <a:xfrm>
            <a:off x="5681312" y="5021135"/>
            <a:ext cx="939881" cy="0"/>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60" name="直接连接符 59"/>
          <p:cNvCxnSpPr>
            <a:stCxn id="46" idx="2"/>
            <a:endCxn id="35" idx="1"/>
          </p:cNvCxnSpPr>
          <p:nvPr/>
        </p:nvCxnSpPr>
        <p:spPr bwMode="gray">
          <a:xfrm>
            <a:off x="4604278" y="4589691"/>
            <a:ext cx="533938" cy="431445"/>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64" name="直接连接符 63"/>
          <p:cNvCxnSpPr>
            <a:stCxn id="42" idx="3"/>
            <a:endCxn id="47" idx="0"/>
          </p:cNvCxnSpPr>
          <p:nvPr/>
        </p:nvCxnSpPr>
        <p:spPr bwMode="gray">
          <a:xfrm>
            <a:off x="7164290" y="3712911"/>
            <a:ext cx="643075" cy="451142"/>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67" name="直接连接符 66"/>
          <p:cNvCxnSpPr>
            <a:stCxn id="44" idx="3"/>
            <a:endCxn id="47" idx="2"/>
          </p:cNvCxnSpPr>
          <p:nvPr/>
        </p:nvCxnSpPr>
        <p:spPr bwMode="gray">
          <a:xfrm flipV="1">
            <a:off x="7164290" y="4609392"/>
            <a:ext cx="643075" cy="411744"/>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70" name="直接连接符 69"/>
          <p:cNvCxnSpPr>
            <a:stCxn id="34" idx="2"/>
            <a:endCxn id="35" idx="0"/>
          </p:cNvCxnSpPr>
          <p:nvPr/>
        </p:nvCxnSpPr>
        <p:spPr bwMode="gray">
          <a:xfrm>
            <a:off x="5409764" y="3935580"/>
            <a:ext cx="0" cy="862886"/>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71" name="直接连接符 70"/>
          <p:cNvCxnSpPr>
            <a:stCxn id="42" idx="2"/>
            <a:endCxn id="44" idx="0"/>
          </p:cNvCxnSpPr>
          <p:nvPr/>
        </p:nvCxnSpPr>
        <p:spPr bwMode="gray">
          <a:xfrm>
            <a:off x="6892742" y="3935580"/>
            <a:ext cx="0" cy="862886"/>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112" name="云形 111"/>
          <p:cNvSpPr/>
          <p:nvPr/>
        </p:nvSpPr>
        <p:spPr bwMode="gray">
          <a:xfrm rot="233957">
            <a:off x="1296842" y="2864795"/>
            <a:ext cx="2314716" cy="1203338"/>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87" name="图片 8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5177" y="3559666"/>
            <a:ext cx="539789" cy="442627"/>
          </a:xfrm>
          <a:prstGeom prst="rect">
            <a:avLst/>
          </a:prstGeom>
        </p:spPr>
      </p:pic>
      <p:pic>
        <p:nvPicPr>
          <p:cNvPr id="113" name="图片 112" descr="交换机.png"/>
          <p:cNvPicPr>
            <a:picLocks noChangeAspect="1"/>
          </p:cNvPicPr>
          <p:nvPr/>
        </p:nvPicPr>
        <p:blipFill>
          <a:blip r:embed="rId5" cstate="print"/>
          <a:stretch>
            <a:fillRect/>
          </a:stretch>
        </p:blipFill>
        <p:spPr bwMode="gray">
          <a:xfrm>
            <a:off x="1642973" y="3583023"/>
            <a:ext cx="539789" cy="441644"/>
          </a:xfrm>
          <a:prstGeom prst="rect">
            <a:avLst/>
          </a:prstGeom>
        </p:spPr>
      </p:pic>
      <p:pic>
        <p:nvPicPr>
          <p:cNvPr id="116" name="图片 115" descr="存储阵列-蓝.png"/>
          <p:cNvPicPr>
            <a:picLocks noChangeAspect="1"/>
          </p:cNvPicPr>
          <p:nvPr/>
        </p:nvPicPr>
        <p:blipFill>
          <a:blip r:embed="rId6" cstate="print"/>
          <a:stretch>
            <a:fillRect/>
          </a:stretch>
        </p:blipFill>
        <p:spPr bwMode="gray">
          <a:xfrm>
            <a:off x="2405122" y="2729380"/>
            <a:ext cx="539789" cy="441645"/>
          </a:xfrm>
          <a:prstGeom prst="rect">
            <a:avLst/>
          </a:prstGeom>
        </p:spPr>
      </p:pic>
      <p:cxnSp>
        <p:nvCxnSpPr>
          <p:cNvPr id="133" name="直接连接符 132"/>
          <p:cNvCxnSpPr>
            <a:stCxn id="113" idx="3"/>
            <a:endCxn id="87" idx="1"/>
          </p:cNvCxnSpPr>
          <p:nvPr/>
        </p:nvCxnSpPr>
        <p:spPr bwMode="gray">
          <a:xfrm flipV="1">
            <a:off x="2182762" y="3780979"/>
            <a:ext cx="1022415" cy="22866"/>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34" name="直接连接符 133"/>
          <p:cNvCxnSpPr>
            <a:stCxn id="116" idx="3"/>
            <a:endCxn id="87" idx="0"/>
          </p:cNvCxnSpPr>
          <p:nvPr/>
        </p:nvCxnSpPr>
        <p:spPr bwMode="gray">
          <a:xfrm>
            <a:off x="2944911" y="2950203"/>
            <a:ext cx="530160" cy="609463"/>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168" name="文本框 167"/>
          <p:cNvSpPr txBox="1"/>
          <p:nvPr/>
        </p:nvSpPr>
        <p:spPr bwMode="gray">
          <a:xfrm>
            <a:off x="2344796" y="3312813"/>
            <a:ext cx="423514" cy="307777"/>
          </a:xfrm>
          <a:prstGeom prst="rect">
            <a:avLst/>
          </a:prstGeom>
          <a:noFill/>
        </p:spPr>
        <p:txBody>
          <a:bodyPr wrap="none" rtlCol="0">
            <a:spAutoFit/>
          </a:bodyPr>
          <a:lstStyle/>
          <a:p>
            <a:pPr fontAlgn="ctr"/>
            <a:r>
              <a:rPr lang="en-US" sz="1400" dirty="0">
                <a:latin typeface="Huawei Sans" panose="020C0503030203020204" pitchFamily="34" charset="0"/>
              </a:rPr>
              <a:t>DC</a:t>
            </a:r>
            <a:endParaRPr lang="en-US" altLang="zh-CN" sz="1400" dirty="0">
              <a:latin typeface="Huawei Sans" panose="020C0503030203020204" pitchFamily="34" charset="0"/>
            </a:endParaRPr>
          </a:p>
        </p:txBody>
      </p:sp>
      <p:sp>
        <p:nvSpPr>
          <p:cNvPr id="126" name="云形 125"/>
          <p:cNvSpPr/>
          <p:nvPr/>
        </p:nvSpPr>
        <p:spPr bwMode="gray">
          <a:xfrm rot="233957">
            <a:off x="8584747" y="2635220"/>
            <a:ext cx="2314716" cy="1450925"/>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25" name="图片 124" descr="汇聚交换机.png"/>
          <p:cNvPicPr>
            <a:picLocks noChangeAspect="1"/>
          </p:cNvPicPr>
          <p:nvPr/>
        </p:nvPicPr>
        <p:blipFill>
          <a:blip r:embed="rId7" cstate="print"/>
          <a:stretch>
            <a:fillRect/>
          </a:stretch>
        </p:blipFill>
        <p:spPr bwMode="gray">
          <a:xfrm>
            <a:off x="8867811" y="3518398"/>
            <a:ext cx="539789" cy="441646"/>
          </a:xfrm>
          <a:prstGeom prst="rect">
            <a:avLst/>
          </a:prstGeom>
        </p:spPr>
      </p:pic>
      <p:pic>
        <p:nvPicPr>
          <p:cNvPr id="127" name="图片 126" descr="酒店-蓝.png"/>
          <p:cNvPicPr>
            <a:picLocks noChangeAspect="1"/>
          </p:cNvPicPr>
          <p:nvPr/>
        </p:nvPicPr>
        <p:blipFill>
          <a:blip r:embed="rId8" cstate="print"/>
          <a:stretch>
            <a:fillRect/>
          </a:stretch>
        </p:blipFill>
        <p:spPr bwMode="gray">
          <a:xfrm>
            <a:off x="8965688" y="2674352"/>
            <a:ext cx="534122" cy="437326"/>
          </a:xfrm>
          <a:prstGeom prst="rect">
            <a:avLst/>
          </a:prstGeom>
        </p:spPr>
      </p:pic>
      <p:pic>
        <p:nvPicPr>
          <p:cNvPr id="129" name="图片 128"/>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0091320" y="3107583"/>
            <a:ext cx="539789" cy="442627"/>
          </a:xfrm>
          <a:prstGeom prst="rect">
            <a:avLst/>
          </a:prstGeom>
        </p:spPr>
      </p:pic>
      <p:cxnSp>
        <p:nvCxnSpPr>
          <p:cNvPr id="176" name="直接连接符 175"/>
          <p:cNvCxnSpPr>
            <a:stCxn id="125" idx="3"/>
            <a:endCxn id="129" idx="1"/>
          </p:cNvCxnSpPr>
          <p:nvPr/>
        </p:nvCxnSpPr>
        <p:spPr bwMode="gray">
          <a:xfrm flipV="1">
            <a:off x="9407600" y="3328896"/>
            <a:ext cx="683720" cy="410325"/>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00" name="文本框 199"/>
          <p:cNvSpPr txBox="1"/>
          <p:nvPr/>
        </p:nvSpPr>
        <p:spPr bwMode="gray">
          <a:xfrm>
            <a:off x="10174271" y="3620057"/>
            <a:ext cx="752129" cy="307777"/>
          </a:xfrm>
          <a:prstGeom prst="rect">
            <a:avLst/>
          </a:prstGeom>
          <a:noFill/>
        </p:spPr>
        <p:txBody>
          <a:bodyPr wrap="none" rtlCol="0">
            <a:spAutoFit/>
          </a:bodyPr>
          <a:lstStyle/>
          <a:p>
            <a:pPr fontAlgn="ctr"/>
            <a:r>
              <a:rPr lang="en-US" sz="1400" dirty="0">
                <a:latin typeface="Huawei Sans" panose="020C0503030203020204" pitchFamily="34" charset="0"/>
              </a:rPr>
              <a:t>Branch</a:t>
            </a:r>
            <a:endParaRPr lang="en-US" altLang="zh-CN" sz="1400" dirty="0">
              <a:latin typeface="Huawei Sans" panose="020C0503030203020204" pitchFamily="34" charset="0"/>
            </a:endParaRPr>
          </a:p>
        </p:txBody>
      </p:sp>
      <p:sp>
        <p:nvSpPr>
          <p:cNvPr id="109" name="云形 108"/>
          <p:cNvSpPr/>
          <p:nvPr/>
        </p:nvSpPr>
        <p:spPr bwMode="gray">
          <a:xfrm rot="233957">
            <a:off x="1381235" y="4789352"/>
            <a:ext cx="2314716" cy="1203338"/>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80" name="图片 79"/>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270044" y="5098793"/>
            <a:ext cx="539789" cy="442627"/>
          </a:xfrm>
          <a:prstGeom prst="rect">
            <a:avLst/>
          </a:prstGeom>
        </p:spPr>
      </p:pic>
      <p:pic>
        <p:nvPicPr>
          <p:cNvPr id="103" name="图片 10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252737" y="5186926"/>
            <a:ext cx="539789" cy="442627"/>
          </a:xfrm>
          <a:prstGeom prst="rect">
            <a:avLst/>
          </a:prstGeom>
        </p:spPr>
      </p:pic>
      <p:pic>
        <p:nvPicPr>
          <p:cNvPr id="105" name="图片 104"/>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288989" y="4704167"/>
            <a:ext cx="539789" cy="442627"/>
          </a:xfrm>
          <a:prstGeom prst="rect">
            <a:avLst/>
          </a:prstGeom>
        </p:spPr>
      </p:pic>
      <p:pic>
        <p:nvPicPr>
          <p:cNvPr id="110" name="图片 109"/>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473284" y="5378319"/>
            <a:ext cx="539789" cy="442627"/>
          </a:xfrm>
          <a:prstGeom prst="rect">
            <a:avLst/>
          </a:prstGeom>
        </p:spPr>
      </p:pic>
      <p:pic>
        <p:nvPicPr>
          <p:cNvPr id="111" name="图片 110"/>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743178" y="5494745"/>
            <a:ext cx="539789" cy="442627"/>
          </a:xfrm>
          <a:prstGeom prst="rect">
            <a:avLst/>
          </a:prstGeom>
        </p:spPr>
      </p:pic>
      <p:cxnSp>
        <p:nvCxnSpPr>
          <p:cNvPr id="131" name="直接连接符 130"/>
          <p:cNvCxnSpPr>
            <a:stCxn id="111" idx="3"/>
            <a:endCxn id="80" idx="1"/>
          </p:cNvCxnSpPr>
          <p:nvPr/>
        </p:nvCxnSpPr>
        <p:spPr bwMode="gray">
          <a:xfrm flipV="1">
            <a:off x="2282968" y="5320107"/>
            <a:ext cx="987076" cy="395952"/>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01" name="矩形 200"/>
          <p:cNvSpPr/>
          <p:nvPr/>
        </p:nvSpPr>
        <p:spPr bwMode="gray">
          <a:xfrm>
            <a:off x="2357998" y="5715113"/>
            <a:ext cx="461986" cy="307777"/>
          </a:xfrm>
          <a:prstGeom prst="rect">
            <a:avLst/>
          </a:prstGeom>
        </p:spPr>
        <p:txBody>
          <a:bodyPr wrap="none">
            <a:spAutoFit/>
          </a:bodyPr>
          <a:lstStyle/>
          <a:p>
            <a:pPr fontAlgn="ctr"/>
            <a:r>
              <a:rPr lang="en-US" altLang="zh-CN" sz="1400" dirty="0">
                <a:latin typeface="Huawei Sans" panose="020C0503030203020204" pitchFamily="34" charset="0"/>
              </a:rPr>
              <a:t>HQ</a:t>
            </a:r>
          </a:p>
        </p:txBody>
      </p:sp>
      <p:sp>
        <p:nvSpPr>
          <p:cNvPr id="121" name="云形 120"/>
          <p:cNvSpPr/>
          <p:nvPr/>
        </p:nvSpPr>
        <p:spPr bwMode="gray">
          <a:xfrm rot="233957">
            <a:off x="8734523" y="4402986"/>
            <a:ext cx="2314716" cy="1450925"/>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2" name="图片 101"/>
          <p:cNvPicPr>
            <a:picLocks/>
          </p:cNvPicPr>
          <p:nvPr/>
        </p:nvPicPr>
        <p:blipFill>
          <a:blip r:embed="rId12" cstate="print">
            <a:extLst>
              <a:ext uri="{28A0092B-C50C-407E-A947-70E740481C1C}">
                <a14:useLocalDpi xmlns:a14="http://schemas.microsoft.com/office/drawing/2010/main" val="0"/>
              </a:ext>
            </a:extLst>
          </a:blip>
          <a:stretch>
            <a:fillRect/>
          </a:stretch>
        </p:blipFill>
        <p:spPr bwMode="gray">
          <a:xfrm>
            <a:off x="10269800" y="4525106"/>
            <a:ext cx="539789" cy="442627"/>
          </a:xfrm>
          <a:prstGeom prst="rect">
            <a:avLst/>
          </a:prstGeom>
        </p:spPr>
      </p:pic>
      <p:pic>
        <p:nvPicPr>
          <p:cNvPr id="106" name="图片 105"/>
          <p:cNvPicPr>
            <a:picLocks/>
          </p:cNvPicPr>
          <p:nvPr/>
        </p:nvPicPr>
        <p:blipFill>
          <a:blip r:embed="rId13" cstate="print">
            <a:extLst>
              <a:ext uri="{28A0092B-C50C-407E-A947-70E740481C1C}">
                <a14:useLocalDpi xmlns:a14="http://schemas.microsoft.com/office/drawing/2010/main" val="0"/>
              </a:ext>
            </a:extLst>
          </a:blip>
          <a:stretch>
            <a:fillRect/>
          </a:stretch>
        </p:blipFill>
        <p:spPr bwMode="gray">
          <a:xfrm>
            <a:off x="9368059" y="4289812"/>
            <a:ext cx="539789" cy="440939"/>
          </a:xfrm>
          <a:prstGeom prst="rect">
            <a:avLst/>
          </a:prstGeom>
        </p:spPr>
      </p:pic>
      <p:pic>
        <p:nvPicPr>
          <p:cNvPr id="107" name="图片 106"/>
          <p:cNvPicPr>
            <a:picLocks/>
          </p:cNvPicPr>
          <p:nvPr/>
        </p:nvPicPr>
        <p:blipFill>
          <a:blip r:embed="rId14" cstate="print">
            <a:extLst>
              <a:ext uri="{28A0092B-C50C-407E-A947-70E740481C1C}">
                <a14:useLocalDpi xmlns:a14="http://schemas.microsoft.com/office/drawing/2010/main" val="0"/>
              </a:ext>
            </a:extLst>
          </a:blip>
          <a:stretch>
            <a:fillRect/>
          </a:stretch>
        </p:blipFill>
        <p:spPr bwMode="gray">
          <a:xfrm>
            <a:off x="9404935" y="5390647"/>
            <a:ext cx="539789" cy="500839"/>
          </a:xfrm>
          <a:prstGeom prst="rect">
            <a:avLst/>
          </a:prstGeom>
        </p:spPr>
      </p:pic>
      <p:pic>
        <p:nvPicPr>
          <p:cNvPr id="118" name="图片 117"/>
          <p:cNvPicPr>
            <a:picLocks/>
          </p:cNvPicPr>
          <p:nvPr/>
        </p:nvPicPr>
        <p:blipFill>
          <a:blip r:embed="rId12" cstate="print">
            <a:extLst>
              <a:ext uri="{28A0092B-C50C-407E-A947-70E740481C1C}">
                <a14:useLocalDpi xmlns:a14="http://schemas.microsoft.com/office/drawing/2010/main" val="0"/>
              </a:ext>
            </a:extLst>
          </a:blip>
          <a:stretch>
            <a:fillRect/>
          </a:stretch>
        </p:blipFill>
        <p:spPr bwMode="gray">
          <a:xfrm>
            <a:off x="10288238" y="5237973"/>
            <a:ext cx="539789" cy="442627"/>
          </a:xfrm>
          <a:prstGeom prst="rect">
            <a:avLst/>
          </a:prstGeom>
        </p:spPr>
      </p:pic>
      <p:pic>
        <p:nvPicPr>
          <p:cNvPr id="184" name="图片 183" descr="DSLAM-蓝.png"/>
          <p:cNvPicPr>
            <a:picLocks noChangeAspect="1"/>
          </p:cNvPicPr>
          <p:nvPr/>
        </p:nvPicPr>
        <p:blipFill>
          <a:blip r:embed="rId15" cstate="print"/>
          <a:stretch>
            <a:fillRect/>
          </a:stretch>
        </p:blipFill>
        <p:spPr bwMode="gray">
          <a:xfrm>
            <a:off x="8768763" y="4923776"/>
            <a:ext cx="514282" cy="406137"/>
          </a:xfrm>
          <a:prstGeom prst="rect">
            <a:avLst/>
          </a:prstGeom>
        </p:spPr>
      </p:pic>
      <p:cxnSp>
        <p:nvCxnSpPr>
          <p:cNvPr id="185" name="直接连接符 184"/>
          <p:cNvCxnSpPr>
            <a:stCxn id="184" idx="3"/>
            <a:endCxn id="102" idx="1"/>
          </p:cNvCxnSpPr>
          <p:nvPr/>
        </p:nvCxnSpPr>
        <p:spPr bwMode="gray">
          <a:xfrm flipV="1">
            <a:off x="9283045" y="4746420"/>
            <a:ext cx="986755" cy="380425"/>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88" name="直接连接符 187"/>
          <p:cNvCxnSpPr>
            <a:stCxn id="184" idx="3"/>
            <a:endCxn id="118" idx="1"/>
          </p:cNvCxnSpPr>
          <p:nvPr/>
        </p:nvCxnSpPr>
        <p:spPr bwMode="gray">
          <a:xfrm>
            <a:off x="9283045" y="5126845"/>
            <a:ext cx="1005193" cy="332442"/>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02" name="矩形 201"/>
          <p:cNvSpPr/>
          <p:nvPr/>
        </p:nvSpPr>
        <p:spPr bwMode="gray">
          <a:xfrm>
            <a:off x="10172425" y="5729527"/>
            <a:ext cx="1411065" cy="307777"/>
          </a:xfrm>
          <a:prstGeom prst="rect">
            <a:avLst/>
          </a:prstGeom>
        </p:spPr>
        <p:txBody>
          <a:bodyPr wrap="square">
            <a:spAutoFit/>
          </a:bodyPr>
          <a:lstStyle/>
          <a:p>
            <a:pPr fontAlgn="ctr"/>
            <a:r>
              <a:rPr lang="en-US" sz="1400" dirty="0">
                <a:latin typeface="Huawei Sans" panose="020C0503030203020204" pitchFamily="34" charset="0"/>
              </a:rPr>
              <a:t>Residents</a:t>
            </a:r>
            <a:endParaRPr lang="en-US" altLang="zh-CN" sz="1400" dirty="0">
              <a:latin typeface="Huawei Sans" panose="020C0503030203020204" pitchFamily="34" charset="0"/>
            </a:endParaRPr>
          </a:p>
        </p:txBody>
      </p:sp>
      <p:sp>
        <p:nvSpPr>
          <p:cNvPr id="242" name="圆角矩形 241"/>
          <p:cNvSpPr/>
          <p:nvPr/>
        </p:nvSpPr>
        <p:spPr bwMode="gray">
          <a:xfrm>
            <a:off x="880212" y="2331926"/>
            <a:ext cx="10597863" cy="3845453"/>
          </a:xfrm>
          <a:prstGeom prst="roundRect">
            <a:avLst>
              <a:gd name="adj" fmla="val 460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244" name="直接连接符 243"/>
          <p:cNvCxnSpPr/>
          <p:nvPr/>
        </p:nvCxnSpPr>
        <p:spPr bwMode="gray">
          <a:xfrm>
            <a:off x="3911277" y="2360943"/>
            <a:ext cx="0" cy="3845453"/>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bwMode="gray">
          <a:xfrm>
            <a:off x="8423836" y="2377057"/>
            <a:ext cx="0" cy="381319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8" name="文本框 247"/>
          <p:cNvSpPr txBox="1"/>
          <p:nvPr/>
        </p:nvSpPr>
        <p:spPr bwMode="gray">
          <a:xfrm>
            <a:off x="1986118" y="2313037"/>
            <a:ext cx="628698" cy="369332"/>
          </a:xfrm>
          <a:prstGeom prst="rect">
            <a:avLst/>
          </a:prstGeom>
          <a:noFill/>
        </p:spPr>
        <p:txBody>
          <a:bodyPr wrap="none" rtlCol="0">
            <a:spAutoFit/>
          </a:bodyPr>
          <a:lstStyle/>
          <a:p>
            <a:pPr fontAlgn="ctr"/>
            <a:r>
              <a:rPr lang="en-US" sz="1800" dirty="0">
                <a:solidFill>
                  <a:srgbClr val="56C4D2"/>
                </a:solidFill>
                <a:latin typeface="Huawei Sans" panose="020C0503030203020204" pitchFamily="34" charset="0"/>
              </a:rPr>
              <a:t>LAN</a:t>
            </a:r>
            <a:endParaRPr lang="en-US" altLang="zh-CN" sz="1800" dirty="0">
              <a:solidFill>
                <a:srgbClr val="56C4D2"/>
              </a:solidFill>
              <a:latin typeface="Huawei Sans" panose="020C0503030203020204" pitchFamily="34" charset="0"/>
            </a:endParaRPr>
          </a:p>
        </p:txBody>
      </p:sp>
      <p:sp>
        <p:nvSpPr>
          <p:cNvPr id="249" name="文本框 248"/>
          <p:cNvSpPr txBox="1"/>
          <p:nvPr/>
        </p:nvSpPr>
        <p:spPr bwMode="gray">
          <a:xfrm>
            <a:off x="5895176" y="2313037"/>
            <a:ext cx="736099" cy="369332"/>
          </a:xfrm>
          <a:prstGeom prst="rect">
            <a:avLst/>
          </a:prstGeom>
          <a:noFill/>
        </p:spPr>
        <p:txBody>
          <a:bodyPr wrap="none" rtlCol="0">
            <a:spAutoFit/>
          </a:bodyPr>
          <a:lstStyle/>
          <a:p>
            <a:pPr fontAlgn="ctr"/>
            <a:r>
              <a:rPr lang="en-US" sz="1800" dirty="0">
                <a:solidFill>
                  <a:srgbClr val="56C4D2"/>
                </a:solidFill>
                <a:latin typeface="Huawei Sans" panose="020C0503030203020204" pitchFamily="34" charset="0"/>
              </a:rPr>
              <a:t>WAN</a:t>
            </a:r>
            <a:endParaRPr lang="en-US" altLang="zh-CN" sz="1800" dirty="0">
              <a:solidFill>
                <a:srgbClr val="56C4D2"/>
              </a:solidFill>
              <a:latin typeface="Huawei Sans" panose="020C0503030203020204" pitchFamily="34" charset="0"/>
            </a:endParaRPr>
          </a:p>
        </p:txBody>
      </p:sp>
      <p:sp>
        <p:nvSpPr>
          <p:cNvPr id="250" name="文本框 249"/>
          <p:cNvSpPr txBox="1"/>
          <p:nvPr/>
        </p:nvSpPr>
        <p:spPr bwMode="gray">
          <a:xfrm>
            <a:off x="9641102" y="2313037"/>
            <a:ext cx="628698" cy="369332"/>
          </a:xfrm>
          <a:prstGeom prst="rect">
            <a:avLst/>
          </a:prstGeom>
          <a:noFill/>
        </p:spPr>
        <p:txBody>
          <a:bodyPr wrap="none" rtlCol="0">
            <a:spAutoFit/>
          </a:bodyPr>
          <a:lstStyle/>
          <a:p>
            <a:pPr fontAlgn="ctr"/>
            <a:r>
              <a:rPr lang="en-US" sz="1800" dirty="0">
                <a:solidFill>
                  <a:srgbClr val="56C4D2"/>
                </a:solidFill>
                <a:latin typeface="Huawei Sans" panose="020C0503030203020204" pitchFamily="34" charset="0"/>
              </a:rPr>
              <a:t>LAN</a:t>
            </a:r>
            <a:endParaRPr lang="en-US" altLang="zh-CN" sz="1800" dirty="0">
              <a:solidFill>
                <a:srgbClr val="56C4D2"/>
              </a:solidFill>
              <a:latin typeface="Huawei Sans" panose="020C0503030203020204" pitchFamily="34" charset="0"/>
            </a:endParaRPr>
          </a:p>
        </p:txBody>
      </p:sp>
      <p:sp>
        <p:nvSpPr>
          <p:cNvPr id="252" name="文本框 251"/>
          <p:cNvSpPr txBox="1"/>
          <p:nvPr/>
        </p:nvSpPr>
        <p:spPr bwMode="gray">
          <a:xfrm>
            <a:off x="5944154" y="4212536"/>
            <a:ext cx="434734" cy="307777"/>
          </a:xfrm>
          <a:prstGeom prst="rect">
            <a:avLst/>
          </a:prstGeom>
          <a:noFill/>
        </p:spPr>
        <p:txBody>
          <a:bodyPr wrap="none" rtlCol="0">
            <a:spAutoFit/>
          </a:bodyPr>
          <a:lstStyle/>
          <a:p>
            <a:pPr fontAlgn="ctr"/>
            <a:r>
              <a:rPr lang="en-US" sz="1400" dirty="0">
                <a:latin typeface="Huawei Sans" panose="020C0503030203020204" pitchFamily="34" charset="0"/>
              </a:rPr>
              <a:t>ISP</a:t>
            </a:r>
            <a:endParaRPr lang="en-US" altLang="zh-CN" sz="1400" dirty="0">
              <a:latin typeface="Huawei Sans" panose="020C0503030203020204" pitchFamily="34" charset="0"/>
            </a:endParaRPr>
          </a:p>
        </p:txBody>
      </p:sp>
      <p:pic>
        <p:nvPicPr>
          <p:cNvPr id="255" name="Picture 10" descr="E:\2016.01\1.12 扁平化图标\蓝色\AR-蓝色最新-38.png"/>
          <p:cNvPicPr>
            <a:picLocks noChangeAspect="1" noChangeArrowheads="1"/>
          </p:cNvPicPr>
          <p:nvPr/>
        </p:nvPicPr>
        <p:blipFill>
          <a:blip r:embed="rId16" cstate="print"/>
          <a:srcRect/>
          <a:stretch>
            <a:fillRect/>
          </a:stretch>
        </p:blipFill>
        <p:spPr bwMode="gray">
          <a:xfrm rot="19103343" flipV="1">
            <a:off x="3805024" y="3606794"/>
            <a:ext cx="474781" cy="866528"/>
          </a:xfrm>
          <a:prstGeom prst="rect">
            <a:avLst/>
          </a:prstGeom>
          <a:noFill/>
        </p:spPr>
      </p:pic>
      <p:pic>
        <p:nvPicPr>
          <p:cNvPr id="257" name="Picture 10" descr="E:\2016.01\1.12 扁平化图标\蓝色\AR-蓝色最新-38.png"/>
          <p:cNvPicPr>
            <a:picLocks noChangeAspect="1" noChangeArrowheads="1"/>
          </p:cNvPicPr>
          <p:nvPr/>
        </p:nvPicPr>
        <p:blipFill>
          <a:blip r:embed="rId16" cstate="print"/>
          <a:srcRect/>
          <a:stretch>
            <a:fillRect/>
          </a:stretch>
        </p:blipFill>
        <p:spPr bwMode="gray">
          <a:xfrm rot="19103343" flipV="1">
            <a:off x="8252241" y="4245316"/>
            <a:ext cx="352857" cy="1125074"/>
          </a:xfrm>
          <a:prstGeom prst="rect">
            <a:avLst/>
          </a:prstGeom>
          <a:noFill/>
        </p:spPr>
      </p:pic>
      <p:pic>
        <p:nvPicPr>
          <p:cNvPr id="258" name="Picture 10" descr="E:\2016.01\1.12 扁平化图标\蓝色\AR-蓝色最新-38.png"/>
          <p:cNvPicPr>
            <a:picLocks noChangeAspect="1" noChangeArrowheads="1"/>
          </p:cNvPicPr>
          <p:nvPr/>
        </p:nvPicPr>
        <p:blipFill>
          <a:blip r:embed="rId16" cstate="print"/>
          <a:srcRect/>
          <a:stretch>
            <a:fillRect/>
          </a:stretch>
        </p:blipFill>
        <p:spPr bwMode="gray">
          <a:xfrm rot="3532107" flipV="1">
            <a:off x="8243041" y="3491584"/>
            <a:ext cx="453376" cy="1149864"/>
          </a:xfrm>
          <a:prstGeom prst="rect">
            <a:avLst/>
          </a:prstGeom>
          <a:noFill/>
        </p:spPr>
      </p:pic>
      <p:pic>
        <p:nvPicPr>
          <p:cNvPr id="259" name="Picture 10" descr="E:\2016.01\1.12 扁平化图标\蓝色\AR-蓝色最新-38.png"/>
          <p:cNvPicPr>
            <a:picLocks noChangeAspect="1" noChangeArrowheads="1"/>
          </p:cNvPicPr>
          <p:nvPr/>
        </p:nvPicPr>
        <p:blipFill>
          <a:blip r:embed="rId16" cstate="print"/>
          <a:srcRect/>
          <a:stretch>
            <a:fillRect/>
          </a:stretch>
        </p:blipFill>
        <p:spPr bwMode="gray">
          <a:xfrm rot="1223653">
            <a:off x="3795409" y="4216126"/>
            <a:ext cx="628904" cy="1223031"/>
          </a:xfrm>
          <a:prstGeom prst="rect">
            <a:avLst/>
          </a:prstGeom>
          <a:noFill/>
        </p:spPr>
      </p:pic>
    </p:spTree>
    <p:extLst>
      <p:ext uri="{BB962C8B-B14F-4D97-AF65-F5344CB8AC3E}">
        <p14:creationId xmlns:p14="http://schemas.microsoft.com/office/powerpoint/2010/main" val="24896950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HQoS Application Example</a:t>
            </a:r>
            <a:endParaRPr lang="en-US" dirty="0"/>
          </a:p>
        </p:txBody>
      </p:sp>
      <p:sp>
        <p:nvSpPr>
          <p:cNvPr id="3" name="Text Placeholder 2"/>
          <p:cNvSpPr>
            <a:spLocks noGrp="1"/>
          </p:cNvSpPr>
          <p:nvPr>
            <p:ph type="body" sz="quarter" idx="10"/>
          </p:nvPr>
        </p:nvSpPr>
        <p:spPr bwMode="gray"/>
        <p:txBody>
          <a:bodyPr/>
          <a:lstStyle/>
          <a:p>
            <a:pPr algn="l"/>
            <a:r>
              <a:rPr lang="en-US" sz="1400"/>
              <a:t>HQoS is mainly used in multi-tenant scenarios. For example, there are three families in a building. Family A has purchased 10 Mbit/s bandwidth and subscribed to VoIP, IPTV, and HSI services. Family B has purchased 20 Mbit/s bandwidth and subscribed to IPTV and HSI services. Family C has purchased 30 Mbit/s bandwidth and subscribed to the HSI service. These three families have different requirements. HQoS is the best choice for this scenario.</a:t>
            </a:r>
            <a:endParaRPr lang="en-US" sz="1400" dirty="0"/>
          </a:p>
        </p:txBody>
      </p:sp>
      <p:sp>
        <p:nvSpPr>
          <p:cNvPr id="55" name="Freeform 159"/>
          <p:cNvSpPr/>
          <p:nvPr/>
        </p:nvSpPr>
        <p:spPr bwMode="gray">
          <a:xfrm flipH="1">
            <a:off x="2550043" y="3652857"/>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75"/>
          <p:cNvCxnSpPr>
            <a:stCxn id="37" idx="3"/>
          </p:cNvCxnSpPr>
          <p:nvPr/>
        </p:nvCxnSpPr>
        <p:spPr bwMode="gray">
          <a:xfrm>
            <a:off x="2729554" y="4383452"/>
            <a:ext cx="1178238"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0" name="圆角矩形 75"/>
          <p:cNvSpPr/>
          <p:nvPr/>
        </p:nvSpPr>
        <p:spPr bwMode="gray">
          <a:xfrm>
            <a:off x="3591929" y="2832172"/>
            <a:ext cx="7932077" cy="3315561"/>
          </a:xfrm>
          <a:prstGeom prst="roundRect">
            <a:avLst>
              <a:gd name="adj" fmla="val 874"/>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65" name="Can 225">
            <a:extLst>
              <a:ext uri="{FF2B5EF4-FFF2-40B4-BE49-F238E27FC236}">
                <a16:creationId xmlns="" xmlns:a16="http://schemas.microsoft.com/office/drawing/2014/main" id="{2BCE7D77-35EF-48C9-B1B8-64BFCEE53B3C}"/>
              </a:ext>
            </a:extLst>
          </p:cNvPr>
          <p:cNvSpPr/>
          <p:nvPr/>
        </p:nvSpPr>
        <p:spPr bwMode="gray">
          <a:xfrm rot="5400000">
            <a:off x="4419167" y="2519678"/>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Can 225">
            <a:extLst>
              <a:ext uri="{FF2B5EF4-FFF2-40B4-BE49-F238E27FC236}">
                <a16:creationId xmlns="" xmlns:a16="http://schemas.microsoft.com/office/drawing/2014/main" id="{3DE40E7E-69C1-469E-A70D-7CAC59AC4DD3}"/>
              </a:ext>
            </a:extLst>
          </p:cNvPr>
          <p:cNvSpPr/>
          <p:nvPr/>
        </p:nvSpPr>
        <p:spPr bwMode="gray">
          <a:xfrm rot="5400000">
            <a:off x="4419167" y="2920276"/>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Can 225">
            <a:extLst>
              <a:ext uri="{FF2B5EF4-FFF2-40B4-BE49-F238E27FC236}">
                <a16:creationId xmlns="" xmlns:a16="http://schemas.microsoft.com/office/drawing/2014/main" id="{36274CC2-F552-416E-868A-7E16D507AB0A}"/>
              </a:ext>
            </a:extLst>
          </p:cNvPr>
          <p:cNvSpPr/>
          <p:nvPr/>
        </p:nvSpPr>
        <p:spPr bwMode="gray">
          <a:xfrm rot="5400000">
            <a:off x="4419167" y="3391343"/>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Can 225">
            <a:extLst>
              <a:ext uri="{FF2B5EF4-FFF2-40B4-BE49-F238E27FC236}">
                <a16:creationId xmlns="" xmlns:a16="http://schemas.microsoft.com/office/drawing/2014/main" id="{A4281DBD-1718-42C5-AD9A-88D100D78AB6}"/>
              </a:ext>
            </a:extLst>
          </p:cNvPr>
          <p:cNvSpPr/>
          <p:nvPr/>
        </p:nvSpPr>
        <p:spPr bwMode="gray">
          <a:xfrm rot="5400000">
            <a:off x="4419167" y="3862632"/>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Can 225">
            <a:extLst>
              <a:ext uri="{FF2B5EF4-FFF2-40B4-BE49-F238E27FC236}">
                <a16:creationId xmlns="" xmlns:a16="http://schemas.microsoft.com/office/drawing/2014/main" id="{E5DBD4C0-7C5C-4823-8E42-EA8EF470FE65}"/>
              </a:ext>
            </a:extLst>
          </p:cNvPr>
          <p:cNvSpPr/>
          <p:nvPr/>
        </p:nvSpPr>
        <p:spPr bwMode="gray">
          <a:xfrm rot="5400000">
            <a:off x="4419167" y="4911005"/>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Can 9">
            <a:extLst>
              <a:ext uri="{FF2B5EF4-FFF2-40B4-BE49-F238E27FC236}">
                <a16:creationId xmlns="" xmlns:a16="http://schemas.microsoft.com/office/drawing/2014/main" id="{6A40C9A4-7C41-44F0-AFF0-3B7B3857A4ED}"/>
              </a:ext>
            </a:extLst>
          </p:cNvPr>
          <p:cNvSpPr/>
          <p:nvPr/>
        </p:nvSpPr>
        <p:spPr bwMode="gray">
          <a:xfrm rot="5400000">
            <a:off x="6986160" y="2521154"/>
            <a:ext cx="360000" cy="1827080"/>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Can 9">
            <a:extLst>
              <a:ext uri="{FF2B5EF4-FFF2-40B4-BE49-F238E27FC236}">
                <a16:creationId xmlns="" xmlns:a16="http://schemas.microsoft.com/office/drawing/2014/main" id="{7AB9B372-1585-4A13-9ADD-7C94AE7C103A}"/>
              </a:ext>
            </a:extLst>
          </p:cNvPr>
          <p:cNvSpPr/>
          <p:nvPr/>
        </p:nvSpPr>
        <p:spPr bwMode="gray">
          <a:xfrm rot="5400000">
            <a:off x="6986160" y="3642607"/>
            <a:ext cx="360000" cy="1827080"/>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Can 9">
            <a:extLst>
              <a:ext uri="{FF2B5EF4-FFF2-40B4-BE49-F238E27FC236}">
                <a16:creationId xmlns="" xmlns:a16="http://schemas.microsoft.com/office/drawing/2014/main" id="{A0FA35A8-E15D-4610-928A-9785020EA5B7}"/>
              </a:ext>
            </a:extLst>
          </p:cNvPr>
          <p:cNvSpPr/>
          <p:nvPr/>
        </p:nvSpPr>
        <p:spPr bwMode="gray">
          <a:xfrm rot="5400000">
            <a:off x="10217817" y="3522754"/>
            <a:ext cx="360000" cy="2028444"/>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Box 122"/>
          <p:cNvSpPr txBox="1"/>
          <p:nvPr/>
        </p:nvSpPr>
        <p:spPr bwMode="gray">
          <a:xfrm>
            <a:off x="9334155" y="4298571"/>
            <a:ext cx="2040184"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the building: 60 Mbit/s</a:t>
            </a:r>
          </a:p>
        </p:txBody>
      </p:sp>
      <p:sp>
        <p:nvSpPr>
          <p:cNvPr id="106" name="TextBox 105"/>
          <p:cNvSpPr txBox="1"/>
          <p:nvPr/>
        </p:nvSpPr>
        <p:spPr bwMode="gray">
          <a:xfrm>
            <a:off x="6282193" y="3197314"/>
            <a:ext cx="1767934"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family A: 10 Mbit/s</a:t>
            </a:r>
          </a:p>
        </p:txBody>
      </p:sp>
      <p:sp>
        <p:nvSpPr>
          <p:cNvPr id="116" name="TextBox 115"/>
          <p:cNvSpPr txBox="1"/>
          <p:nvPr/>
        </p:nvSpPr>
        <p:spPr bwMode="gray">
          <a:xfrm>
            <a:off x="6326618" y="4304317"/>
            <a:ext cx="1679084"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family B: 20 Mbit/s</a:t>
            </a:r>
          </a:p>
        </p:txBody>
      </p:sp>
      <p:sp>
        <p:nvSpPr>
          <p:cNvPr id="58" name="Can 225">
            <a:extLst>
              <a:ext uri="{FF2B5EF4-FFF2-40B4-BE49-F238E27FC236}">
                <a16:creationId xmlns="" xmlns:a16="http://schemas.microsoft.com/office/drawing/2014/main" id="{5C37E0C7-C36A-413F-8284-64CD316945CC}"/>
              </a:ext>
            </a:extLst>
          </p:cNvPr>
          <p:cNvSpPr/>
          <p:nvPr/>
        </p:nvSpPr>
        <p:spPr bwMode="gray">
          <a:xfrm rot="5400000">
            <a:off x="4419167" y="2100536"/>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6" descr="PC.png"/>
          <p:cNvPicPr>
            <a:picLocks noChangeAspect="1"/>
          </p:cNvPicPr>
          <p:nvPr/>
        </p:nvPicPr>
        <p:blipFill>
          <a:blip r:embed="rId3" cstate="print"/>
          <a:stretch>
            <a:fillRect/>
          </a:stretch>
        </p:blipFill>
        <p:spPr bwMode="gray">
          <a:xfrm>
            <a:off x="700618" y="2671882"/>
            <a:ext cx="609278" cy="467924"/>
          </a:xfrm>
          <a:prstGeom prst="rect">
            <a:avLst/>
          </a:prstGeom>
        </p:spPr>
      </p:pic>
      <p:sp>
        <p:nvSpPr>
          <p:cNvPr id="31" name="TextBox 30"/>
          <p:cNvSpPr txBox="1"/>
          <p:nvPr/>
        </p:nvSpPr>
        <p:spPr bwMode="gray">
          <a:xfrm>
            <a:off x="635625" y="3139806"/>
            <a:ext cx="795411" cy="276999"/>
          </a:xfrm>
          <a:prstGeom prst="rect">
            <a:avLst/>
          </a:prstGeom>
          <a:noFill/>
        </p:spPr>
        <p:txBody>
          <a:bodyPr wrap="none" rtlCol="0">
            <a:spAutoFit/>
          </a:bodyPr>
          <a:lstStyle/>
          <a:p>
            <a:pPr algn="ctr" fontAlgn="ctr"/>
            <a:r>
              <a:rPr lang="en-US" sz="1200" dirty="0">
                <a:latin typeface="Huawei Sans" panose="020C0503030203020204" pitchFamily="34" charset="0"/>
              </a:rPr>
              <a:t>Family A</a:t>
            </a:r>
            <a:endParaRPr lang="en-US" altLang="zh-CN" sz="1200" dirty="0">
              <a:latin typeface="Huawei Sans" panose="020C0503030203020204" pitchFamily="34" charset="0"/>
              <a:ea typeface="方正兰亭黑简体" panose="02000000000000000000" pitchFamily="2" charset="-122"/>
            </a:endParaRPr>
          </a:p>
        </p:txBody>
      </p:sp>
      <p:pic>
        <p:nvPicPr>
          <p:cNvPr id="32" name="图片 6" descr="PC.png"/>
          <p:cNvPicPr>
            <a:picLocks noChangeAspect="1"/>
          </p:cNvPicPr>
          <p:nvPr/>
        </p:nvPicPr>
        <p:blipFill>
          <a:blip r:embed="rId3" cstate="print"/>
          <a:stretch>
            <a:fillRect/>
          </a:stretch>
        </p:blipFill>
        <p:spPr bwMode="gray">
          <a:xfrm>
            <a:off x="700618" y="4149490"/>
            <a:ext cx="609278" cy="467924"/>
          </a:xfrm>
          <a:prstGeom prst="rect">
            <a:avLst/>
          </a:prstGeom>
        </p:spPr>
      </p:pic>
      <p:sp>
        <p:nvSpPr>
          <p:cNvPr id="33" name="TextBox 32"/>
          <p:cNvSpPr txBox="1"/>
          <p:nvPr/>
        </p:nvSpPr>
        <p:spPr bwMode="gray">
          <a:xfrm>
            <a:off x="639633" y="4625295"/>
            <a:ext cx="787395" cy="276999"/>
          </a:xfrm>
          <a:prstGeom prst="rect">
            <a:avLst/>
          </a:prstGeom>
          <a:noFill/>
        </p:spPr>
        <p:txBody>
          <a:bodyPr wrap="none" rtlCol="0">
            <a:spAutoFit/>
          </a:bodyPr>
          <a:lstStyle/>
          <a:p>
            <a:pPr algn="ctr" fontAlgn="ctr"/>
            <a:r>
              <a:rPr lang="en-US" sz="1200" dirty="0">
                <a:latin typeface="Huawei Sans" panose="020C0503030203020204" pitchFamily="34" charset="0"/>
              </a:rPr>
              <a:t>Family B</a:t>
            </a:r>
            <a:endParaRPr lang="en-US" altLang="zh-CN" sz="1200" dirty="0">
              <a:latin typeface="Huawei Sans" panose="020C0503030203020204" pitchFamily="34" charset="0"/>
              <a:ea typeface="方正兰亭黑简体" panose="02000000000000000000" pitchFamily="2" charset="-122"/>
            </a:endParaRPr>
          </a:p>
        </p:txBody>
      </p:sp>
      <p:pic>
        <p:nvPicPr>
          <p:cNvPr id="35" name="图片 6" descr="PC.png"/>
          <p:cNvPicPr>
            <a:picLocks noChangeAspect="1"/>
          </p:cNvPicPr>
          <p:nvPr/>
        </p:nvPicPr>
        <p:blipFill>
          <a:blip r:embed="rId3" cstate="print"/>
          <a:stretch>
            <a:fillRect/>
          </a:stretch>
        </p:blipFill>
        <p:spPr bwMode="gray">
          <a:xfrm>
            <a:off x="700618" y="5459336"/>
            <a:ext cx="609278" cy="467924"/>
          </a:xfrm>
          <a:prstGeom prst="rect">
            <a:avLst/>
          </a:prstGeom>
        </p:spPr>
      </p:pic>
      <p:sp>
        <p:nvSpPr>
          <p:cNvPr id="36" name="TextBox 35"/>
          <p:cNvSpPr txBox="1"/>
          <p:nvPr/>
        </p:nvSpPr>
        <p:spPr bwMode="gray">
          <a:xfrm>
            <a:off x="638831" y="5927260"/>
            <a:ext cx="788999" cy="276999"/>
          </a:xfrm>
          <a:prstGeom prst="rect">
            <a:avLst/>
          </a:prstGeom>
          <a:noFill/>
        </p:spPr>
        <p:txBody>
          <a:bodyPr wrap="none" rtlCol="0">
            <a:spAutoFit/>
          </a:bodyPr>
          <a:lstStyle/>
          <a:p>
            <a:pPr algn="ctr" fontAlgn="ctr"/>
            <a:r>
              <a:rPr lang="en-US" sz="1200" dirty="0">
                <a:latin typeface="Huawei Sans" panose="020C0503030203020204" pitchFamily="34" charset="0"/>
              </a:rPr>
              <a:t>Family C</a:t>
            </a:r>
            <a:endParaRPr lang="en-US" altLang="zh-CN" sz="1200" dirty="0">
              <a:latin typeface="Huawei Sans" panose="020C0503030203020204" pitchFamily="34" charset="0"/>
              <a:ea typeface="方正兰亭黑简体" panose="02000000000000000000" pitchFamily="2" charset="-122"/>
            </a:endParaRPr>
          </a:p>
        </p:txBody>
      </p:sp>
      <p:pic>
        <p:nvPicPr>
          <p:cNvPr id="3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188565" y="4162139"/>
            <a:ext cx="540989" cy="442626"/>
          </a:xfrm>
          <a:prstGeom prst="rect">
            <a:avLst/>
          </a:prstGeom>
          <a:noFill/>
        </p:spPr>
      </p:pic>
      <p:cxnSp>
        <p:nvCxnSpPr>
          <p:cNvPr id="38" name="直接连接符 75"/>
          <p:cNvCxnSpPr>
            <a:stCxn id="30" idx="3"/>
            <a:endCxn id="37" idx="0"/>
          </p:cNvCxnSpPr>
          <p:nvPr/>
        </p:nvCxnSpPr>
        <p:spPr bwMode="gray">
          <a:xfrm>
            <a:off x="1309896" y="2905844"/>
            <a:ext cx="1149164" cy="12562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1" name="直接连接符 75"/>
          <p:cNvCxnSpPr>
            <a:stCxn id="32" idx="3"/>
            <a:endCxn id="37" idx="1"/>
          </p:cNvCxnSpPr>
          <p:nvPr/>
        </p:nvCxnSpPr>
        <p:spPr bwMode="gray">
          <a:xfrm>
            <a:off x="1309896" y="4383452"/>
            <a:ext cx="8786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4" name="直接连接符 75"/>
          <p:cNvCxnSpPr>
            <a:stCxn id="35" idx="3"/>
            <a:endCxn id="37" idx="2"/>
          </p:cNvCxnSpPr>
          <p:nvPr/>
        </p:nvCxnSpPr>
        <p:spPr bwMode="gray">
          <a:xfrm flipV="1">
            <a:off x="1309896" y="4604765"/>
            <a:ext cx="1149164" cy="108853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Oval 41"/>
          <p:cNvSpPr>
            <a:spLocks noChangeAspect="1"/>
          </p:cNvSpPr>
          <p:nvPr/>
        </p:nvSpPr>
        <p:spPr bwMode="gray">
          <a:xfrm>
            <a:off x="2649923" y="430382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9" name="Rectangular Callout 58"/>
          <p:cNvSpPr/>
          <p:nvPr/>
        </p:nvSpPr>
        <p:spPr bwMode="gray">
          <a:xfrm>
            <a:off x="2091298" y="4635071"/>
            <a:ext cx="897839" cy="538199"/>
          </a:xfrm>
          <a:prstGeom prst="wedgeRectCallout">
            <a:avLst>
              <a:gd name="adj1" fmla="val 21531"/>
              <a:gd name="adj2" fmla="val -869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Deploy </a:t>
            </a:r>
            <a:r>
              <a:rPr lang="en-US" sz="1200" dirty="0" err="1">
                <a:solidFill>
                  <a:schemeClr val="tx1"/>
                </a:solidFill>
                <a:latin typeface="Huawei Sans" panose="020C0503030203020204" pitchFamily="34" charset="0"/>
              </a:rPr>
              <a:t>HQoS</a:t>
            </a:r>
            <a:r>
              <a:rPr lang="en-US" sz="1200" dirty="0">
                <a:solidFill>
                  <a:schemeClr val="tx1"/>
                </a:solidFill>
                <a:latin typeface="Huawei Sans" panose="020C0503030203020204" pitchFamily="34" charset="0"/>
              </a:rPr>
              <a:t> at the egress</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61" name="圆角矩形 75"/>
          <p:cNvSpPr/>
          <p:nvPr/>
        </p:nvSpPr>
        <p:spPr bwMode="gray">
          <a:xfrm>
            <a:off x="3565331" y="2403973"/>
            <a:ext cx="7952713"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err="1">
                <a:solidFill>
                  <a:srgbClr val="30B5C5"/>
                </a:solidFill>
                <a:latin typeface="Huawei Sans" panose="020C0503030203020204" pitchFamily="34" charset="0"/>
              </a:rPr>
              <a:t>HQoS</a:t>
            </a:r>
            <a:r>
              <a:rPr lang="en-US" sz="1400" dirty="0">
                <a:solidFill>
                  <a:srgbClr val="30B5C5"/>
                </a:solidFill>
                <a:latin typeface="Huawei Sans" panose="020C0503030203020204" pitchFamily="34" charset="0"/>
              </a:rPr>
              <a:t> application example</a:t>
            </a:r>
          </a:p>
        </p:txBody>
      </p:sp>
      <p:cxnSp>
        <p:nvCxnSpPr>
          <p:cNvPr id="69" name="Elbow Connector 68"/>
          <p:cNvCxnSpPr>
            <a:cxnSpLocks/>
            <a:endCxn id="78" idx="3"/>
          </p:cNvCxnSpPr>
          <p:nvPr/>
        </p:nvCxnSpPr>
        <p:spPr bwMode="gray">
          <a:xfrm>
            <a:off x="5451762" y="3034628"/>
            <a:ext cx="800858" cy="400066"/>
          </a:xfrm>
          <a:prstGeom prst="bentConnector3">
            <a:avLst>
              <a:gd name="adj1" fmla="val 53964"/>
            </a:avLst>
          </a:prstGeom>
        </p:spPr>
        <p:style>
          <a:lnRef idx="1">
            <a:schemeClr val="accent1"/>
          </a:lnRef>
          <a:fillRef idx="0">
            <a:schemeClr val="accent1"/>
          </a:fillRef>
          <a:effectRef idx="0">
            <a:schemeClr val="accent1"/>
          </a:effectRef>
          <a:fontRef idx="minor">
            <a:schemeClr val="tx1"/>
          </a:fontRef>
        </p:style>
      </p:cxnSp>
      <p:cxnSp>
        <p:nvCxnSpPr>
          <p:cNvPr id="70" name="Elbow Connector 69"/>
          <p:cNvCxnSpPr>
            <a:cxnSpLocks/>
            <a:endCxn id="78" idx="3"/>
          </p:cNvCxnSpPr>
          <p:nvPr/>
        </p:nvCxnSpPr>
        <p:spPr bwMode="gray">
          <a:xfrm flipV="1">
            <a:off x="5451761" y="3434694"/>
            <a:ext cx="800859" cy="411949"/>
          </a:xfrm>
          <a:prstGeom prst="bentConnector3">
            <a:avLst>
              <a:gd name="adj1" fmla="val 53965"/>
            </a:avLst>
          </a:prstGeom>
        </p:spPr>
        <p:style>
          <a:lnRef idx="1">
            <a:schemeClr val="accent1"/>
          </a:lnRef>
          <a:fillRef idx="0">
            <a:schemeClr val="accent1"/>
          </a:fillRef>
          <a:effectRef idx="0">
            <a:schemeClr val="accent1"/>
          </a:effectRef>
          <a:fontRef idx="minor">
            <a:schemeClr val="tx1"/>
          </a:fontRef>
        </p:style>
      </p:cxnSp>
      <p:cxnSp>
        <p:nvCxnSpPr>
          <p:cNvPr id="71" name="Elbow Connector 70"/>
          <p:cNvCxnSpPr>
            <a:cxnSpLocks/>
            <a:stCxn id="115" idx="3"/>
            <a:endCxn id="80" idx="3"/>
          </p:cNvCxnSpPr>
          <p:nvPr/>
        </p:nvCxnSpPr>
        <p:spPr bwMode="gray">
          <a:xfrm>
            <a:off x="5456093" y="5834718"/>
            <a:ext cx="796527" cy="313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3" name="Elbow Connector 72"/>
          <p:cNvCxnSpPr>
            <a:cxnSpLocks/>
            <a:stCxn id="78" idx="1"/>
            <a:endCxn id="81" idx="3"/>
          </p:cNvCxnSpPr>
          <p:nvPr/>
        </p:nvCxnSpPr>
        <p:spPr bwMode="gray">
          <a:xfrm>
            <a:off x="8079700" y="3434694"/>
            <a:ext cx="1303895" cy="110228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4" name="Elbow Connector 73"/>
          <p:cNvCxnSpPr>
            <a:cxnSpLocks/>
            <a:stCxn id="80" idx="1"/>
            <a:endCxn id="81" idx="3"/>
          </p:cNvCxnSpPr>
          <p:nvPr/>
        </p:nvCxnSpPr>
        <p:spPr bwMode="gray">
          <a:xfrm flipV="1">
            <a:off x="8079700" y="4536976"/>
            <a:ext cx="1303895" cy="130087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bwMode="gray">
          <a:xfrm>
            <a:off x="3617128" y="2887906"/>
            <a:ext cx="2021251"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VoIP (PQ scheduling)</a:t>
            </a:r>
          </a:p>
        </p:txBody>
      </p:sp>
      <p:sp>
        <p:nvSpPr>
          <p:cNvPr id="100" name="TextBox 99"/>
          <p:cNvSpPr txBox="1"/>
          <p:nvPr/>
        </p:nvSpPr>
        <p:spPr bwMode="gray">
          <a:xfrm>
            <a:off x="3617128" y="3300209"/>
            <a:ext cx="202307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IPTV (PQ scheduling)</a:t>
            </a:r>
          </a:p>
        </p:txBody>
      </p:sp>
      <p:cxnSp>
        <p:nvCxnSpPr>
          <p:cNvPr id="101" name="Elbow Connector 100"/>
          <p:cNvCxnSpPr>
            <a:cxnSpLocks/>
            <a:endCxn id="78" idx="3"/>
          </p:cNvCxnSpPr>
          <p:nvPr/>
        </p:nvCxnSpPr>
        <p:spPr bwMode="gray">
          <a:xfrm>
            <a:off x="5114188" y="3434475"/>
            <a:ext cx="1138432" cy="219"/>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bwMode="gray">
          <a:xfrm>
            <a:off x="3617128" y="3696253"/>
            <a:ext cx="1838965" cy="276999"/>
          </a:xfrm>
          <a:prstGeom prst="rect">
            <a:avLst/>
          </a:prstGeom>
          <a:noFill/>
        </p:spPr>
        <p:txBody>
          <a:bodyPr wrap="none" rtlCol="0">
            <a:spAutoFit/>
          </a:bodyPr>
          <a:lstStyle/>
          <a:p>
            <a:pPr fontAlgn="ctr"/>
            <a:r>
              <a:rPr lang="en-US" sz="1200" b="1" dirty="0">
                <a:solidFill>
                  <a:schemeClr val="bg1"/>
                </a:solidFill>
                <a:latin typeface="Huawei Sans" panose="020C0503030203020204" pitchFamily="34" charset="0"/>
              </a:rPr>
              <a:t>HSI (WFQ scheduling)</a:t>
            </a:r>
          </a:p>
        </p:txBody>
      </p:sp>
      <p:cxnSp>
        <p:nvCxnSpPr>
          <p:cNvPr id="110" name="Elbow Connector 109"/>
          <p:cNvCxnSpPr>
            <a:cxnSpLocks/>
            <a:endCxn id="79" idx="3"/>
          </p:cNvCxnSpPr>
          <p:nvPr/>
        </p:nvCxnSpPr>
        <p:spPr bwMode="gray">
          <a:xfrm>
            <a:off x="5115263" y="4298571"/>
            <a:ext cx="1137357" cy="257576"/>
          </a:xfrm>
          <a:prstGeom prst="bentConnector3">
            <a:avLst>
              <a:gd name="adj1" fmla="val 65074"/>
            </a:avLst>
          </a:prstGeom>
        </p:spPr>
        <p:style>
          <a:lnRef idx="1">
            <a:schemeClr val="accent1"/>
          </a:lnRef>
          <a:fillRef idx="0">
            <a:schemeClr val="accent1"/>
          </a:fillRef>
          <a:effectRef idx="0">
            <a:schemeClr val="accent1"/>
          </a:effectRef>
          <a:fontRef idx="minor">
            <a:schemeClr val="tx1"/>
          </a:fontRef>
        </p:style>
      </p:cxnSp>
      <p:cxnSp>
        <p:nvCxnSpPr>
          <p:cNvPr id="111" name="Elbow Connector 110"/>
          <p:cNvCxnSpPr>
            <a:cxnSpLocks/>
            <a:endCxn id="79" idx="3"/>
          </p:cNvCxnSpPr>
          <p:nvPr/>
        </p:nvCxnSpPr>
        <p:spPr bwMode="gray">
          <a:xfrm flipV="1">
            <a:off x="5458162" y="4556147"/>
            <a:ext cx="794458" cy="2405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bwMode="gray">
          <a:xfrm>
            <a:off x="3617128" y="4164305"/>
            <a:ext cx="202307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IPTV (PQ scheduling)</a:t>
            </a:r>
          </a:p>
        </p:txBody>
      </p:sp>
      <p:sp>
        <p:nvSpPr>
          <p:cNvPr id="114" name="TextBox 113"/>
          <p:cNvSpPr txBox="1"/>
          <p:nvPr/>
        </p:nvSpPr>
        <p:spPr bwMode="gray">
          <a:xfrm>
            <a:off x="3617128" y="4652102"/>
            <a:ext cx="2094273"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HSI (WFQ scheduling)</a:t>
            </a:r>
          </a:p>
        </p:txBody>
      </p:sp>
      <p:sp>
        <p:nvSpPr>
          <p:cNvPr id="115" name="TextBox 114"/>
          <p:cNvSpPr txBox="1"/>
          <p:nvPr/>
        </p:nvSpPr>
        <p:spPr bwMode="gray">
          <a:xfrm>
            <a:off x="3617128" y="5696218"/>
            <a:ext cx="1838965" cy="276999"/>
          </a:xfrm>
          <a:prstGeom prst="rect">
            <a:avLst/>
          </a:prstGeom>
          <a:noFill/>
        </p:spPr>
        <p:txBody>
          <a:bodyPr wrap="none" rtlCol="0">
            <a:spAutoFit/>
          </a:bodyPr>
          <a:lstStyle/>
          <a:p>
            <a:pPr fontAlgn="ctr"/>
            <a:r>
              <a:rPr lang="en-US" sz="1200" b="1" dirty="0">
                <a:solidFill>
                  <a:schemeClr val="bg1"/>
                </a:solidFill>
                <a:latin typeface="Huawei Sans" panose="020C0503030203020204" pitchFamily="34" charset="0"/>
              </a:rPr>
              <a:t>HSI (WFQ scheduling)</a:t>
            </a:r>
          </a:p>
        </p:txBody>
      </p:sp>
      <p:cxnSp>
        <p:nvCxnSpPr>
          <p:cNvPr id="118" name="Elbow Connector 117"/>
          <p:cNvCxnSpPr>
            <a:cxnSpLocks/>
            <a:stCxn id="79" idx="1"/>
            <a:endCxn id="81" idx="3"/>
          </p:cNvCxnSpPr>
          <p:nvPr/>
        </p:nvCxnSpPr>
        <p:spPr bwMode="gray">
          <a:xfrm flipV="1">
            <a:off x="8079700" y="4536976"/>
            <a:ext cx="1303895" cy="1917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87" name="Oval 86"/>
          <p:cNvSpPr/>
          <p:nvPr/>
        </p:nvSpPr>
        <p:spPr bwMode="gray">
          <a:xfrm>
            <a:off x="8372650" y="4140983"/>
            <a:ext cx="761199" cy="820579"/>
          </a:xfrm>
          <a:prstGeom prst="ellipse">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WFQ</a:t>
            </a:r>
            <a:endParaRPr lang="en-US" altLang="zh-CN" sz="1200" dirty="0">
              <a:solidFill>
                <a:schemeClr val="tx1"/>
              </a:solidFill>
              <a:latin typeface="Huawei Sans" panose="020C0503030203020204" pitchFamily="34" charset="0"/>
            </a:endParaRPr>
          </a:p>
        </p:txBody>
      </p:sp>
      <p:cxnSp>
        <p:nvCxnSpPr>
          <p:cNvPr id="88" name="Straight Arrow Connector 87"/>
          <p:cNvCxnSpPr/>
          <p:nvPr/>
        </p:nvCxnSpPr>
        <p:spPr bwMode="gray">
          <a:xfrm flipV="1">
            <a:off x="8381899" y="4384825"/>
            <a:ext cx="0" cy="288032"/>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bwMode="gray">
          <a:xfrm rot="16200000" flipH="1">
            <a:off x="8987741" y="4578862"/>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ular Callout 37">
            <a:extLst>
              <a:ext uri="{FF2B5EF4-FFF2-40B4-BE49-F238E27FC236}">
                <a16:creationId xmlns="" xmlns:a16="http://schemas.microsoft.com/office/drawing/2014/main" id="{A7B265F4-59FE-4F27-9779-775FAB870893}"/>
              </a:ext>
            </a:extLst>
          </p:cNvPr>
          <p:cNvSpPr/>
          <p:nvPr/>
        </p:nvSpPr>
        <p:spPr bwMode="gray">
          <a:xfrm>
            <a:off x="3651381" y="5011994"/>
            <a:ext cx="1576055" cy="384740"/>
          </a:xfrm>
          <a:prstGeom prst="wedgeRectCallout">
            <a:avLst>
              <a:gd name="adj1" fmla="val -26210"/>
              <a:gd name="adj2" fmla="val -824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chemeClr val="tx1"/>
                </a:solidFill>
                <a:latin typeface="Huawei Sans" panose="020C0503030203020204" pitchFamily="34" charset="0"/>
              </a:rPr>
              <a:t>Level 3 flow queue</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53" name="Rectangular Callout 38">
            <a:extLst>
              <a:ext uri="{FF2B5EF4-FFF2-40B4-BE49-F238E27FC236}">
                <a16:creationId xmlns="" xmlns:a16="http://schemas.microsoft.com/office/drawing/2014/main" id="{AAD86651-7D9B-4BA7-8B04-FD44F2AF7757}"/>
              </a:ext>
            </a:extLst>
          </p:cNvPr>
          <p:cNvSpPr/>
          <p:nvPr/>
        </p:nvSpPr>
        <p:spPr bwMode="gray">
          <a:xfrm>
            <a:off x="6109598" y="4834467"/>
            <a:ext cx="2094578" cy="354267"/>
          </a:xfrm>
          <a:prstGeom prst="wedgeRectCallout">
            <a:avLst>
              <a:gd name="adj1" fmla="val -15546"/>
              <a:gd name="adj2" fmla="val -774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Level 2 subscriber queue</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57" name="Rectangular Callout 39">
            <a:extLst>
              <a:ext uri="{FF2B5EF4-FFF2-40B4-BE49-F238E27FC236}">
                <a16:creationId xmlns="" xmlns:a16="http://schemas.microsoft.com/office/drawing/2014/main" id="{DCA3F6CE-0F80-49C5-BA53-43F926B35904}"/>
              </a:ext>
            </a:extLst>
          </p:cNvPr>
          <p:cNvSpPr/>
          <p:nvPr/>
        </p:nvSpPr>
        <p:spPr bwMode="gray">
          <a:xfrm>
            <a:off x="9276677" y="3694978"/>
            <a:ext cx="1768185" cy="538199"/>
          </a:xfrm>
          <a:prstGeom prst="wedgeRectCallout">
            <a:avLst>
              <a:gd name="adj1" fmla="val -20640"/>
              <a:gd name="adj2" fmla="val 784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Level 1 port queue</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80" name="Can 9">
            <a:extLst>
              <a:ext uri="{FF2B5EF4-FFF2-40B4-BE49-F238E27FC236}">
                <a16:creationId xmlns="" xmlns:a16="http://schemas.microsoft.com/office/drawing/2014/main" id="{9E1DB1C0-96E5-46DA-91A6-3C0FE62CC96C}"/>
              </a:ext>
            </a:extLst>
          </p:cNvPr>
          <p:cNvSpPr/>
          <p:nvPr/>
        </p:nvSpPr>
        <p:spPr bwMode="gray">
          <a:xfrm rot="5400000">
            <a:off x="6986160" y="4924311"/>
            <a:ext cx="360000" cy="1827080"/>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Box 116"/>
          <p:cNvSpPr txBox="1"/>
          <p:nvPr/>
        </p:nvSpPr>
        <p:spPr bwMode="gray">
          <a:xfrm>
            <a:off x="6325476" y="5602178"/>
            <a:ext cx="1655968"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family C: 30 Mbit/s</a:t>
            </a:r>
          </a:p>
        </p:txBody>
      </p:sp>
    </p:spTree>
    <p:extLst>
      <p:ext uri="{BB962C8B-B14F-4D97-AF65-F5344CB8AC3E}">
        <p14:creationId xmlns:p14="http://schemas.microsoft.com/office/powerpoint/2010/main" val="7306844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altLang="zh-CN" sz="2000" dirty="0">
                <a:solidFill>
                  <a:schemeClr val="bg1">
                    <a:lumMod val="50000"/>
                  </a:schemeClr>
                </a:solidFill>
              </a:rPr>
              <a:t>Networking Technologies and Their Applications of WAN Interconnection </a:t>
            </a:r>
          </a:p>
          <a:p>
            <a:r>
              <a:rPr lang="en-US" altLang="zh-CN" sz="2000" dirty="0">
                <a:solidFill>
                  <a:schemeClr val="bg1">
                    <a:lumMod val="50000"/>
                  </a:schemeClr>
                </a:solidFill>
              </a:rPr>
              <a:t>Reliability Technologies and Their Applications of WAN Interconnection </a:t>
            </a:r>
          </a:p>
          <a:p>
            <a:r>
              <a:rPr lang="en-US" altLang="zh-CN" sz="2000" b="1" dirty="0"/>
              <a:t>Optimization Technologies and Their Applications of WAN Interconnection </a:t>
            </a:r>
          </a:p>
          <a:p>
            <a:pPr lvl="1"/>
            <a:r>
              <a:rPr lang="en-US" altLang="zh-CN" sz="1800" dirty="0" err="1">
                <a:solidFill>
                  <a:schemeClr val="bg1">
                    <a:lumMod val="50000"/>
                  </a:schemeClr>
                </a:solidFill>
              </a:rPr>
              <a:t>QoS</a:t>
            </a:r>
            <a:r>
              <a:rPr lang="en-US" altLang="zh-CN" sz="1800" dirty="0">
                <a:solidFill>
                  <a:schemeClr val="bg1">
                    <a:lumMod val="50000"/>
                  </a:schemeClr>
                </a:solidFill>
              </a:rPr>
              <a:t> Technology and Its Application</a:t>
            </a:r>
          </a:p>
          <a:p>
            <a:pPr lvl="1">
              <a:buSzPct val="60000"/>
              <a:buFont typeface="Wingdings" panose="05000000000000000000" pitchFamily="2" charset="2"/>
              <a:buChar char="n"/>
            </a:pPr>
            <a:r>
              <a:rPr lang="en-US" altLang="zh-CN" sz="1800" dirty="0"/>
              <a:t>FEC Technology and Its Application</a:t>
            </a:r>
          </a:p>
          <a:p>
            <a:r>
              <a:rPr lang="en-US" altLang="zh-CN" sz="2000" dirty="0">
                <a:solidFill>
                  <a:schemeClr val="bg1">
                    <a:lumMod val="50000"/>
                  </a:schemeClr>
                </a:solidFill>
              </a:rPr>
              <a:t>Security Technologies and Their Applications of WAN Interconnection </a:t>
            </a:r>
            <a:endParaRPr lang="en-US" altLang="zh-CN" sz="2000" dirty="0">
              <a:solidFill>
                <a:schemeClr val="bg1">
                  <a:lumMod val="50000"/>
                </a:schemeClr>
              </a:solidFill>
            </a:endParaRPr>
          </a:p>
        </p:txBody>
      </p:sp>
    </p:spTree>
    <p:extLst>
      <p:ext uri="{BB962C8B-B14F-4D97-AF65-F5344CB8AC3E}">
        <p14:creationId xmlns:p14="http://schemas.microsoft.com/office/powerpoint/2010/main" val="24448272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646170D8-462F-4129-8D18-4EAA20A6987D}"/>
              </a:ext>
            </a:extLst>
          </p:cNvPr>
          <p:cNvSpPr>
            <a:spLocks noGrp="1"/>
          </p:cNvSpPr>
          <p:nvPr>
            <p:ph type="title"/>
          </p:nvPr>
        </p:nvSpPr>
        <p:spPr bwMode="gray"/>
        <p:txBody>
          <a:bodyPr/>
          <a:lstStyle/>
          <a:p>
            <a:r>
              <a:rPr lang="en-US" altLang="zh-CN"/>
              <a:t>Overview of </a:t>
            </a:r>
            <a:r>
              <a:rPr lang="en-US"/>
              <a:t>FEC</a:t>
            </a:r>
            <a:endParaRPr lang="en-US" dirty="0"/>
          </a:p>
        </p:txBody>
      </p:sp>
      <p:sp>
        <p:nvSpPr>
          <p:cNvPr id="4" name="Text Placeholder 3">
            <a:extLst>
              <a:ext uri="{FF2B5EF4-FFF2-40B4-BE49-F238E27FC236}">
                <a16:creationId xmlns="" xmlns:a16="http://schemas.microsoft.com/office/drawing/2014/main" id="{ED1AE2F3-C87F-48D8-A22E-204E32F4EC0D}"/>
              </a:ext>
            </a:extLst>
          </p:cNvPr>
          <p:cNvSpPr>
            <a:spLocks noGrp="1"/>
          </p:cNvSpPr>
          <p:nvPr>
            <p:ph type="body" sz="quarter" idx="10"/>
          </p:nvPr>
        </p:nvSpPr>
        <p:spPr bwMode="gray"/>
        <p:txBody>
          <a:bodyPr/>
          <a:lstStyle/>
          <a:p>
            <a:pPr algn="l"/>
            <a:r>
              <a:rPr lang="en-US" sz="1400"/>
              <a:t>An IP video call often encounters image distortion or audio interruption due to packet loss. To prevent this, error control technologies are required.</a:t>
            </a:r>
            <a:endParaRPr lang="en-US" altLang="zh-CN" sz="1400"/>
          </a:p>
          <a:p>
            <a:pPr algn="l"/>
            <a:r>
              <a:rPr lang="en-US" sz="1400"/>
              <a:t>Forward error correction (FEC) is such a technology. The sender attaches FEC redundant packets to the data to be transmitted. If an error is detected, the receiver can correct the data based on the redundant packets.</a:t>
            </a:r>
            <a:endParaRPr lang="en-US" altLang="zh-CN" sz="1400"/>
          </a:p>
          <a:p>
            <a:pPr algn="l"/>
            <a:r>
              <a:rPr lang="en-US" sz="1400"/>
              <a:t>FEC is applicable to networks where random packet loss occurs or the RTT is large.</a:t>
            </a:r>
            <a:endParaRPr lang="en-US" sz="1400" dirty="0"/>
          </a:p>
        </p:txBody>
      </p:sp>
      <p:grpSp>
        <p:nvGrpSpPr>
          <p:cNvPr id="2" name="Group 1">
            <a:extLst>
              <a:ext uri="{FF2B5EF4-FFF2-40B4-BE49-F238E27FC236}">
                <a16:creationId xmlns="" xmlns:a16="http://schemas.microsoft.com/office/drawing/2014/main" id="{D6E3A8D9-BB10-4F0D-83F6-6E06EEFF2052}"/>
              </a:ext>
            </a:extLst>
          </p:cNvPr>
          <p:cNvGrpSpPr/>
          <p:nvPr/>
        </p:nvGrpSpPr>
        <p:grpSpPr bwMode="gray">
          <a:xfrm>
            <a:off x="2249865" y="3376774"/>
            <a:ext cx="7981101" cy="2740450"/>
            <a:chOff x="2359526" y="3012363"/>
            <a:chExt cx="7981101" cy="2740450"/>
          </a:xfrm>
        </p:grpSpPr>
        <p:sp>
          <p:nvSpPr>
            <p:cNvPr id="6" name="Freeform 159">
              <a:extLst>
                <a:ext uri="{FF2B5EF4-FFF2-40B4-BE49-F238E27FC236}">
                  <a16:creationId xmlns="" xmlns:a16="http://schemas.microsoft.com/office/drawing/2014/main" id="{CF673C8F-8493-4B54-90FA-EDFEA2477445}"/>
                </a:ext>
              </a:extLst>
            </p:cNvPr>
            <p:cNvSpPr/>
            <p:nvPr/>
          </p:nvSpPr>
          <p:spPr bwMode="gray">
            <a:xfrm flipH="1">
              <a:off x="2359526" y="4462120"/>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2FFE41D6-0F1E-45C8-997E-396543AFB1BB}"/>
                </a:ext>
              </a:extLst>
            </p:cNvPr>
            <p:cNvPicPr>
              <a:picLocks noChangeAspect="1" noChangeArrowheads="1"/>
            </p:cNvPicPr>
            <p:nvPr/>
          </p:nvPicPr>
          <p:blipFill>
            <a:blip r:embed="rId3" cstate="print"/>
            <a:srcRect/>
            <a:stretch>
              <a:fillRect/>
            </a:stretch>
          </p:blipFill>
          <p:spPr bwMode="gray">
            <a:xfrm>
              <a:off x="7458004" y="4851258"/>
              <a:ext cx="440049" cy="360040"/>
            </a:xfrm>
            <a:prstGeom prst="rect">
              <a:avLst/>
            </a:prstGeom>
            <a:noFill/>
          </p:spPr>
        </p:pic>
        <p:sp>
          <p:nvSpPr>
            <p:cNvPr id="10" name="Freeform 159">
              <a:extLst>
                <a:ext uri="{FF2B5EF4-FFF2-40B4-BE49-F238E27FC236}">
                  <a16:creationId xmlns="" xmlns:a16="http://schemas.microsoft.com/office/drawing/2014/main" id="{38A98374-A609-45F8-8FA1-59E397404069}"/>
                </a:ext>
              </a:extLst>
            </p:cNvPr>
            <p:cNvSpPr/>
            <p:nvPr/>
          </p:nvSpPr>
          <p:spPr bwMode="gray">
            <a:xfrm flipH="1">
              <a:off x="5435904" y="420464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MPLS</a:t>
              </a:r>
            </a:p>
          </p:txBody>
        </p:sp>
        <p:cxnSp>
          <p:nvCxnSpPr>
            <p:cNvPr id="11" name="Straight Connector 10">
              <a:extLst>
                <a:ext uri="{FF2B5EF4-FFF2-40B4-BE49-F238E27FC236}">
                  <a16:creationId xmlns="" xmlns:a16="http://schemas.microsoft.com/office/drawing/2014/main" id="{E7154196-C9E8-4611-B753-D8319497A8FC}"/>
                </a:ext>
              </a:extLst>
            </p:cNvPr>
            <p:cNvCxnSpPr>
              <a:cxnSpLocks/>
              <a:stCxn id="14" idx="0"/>
              <a:endCxn id="10" idx="21"/>
            </p:cNvCxnSpPr>
            <p:nvPr/>
          </p:nvCxnSpPr>
          <p:spPr bwMode="gray">
            <a:xfrm flipV="1">
              <a:off x="4078375" y="4537951"/>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Freeform 159">
              <a:extLst>
                <a:ext uri="{FF2B5EF4-FFF2-40B4-BE49-F238E27FC236}">
                  <a16:creationId xmlns="" xmlns:a16="http://schemas.microsoft.com/office/drawing/2014/main" id="{BB21C514-2FE7-4399-89F3-CFC45DFBA62E}"/>
                </a:ext>
              </a:extLst>
            </p:cNvPr>
            <p:cNvSpPr/>
            <p:nvPr/>
          </p:nvSpPr>
          <p:spPr bwMode="gray">
            <a:xfrm flipH="1">
              <a:off x="5435904" y="527740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Straight Connector 12">
              <a:extLst>
                <a:ext uri="{FF2B5EF4-FFF2-40B4-BE49-F238E27FC236}">
                  <a16:creationId xmlns="" xmlns:a16="http://schemas.microsoft.com/office/drawing/2014/main" id="{91DB1D0B-D253-4947-863F-A77EF72024EE}"/>
                </a:ext>
              </a:extLst>
            </p:cNvPr>
            <p:cNvCxnSpPr>
              <a:cxnSpLocks/>
              <a:stCxn id="14" idx="2"/>
              <a:endCxn id="12" idx="21"/>
            </p:cNvCxnSpPr>
            <p:nvPr/>
          </p:nvCxnSpPr>
          <p:spPr bwMode="gray">
            <a:xfrm>
              <a:off x="4078375" y="5178085"/>
              <a:ext cx="1357529"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Picture 12" descr="E:\2016.01\1.12 扁平化图标\蓝色\AR-蓝色最新-40.png">
              <a:extLst>
                <a:ext uri="{FF2B5EF4-FFF2-40B4-BE49-F238E27FC236}">
                  <a16:creationId xmlns="" xmlns:a16="http://schemas.microsoft.com/office/drawing/2014/main" id="{E540A306-E672-47BF-AFB2-90428A92D807}"/>
                </a:ext>
              </a:extLst>
            </p:cNvPr>
            <p:cNvPicPr>
              <a:picLocks noChangeAspect="1" noChangeArrowheads="1"/>
            </p:cNvPicPr>
            <p:nvPr/>
          </p:nvPicPr>
          <p:blipFill>
            <a:blip r:embed="rId3" cstate="print"/>
            <a:srcRect/>
            <a:stretch>
              <a:fillRect/>
            </a:stretch>
          </p:blipFill>
          <p:spPr bwMode="gray">
            <a:xfrm>
              <a:off x="3858350" y="4818045"/>
              <a:ext cx="440049" cy="360040"/>
            </a:xfrm>
            <a:prstGeom prst="rect">
              <a:avLst/>
            </a:prstGeom>
            <a:noFill/>
          </p:spPr>
        </p:pic>
        <p:cxnSp>
          <p:nvCxnSpPr>
            <p:cNvPr id="15" name="Straight Connector 14">
              <a:extLst>
                <a:ext uri="{FF2B5EF4-FFF2-40B4-BE49-F238E27FC236}">
                  <a16:creationId xmlns="" xmlns:a16="http://schemas.microsoft.com/office/drawing/2014/main" id="{7A784C30-7E98-47CD-BE7F-B0CFF40406A8}"/>
                </a:ext>
              </a:extLst>
            </p:cNvPr>
            <p:cNvCxnSpPr>
              <a:cxnSpLocks/>
              <a:stCxn id="12" idx="8"/>
              <a:endCxn id="9" idx="2"/>
            </p:cNvCxnSpPr>
            <p:nvPr/>
          </p:nvCxnSpPr>
          <p:spPr bwMode="gray">
            <a:xfrm flipV="1">
              <a:off x="6345386" y="5211298"/>
              <a:ext cx="1332643" cy="3907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2D143561-C28C-42E1-8B6F-C698042B05DE}"/>
                </a:ext>
              </a:extLst>
            </p:cNvPr>
            <p:cNvCxnSpPr>
              <a:cxnSpLocks/>
              <a:stCxn id="10" idx="8"/>
              <a:endCxn id="9" idx="0"/>
            </p:cNvCxnSpPr>
            <p:nvPr/>
          </p:nvCxnSpPr>
          <p:spPr bwMode="gray">
            <a:xfrm>
              <a:off x="6345386" y="4529298"/>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Freeform 159">
              <a:extLst>
                <a:ext uri="{FF2B5EF4-FFF2-40B4-BE49-F238E27FC236}">
                  <a16:creationId xmlns="" xmlns:a16="http://schemas.microsoft.com/office/drawing/2014/main" id="{81AC6045-C715-4D66-9F4E-B770AE6274D8}"/>
                </a:ext>
              </a:extLst>
            </p:cNvPr>
            <p:cNvSpPr/>
            <p:nvPr/>
          </p:nvSpPr>
          <p:spPr bwMode="gray">
            <a:xfrm flipH="1">
              <a:off x="8266408" y="4449088"/>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Straight Connector 17">
              <a:extLst>
                <a:ext uri="{FF2B5EF4-FFF2-40B4-BE49-F238E27FC236}">
                  <a16:creationId xmlns="" xmlns:a16="http://schemas.microsoft.com/office/drawing/2014/main" id="{079CE04D-84AA-4E96-A24F-6370780D473C}"/>
                </a:ext>
              </a:extLst>
            </p:cNvPr>
            <p:cNvCxnSpPr>
              <a:cxnSpLocks/>
              <a:stCxn id="9" idx="3"/>
              <a:endCxn id="17" idx="21"/>
            </p:cNvCxnSpPr>
            <p:nvPr/>
          </p:nvCxnSpPr>
          <p:spPr bwMode="gray">
            <a:xfrm>
              <a:off x="7898053" y="5031278"/>
              <a:ext cx="368355" cy="9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Freeform: Shape 18">
              <a:extLst>
                <a:ext uri="{FF2B5EF4-FFF2-40B4-BE49-F238E27FC236}">
                  <a16:creationId xmlns="" xmlns:a16="http://schemas.microsoft.com/office/drawing/2014/main" id="{5BD07658-F266-4ADD-83E2-48BEB6EDEBAB}"/>
                </a:ext>
              </a:extLst>
            </p:cNvPr>
            <p:cNvSpPr/>
            <p:nvPr/>
          </p:nvSpPr>
          <p:spPr bwMode="gray">
            <a:xfrm>
              <a:off x="3693191" y="4446050"/>
              <a:ext cx="4896204"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Group 30">
              <a:extLst>
                <a:ext uri="{FF2B5EF4-FFF2-40B4-BE49-F238E27FC236}">
                  <a16:creationId xmlns="" xmlns:a16="http://schemas.microsoft.com/office/drawing/2014/main" id="{EA95BD09-067D-4844-803F-B4C0D8A63629}"/>
                </a:ext>
              </a:extLst>
            </p:cNvPr>
            <p:cNvGrpSpPr/>
            <p:nvPr/>
          </p:nvGrpSpPr>
          <p:grpSpPr bwMode="gray">
            <a:xfrm>
              <a:off x="2675700" y="4320915"/>
              <a:ext cx="1366037" cy="388045"/>
              <a:chOff x="1785406" y="2934248"/>
              <a:chExt cx="1366037" cy="388045"/>
            </a:xfrm>
          </p:grpSpPr>
          <p:sp>
            <p:nvSpPr>
              <p:cNvPr id="57" name="Rectangle 56">
                <a:extLst>
                  <a:ext uri="{FF2B5EF4-FFF2-40B4-BE49-F238E27FC236}">
                    <a16:creationId xmlns="" xmlns:a16="http://schemas.microsoft.com/office/drawing/2014/main" id="{EF223C92-0B67-400D-A3DB-E90BE0B71174}"/>
                  </a:ext>
                </a:extLst>
              </p:cNvPr>
              <p:cNvSpPr/>
              <p:nvPr/>
            </p:nvSpPr>
            <p:spPr bwMode="gray">
              <a:xfrm>
                <a:off x="1785406" y="2934248"/>
                <a:ext cx="1366037"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57">
                <a:extLst>
                  <a:ext uri="{FF2B5EF4-FFF2-40B4-BE49-F238E27FC236}">
                    <a16:creationId xmlns="" xmlns:a16="http://schemas.microsoft.com/office/drawing/2014/main" id="{12C5E255-D702-480B-A9DD-1DB9DDFAC1E8}"/>
                  </a:ext>
                </a:extLst>
              </p:cNvPr>
              <p:cNvSpPr txBox="1"/>
              <p:nvPr/>
            </p:nvSpPr>
            <p:spPr bwMode="gray">
              <a:xfrm>
                <a:off x="2820297" y="298678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59" name="TextBox 58">
                <a:extLst>
                  <a:ext uri="{FF2B5EF4-FFF2-40B4-BE49-F238E27FC236}">
                    <a16:creationId xmlns="" xmlns:a16="http://schemas.microsoft.com/office/drawing/2014/main" id="{422A182E-A95C-4741-941F-03C6DB58FCEC}"/>
                  </a:ext>
                </a:extLst>
              </p:cNvPr>
              <p:cNvSpPr txBox="1"/>
              <p:nvPr/>
            </p:nvSpPr>
            <p:spPr bwMode="gray">
              <a:xfrm>
                <a:off x="2490150" y="298678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60" name="TextBox 59">
                <a:extLst>
                  <a:ext uri="{FF2B5EF4-FFF2-40B4-BE49-F238E27FC236}">
                    <a16:creationId xmlns="" xmlns:a16="http://schemas.microsoft.com/office/drawing/2014/main" id="{F664B41C-1453-404B-8352-5EA4D8CD340C}"/>
                  </a:ext>
                </a:extLst>
              </p:cNvPr>
              <p:cNvSpPr txBox="1"/>
              <p:nvPr/>
            </p:nvSpPr>
            <p:spPr bwMode="gray">
              <a:xfrm>
                <a:off x="2160003" y="299261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61" name="TextBox 60">
                <a:extLst>
                  <a:ext uri="{FF2B5EF4-FFF2-40B4-BE49-F238E27FC236}">
                    <a16:creationId xmlns="" xmlns:a16="http://schemas.microsoft.com/office/drawing/2014/main" id="{678DE46D-6B1B-4AB2-B167-1C9DE750ED40}"/>
                  </a:ext>
                </a:extLst>
              </p:cNvPr>
              <p:cNvSpPr txBox="1"/>
              <p:nvPr/>
            </p:nvSpPr>
            <p:spPr bwMode="gray">
              <a:xfrm>
                <a:off x="1829856" y="299261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grpSp>
        <p:sp>
          <p:nvSpPr>
            <p:cNvPr id="32" name="TextBox 31">
              <a:extLst>
                <a:ext uri="{FF2B5EF4-FFF2-40B4-BE49-F238E27FC236}">
                  <a16:creationId xmlns="" xmlns:a16="http://schemas.microsoft.com/office/drawing/2014/main" id="{CE5E6F50-D311-4F8F-9293-0CD39D4B900F}"/>
                </a:ext>
              </a:extLst>
            </p:cNvPr>
            <p:cNvSpPr txBox="1"/>
            <p:nvPr/>
          </p:nvSpPr>
          <p:spPr bwMode="gray">
            <a:xfrm>
              <a:off x="2907312" y="4007435"/>
              <a:ext cx="1019831" cy="307777"/>
            </a:xfrm>
            <a:prstGeom prst="rect">
              <a:avLst/>
            </a:prstGeom>
            <a:noFill/>
          </p:spPr>
          <p:txBody>
            <a:bodyPr wrap="none" rtlCol="0">
              <a:spAutoFit/>
            </a:bodyPr>
            <a:lstStyle/>
            <a:p>
              <a:pPr fontAlgn="ctr"/>
              <a:r>
                <a:rPr lang="en-US" sz="1400" dirty="0">
                  <a:latin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ectangle 34">
              <a:extLst>
                <a:ext uri="{FF2B5EF4-FFF2-40B4-BE49-F238E27FC236}">
                  <a16:creationId xmlns="" xmlns:a16="http://schemas.microsoft.com/office/drawing/2014/main" id="{65757A8E-FE08-4367-9500-3F0DD609C759}"/>
                </a:ext>
              </a:extLst>
            </p:cNvPr>
            <p:cNvSpPr/>
            <p:nvPr/>
          </p:nvSpPr>
          <p:spPr bwMode="gray">
            <a:xfrm>
              <a:off x="4944160" y="3646464"/>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35">
              <a:extLst>
                <a:ext uri="{FF2B5EF4-FFF2-40B4-BE49-F238E27FC236}">
                  <a16:creationId xmlns="" xmlns:a16="http://schemas.microsoft.com/office/drawing/2014/main" id="{F0757283-06B7-4C44-A056-B9EFB8861B48}"/>
                </a:ext>
              </a:extLst>
            </p:cNvPr>
            <p:cNvSpPr txBox="1"/>
            <p:nvPr/>
          </p:nvSpPr>
          <p:spPr bwMode="gray">
            <a:xfrm>
              <a:off x="6319764" y="369900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37" name="TextBox 36">
              <a:extLst>
                <a:ext uri="{FF2B5EF4-FFF2-40B4-BE49-F238E27FC236}">
                  <a16:creationId xmlns="" xmlns:a16="http://schemas.microsoft.com/office/drawing/2014/main" id="{C5CD49C4-7E71-4589-A83E-BE913CD066ED}"/>
                </a:ext>
              </a:extLst>
            </p:cNvPr>
            <p:cNvSpPr txBox="1"/>
            <p:nvPr/>
          </p:nvSpPr>
          <p:spPr bwMode="gray">
            <a:xfrm>
              <a:off x="5989617" y="3304369"/>
              <a:ext cx="273050" cy="276999"/>
            </a:xfrm>
            <a:prstGeom prst="rect">
              <a:avLst/>
            </a:prstGeom>
            <a:solidFill>
              <a:srgbClr val="E28189"/>
            </a:solidFill>
            <a:ln>
              <a:solidFill>
                <a:srgbClr val="E28189"/>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38" name="TextBox 37">
              <a:extLst>
                <a:ext uri="{FF2B5EF4-FFF2-40B4-BE49-F238E27FC236}">
                  <a16:creationId xmlns="" xmlns:a16="http://schemas.microsoft.com/office/drawing/2014/main" id="{CC9EEB48-2683-4BC2-A2BA-16E2FEF3D682}"/>
                </a:ext>
              </a:extLst>
            </p:cNvPr>
            <p:cNvSpPr txBox="1"/>
            <p:nvPr/>
          </p:nvSpPr>
          <p:spPr bwMode="gray">
            <a:xfrm>
              <a:off x="5659470" y="370483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39" name="TextBox 38">
              <a:extLst>
                <a:ext uri="{FF2B5EF4-FFF2-40B4-BE49-F238E27FC236}">
                  <a16:creationId xmlns="" xmlns:a16="http://schemas.microsoft.com/office/drawing/2014/main" id="{3C38B174-B36D-4114-AA1D-AFFDAEDCC744}"/>
                </a:ext>
              </a:extLst>
            </p:cNvPr>
            <p:cNvSpPr txBox="1"/>
            <p:nvPr/>
          </p:nvSpPr>
          <p:spPr bwMode="gray">
            <a:xfrm>
              <a:off x="5329323" y="370483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40" name="TextBox 39">
              <a:extLst>
                <a:ext uri="{FF2B5EF4-FFF2-40B4-BE49-F238E27FC236}">
                  <a16:creationId xmlns="" xmlns:a16="http://schemas.microsoft.com/office/drawing/2014/main" id="{A9C32E27-6748-4988-982D-F879F6B8E77E}"/>
                </a:ext>
              </a:extLst>
            </p:cNvPr>
            <p:cNvSpPr txBox="1"/>
            <p:nvPr/>
          </p:nvSpPr>
          <p:spPr bwMode="gray">
            <a:xfrm>
              <a:off x="4916129" y="3305635"/>
              <a:ext cx="1019831" cy="307777"/>
            </a:xfrm>
            <a:prstGeom prst="rect">
              <a:avLst/>
            </a:prstGeom>
            <a:noFill/>
          </p:spPr>
          <p:txBody>
            <a:bodyPr wrap="none" rtlCol="0">
              <a:spAutoFit/>
            </a:bodyPr>
            <a:lstStyle/>
            <a:p>
              <a:pPr fontAlgn="ctr"/>
              <a:r>
                <a:rPr lang="en-US" sz="1400" dirty="0">
                  <a:latin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ectangular Callout 26">
              <a:extLst>
                <a:ext uri="{FF2B5EF4-FFF2-40B4-BE49-F238E27FC236}">
                  <a16:creationId xmlns="" xmlns:a16="http://schemas.microsoft.com/office/drawing/2014/main" id="{7BF2055B-7485-44A0-9962-C9359646A70B}"/>
                </a:ext>
              </a:extLst>
            </p:cNvPr>
            <p:cNvSpPr/>
            <p:nvPr/>
          </p:nvSpPr>
          <p:spPr bwMode="gray">
            <a:xfrm>
              <a:off x="3323347" y="3486872"/>
              <a:ext cx="1494850" cy="425442"/>
            </a:xfrm>
            <a:prstGeom prst="wedgeRectCallout">
              <a:avLst>
                <a:gd name="adj1" fmla="val 61196"/>
                <a:gd name="adj2" fmla="val 193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TextBox 41">
              <a:extLst>
                <a:ext uri="{FF2B5EF4-FFF2-40B4-BE49-F238E27FC236}">
                  <a16:creationId xmlns="" xmlns:a16="http://schemas.microsoft.com/office/drawing/2014/main" id="{F5AECFBE-C5D4-4358-8DFA-398EEEC5B223}"/>
                </a:ext>
              </a:extLst>
            </p:cNvPr>
            <p:cNvSpPr txBox="1"/>
            <p:nvPr/>
          </p:nvSpPr>
          <p:spPr bwMode="gray">
            <a:xfrm>
              <a:off x="4999176" y="3707540"/>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cxnSp>
          <p:nvCxnSpPr>
            <p:cNvPr id="44" name="Straight Arrow Connector 43">
              <a:extLst>
                <a:ext uri="{FF2B5EF4-FFF2-40B4-BE49-F238E27FC236}">
                  <a16:creationId xmlns="" xmlns:a16="http://schemas.microsoft.com/office/drawing/2014/main" id="{82AE1A51-3E5D-49C5-89BD-78B8C68D29EF}"/>
                </a:ext>
              </a:extLst>
            </p:cNvPr>
            <p:cNvCxnSpPr>
              <a:cxnSpLocks/>
              <a:stCxn id="37" idx="0"/>
            </p:cNvCxnSpPr>
            <p:nvPr/>
          </p:nvCxnSpPr>
          <p:spPr bwMode="gray">
            <a:xfrm flipV="1">
              <a:off x="6126142" y="3012363"/>
              <a:ext cx="0" cy="292006"/>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ular Callout 26">
              <a:extLst>
                <a:ext uri="{FF2B5EF4-FFF2-40B4-BE49-F238E27FC236}">
                  <a16:creationId xmlns="" xmlns:a16="http://schemas.microsoft.com/office/drawing/2014/main" id="{8FECAF79-5541-422B-960A-A85904FB90A7}"/>
                </a:ext>
              </a:extLst>
            </p:cNvPr>
            <p:cNvSpPr/>
            <p:nvPr/>
          </p:nvSpPr>
          <p:spPr bwMode="gray">
            <a:xfrm>
              <a:off x="6433343" y="3105535"/>
              <a:ext cx="1464710" cy="388952"/>
            </a:xfrm>
            <a:prstGeom prst="wedgeRectCallout">
              <a:avLst>
                <a:gd name="adj1" fmla="val -64542"/>
                <a:gd name="adj2" fmla="val 165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Data packet loss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Rectangle 45">
              <a:extLst>
                <a:ext uri="{FF2B5EF4-FFF2-40B4-BE49-F238E27FC236}">
                  <a16:creationId xmlns="" xmlns:a16="http://schemas.microsoft.com/office/drawing/2014/main" id="{03869922-DAB8-413C-AD04-EC44C2EDB8F7}"/>
                </a:ext>
              </a:extLst>
            </p:cNvPr>
            <p:cNvSpPr/>
            <p:nvPr/>
          </p:nvSpPr>
          <p:spPr bwMode="gray">
            <a:xfrm>
              <a:off x="8605002" y="4465208"/>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46">
              <a:extLst>
                <a:ext uri="{FF2B5EF4-FFF2-40B4-BE49-F238E27FC236}">
                  <a16:creationId xmlns="" xmlns:a16="http://schemas.microsoft.com/office/drawing/2014/main" id="{AF3F31D3-696E-4577-BE17-E392DE8F9A08}"/>
                </a:ext>
              </a:extLst>
            </p:cNvPr>
            <p:cNvSpPr txBox="1"/>
            <p:nvPr/>
          </p:nvSpPr>
          <p:spPr bwMode="gray">
            <a:xfrm>
              <a:off x="9980606" y="451774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48" name="TextBox 47">
              <a:extLst>
                <a:ext uri="{FF2B5EF4-FFF2-40B4-BE49-F238E27FC236}">
                  <a16:creationId xmlns="" xmlns:a16="http://schemas.microsoft.com/office/drawing/2014/main" id="{63B3879F-4239-45A3-9B75-F71EDBED4109}"/>
                </a:ext>
              </a:extLst>
            </p:cNvPr>
            <p:cNvSpPr txBox="1"/>
            <p:nvPr/>
          </p:nvSpPr>
          <p:spPr bwMode="gray">
            <a:xfrm>
              <a:off x="9320312" y="452357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49" name="TextBox 48">
              <a:extLst>
                <a:ext uri="{FF2B5EF4-FFF2-40B4-BE49-F238E27FC236}">
                  <a16:creationId xmlns="" xmlns:a16="http://schemas.microsoft.com/office/drawing/2014/main" id="{226191AA-9725-4DD6-9DAE-F83502DBC33B}"/>
                </a:ext>
              </a:extLst>
            </p:cNvPr>
            <p:cNvSpPr txBox="1"/>
            <p:nvPr/>
          </p:nvSpPr>
          <p:spPr bwMode="gray">
            <a:xfrm>
              <a:off x="8990165" y="452357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50" name="TextBox 49">
              <a:extLst>
                <a:ext uri="{FF2B5EF4-FFF2-40B4-BE49-F238E27FC236}">
                  <a16:creationId xmlns="" xmlns:a16="http://schemas.microsoft.com/office/drawing/2014/main" id="{A56B52CA-7D9A-4C1A-9640-6A39A5AA5580}"/>
                </a:ext>
              </a:extLst>
            </p:cNvPr>
            <p:cNvSpPr txBox="1"/>
            <p:nvPr/>
          </p:nvSpPr>
          <p:spPr bwMode="gray">
            <a:xfrm>
              <a:off x="9005431" y="4124379"/>
              <a:ext cx="1019831" cy="307777"/>
            </a:xfrm>
            <a:prstGeom prst="rect">
              <a:avLst/>
            </a:prstGeom>
            <a:noFill/>
          </p:spPr>
          <p:txBody>
            <a:bodyPr wrap="none" rtlCol="0">
              <a:spAutoFit/>
            </a:bodyPr>
            <a:lstStyle/>
            <a:p>
              <a:pPr fontAlgn="ctr"/>
              <a:r>
                <a:rPr lang="en-US" sz="1400" dirty="0">
                  <a:latin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50">
              <a:extLst>
                <a:ext uri="{FF2B5EF4-FFF2-40B4-BE49-F238E27FC236}">
                  <a16:creationId xmlns="" xmlns:a16="http://schemas.microsoft.com/office/drawing/2014/main" id="{82CEEDE3-37A4-44F1-AA26-98647A6E30FD}"/>
                </a:ext>
              </a:extLst>
            </p:cNvPr>
            <p:cNvSpPr txBox="1"/>
            <p:nvPr/>
          </p:nvSpPr>
          <p:spPr bwMode="gray">
            <a:xfrm>
              <a:off x="8660018" y="4526284"/>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52" name="TextBox 51">
              <a:extLst>
                <a:ext uri="{FF2B5EF4-FFF2-40B4-BE49-F238E27FC236}">
                  <a16:creationId xmlns="" xmlns:a16="http://schemas.microsoft.com/office/drawing/2014/main" id="{672C1C77-6B7E-438E-A151-628E6E96179D}"/>
                </a:ext>
              </a:extLst>
            </p:cNvPr>
            <p:cNvSpPr txBox="1"/>
            <p:nvPr/>
          </p:nvSpPr>
          <p:spPr bwMode="gray">
            <a:xfrm>
              <a:off x="9646520" y="4525926"/>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cxnSp>
          <p:nvCxnSpPr>
            <p:cNvPr id="53" name="Connector: Elbow 52">
              <a:extLst>
                <a:ext uri="{FF2B5EF4-FFF2-40B4-BE49-F238E27FC236}">
                  <a16:creationId xmlns="" xmlns:a16="http://schemas.microsoft.com/office/drawing/2014/main" id="{930B05D0-C997-431B-9655-642D6734ADD1}"/>
                </a:ext>
              </a:extLst>
            </p:cNvPr>
            <p:cNvCxnSpPr>
              <a:cxnSpLocks/>
              <a:stCxn id="51" idx="2"/>
              <a:endCxn id="52" idx="2"/>
            </p:cNvCxnSpPr>
            <p:nvPr/>
          </p:nvCxnSpPr>
          <p:spPr bwMode="gray">
            <a:xfrm rot="5400000" flipH="1" flipV="1">
              <a:off x="9289615" y="4309853"/>
              <a:ext cx="358" cy="986502"/>
            </a:xfrm>
            <a:prstGeom prst="bentConnector3">
              <a:avLst>
                <a:gd name="adj1" fmla="val -63854749"/>
              </a:avLst>
            </a:prstGeom>
            <a:ln w="19050">
              <a:gradFill>
                <a:gsLst>
                  <a:gs pos="0">
                    <a:schemeClr val="bg1">
                      <a:lumMod val="50000"/>
                    </a:schemeClr>
                  </a:gs>
                  <a:gs pos="100000">
                    <a:srgbClr val="56C4D2"/>
                  </a:gs>
                </a:gsLst>
                <a:lin ang="5400000" scaled="1"/>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Rectangular Callout 26">
              <a:extLst>
                <a:ext uri="{FF2B5EF4-FFF2-40B4-BE49-F238E27FC236}">
                  <a16:creationId xmlns="" xmlns:a16="http://schemas.microsoft.com/office/drawing/2014/main" id="{6E978579-D1D7-4AB3-B955-92FB105C1F65}"/>
                </a:ext>
              </a:extLst>
            </p:cNvPr>
            <p:cNvSpPr/>
            <p:nvPr/>
          </p:nvSpPr>
          <p:spPr bwMode="gray">
            <a:xfrm>
              <a:off x="8704138" y="5268297"/>
              <a:ext cx="1276468" cy="388952"/>
            </a:xfrm>
            <a:prstGeom prst="wedgeRectCallout">
              <a:avLst>
                <a:gd name="adj1" fmla="val -21079"/>
                <a:gd name="adj2" fmla="val -716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FEC restoration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62" name="圆角矩形 75">
            <a:extLst>
              <a:ext uri="{FF2B5EF4-FFF2-40B4-BE49-F238E27FC236}">
                <a16:creationId xmlns="" xmlns:a16="http://schemas.microsoft.com/office/drawing/2014/main" id="{96FA1A15-5810-4E55-89EC-F7E56B919270}"/>
              </a:ext>
            </a:extLst>
          </p:cNvPr>
          <p:cNvSpPr/>
          <p:nvPr/>
        </p:nvSpPr>
        <p:spPr bwMode="gray">
          <a:xfrm>
            <a:off x="1395289" y="2892180"/>
            <a:ext cx="950019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FEC </a:t>
            </a:r>
            <a:r>
              <a:rPr lang="en-US" altLang="zh-CN" sz="1600" dirty="0">
                <a:solidFill>
                  <a:srgbClr val="30B5C5"/>
                </a:solidFill>
                <a:latin typeface="Huawei Sans" panose="020C0503030203020204" pitchFamily="34" charset="0"/>
              </a:rPr>
              <a:t>implementation</a:t>
            </a:r>
            <a:endParaRPr lang="en-US" sz="1600" dirty="0">
              <a:solidFill>
                <a:srgbClr val="30B5C5"/>
              </a:solidFill>
              <a:latin typeface="Huawei Sans" panose="020C0503030203020204" pitchFamily="34" charset="0"/>
            </a:endParaRPr>
          </a:p>
        </p:txBody>
      </p:sp>
      <p:sp>
        <p:nvSpPr>
          <p:cNvPr id="63" name="圆角矩形 75">
            <a:extLst>
              <a:ext uri="{FF2B5EF4-FFF2-40B4-BE49-F238E27FC236}">
                <a16:creationId xmlns="" xmlns:a16="http://schemas.microsoft.com/office/drawing/2014/main" id="{22F4B59C-586C-439D-A2FF-3559082602E9}"/>
              </a:ext>
            </a:extLst>
          </p:cNvPr>
          <p:cNvSpPr/>
          <p:nvPr/>
        </p:nvSpPr>
        <p:spPr bwMode="gray">
          <a:xfrm>
            <a:off x="1395289" y="3326469"/>
            <a:ext cx="9500197" cy="28479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744141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C5433E-E118-4798-9D62-FCDB7F76EF6D}"/>
              </a:ext>
            </a:extLst>
          </p:cNvPr>
          <p:cNvSpPr>
            <a:spLocks noGrp="1"/>
          </p:cNvSpPr>
          <p:nvPr>
            <p:ph type="title"/>
          </p:nvPr>
        </p:nvSpPr>
        <p:spPr bwMode="gray"/>
        <p:txBody>
          <a:bodyPr/>
          <a:lstStyle/>
          <a:p>
            <a:r>
              <a:rPr lang="en-US"/>
              <a:t>Overview of A-FEC</a:t>
            </a:r>
            <a:endParaRPr lang="en-US" dirty="0"/>
          </a:p>
        </p:txBody>
      </p:sp>
      <p:sp>
        <p:nvSpPr>
          <p:cNvPr id="3" name="Text Placeholder 2">
            <a:extLst>
              <a:ext uri="{FF2B5EF4-FFF2-40B4-BE49-F238E27FC236}">
                <a16:creationId xmlns="" xmlns:a16="http://schemas.microsoft.com/office/drawing/2014/main" id="{557FD987-2174-4FBD-922A-6F5E564ADCC9}"/>
              </a:ext>
            </a:extLst>
          </p:cNvPr>
          <p:cNvSpPr>
            <a:spLocks noGrp="1"/>
          </p:cNvSpPr>
          <p:nvPr>
            <p:ph type="body" sz="quarter" idx="10"/>
          </p:nvPr>
        </p:nvSpPr>
        <p:spPr bwMode="gray"/>
        <p:txBody>
          <a:bodyPr/>
          <a:lstStyle/>
          <a:p>
            <a:pPr algn="l"/>
            <a:r>
              <a:rPr lang="en-US" sz="1400" dirty="0"/>
              <a:t>In terms of FEC, the ratio of the original data to FEC redundant packets is fixed. If burst packet loss occurs, the original data may fail to be restored </a:t>
            </a:r>
            <a:r>
              <a:rPr lang="en-US" altLang="zh-CN" sz="1400" dirty="0"/>
              <a:t>based on</a:t>
            </a:r>
            <a:r>
              <a:rPr lang="en-US" sz="1400" dirty="0"/>
              <a:t> the redundant packets. Considering this, FEC is not applicable to the network where burst packet loss may occur. In addition, since FEC will add redundant packets, the bandwidth utilization will decrease. This is where adaptive-FEC (A-FEC) technology comes in.</a:t>
            </a:r>
            <a:endParaRPr lang="en-US" altLang="zh-CN" sz="1400" dirty="0"/>
          </a:p>
          <a:p>
            <a:pPr algn="l"/>
            <a:r>
              <a:rPr lang="en-US" sz="1400" dirty="0"/>
              <a:t>A-FEC technology can flexibly add redundant packets based on the live network quality.</a:t>
            </a:r>
            <a:endParaRPr lang="en-US" altLang="zh-CN" sz="1400" dirty="0"/>
          </a:p>
          <a:p>
            <a:pPr marL="539750" lvl="1" indent="-241300"/>
            <a:r>
              <a:rPr lang="en-US" sz="1200" dirty="0"/>
              <a:t>When the network quality is good, A-FEC adds a few redundant packets or even does not add any redundant packet to improve bandwidth utilization.</a:t>
            </a:r>
            <a:endParaRPr lang="en-US" altLang="zh-CN" sz="1200" dirty="0"/>
          </a:p>
          <a:p>
            <a:pPr marL="539750" lvl="1" indent="-241300"/>
            <a:r>
              <a:rPr lang="en-US" sz="1200" dirty="0"/>
              <a:t>When the network quality is poor, A-FEC adds more redundant packets to prevent data restoration failures caused by burst packet loss.</a:t>
            </a:r>
          </a:p>
        </p:txBody>
      </p:sp>
      <p:sp>
        <p:nvSpPr>
          <p:cNvPr id="5" name="Freeform 159">
            <a:extLst>
              <a:ext uri="{FF2B5EF4-FFF2-40B4-BE49-F238E27FC236}">
                <a16:creationId xmlns="" xmlns:a16="http://schemas.microsoft.com/office/drawing/2014/main" id="{B1AD7C50-FBDB-475D-8845-D64B325E8A76}"/>
              </a:ext>
            </a:extLst>
          </p:cNvPr>
          <p:cNvSpPr/>
          <p:nvPr/>
        </p:nvSpPr>
        <p:spPr bwMode="gray">
          <a:xfrm flipH="1">
            <a:off x="2483781" y="4401399"/>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A5A2A44D-57DF-4AD6-AE6C-C2079BFE57B5}"/>
              </a:ext>
            </a:extLst>
          </p:cNvPr>
          <p:cNvPicPr>
            <a:picLocks noChangeAspect="1" noChangeArrowheads="1"/>
          </p:cNvPicPr>
          <p:nvPr/>
        </p:nvPicPr>
        <p:blipFill>
          <a:blip r:embed="rId3" cstate="print"/>
          <a:srcRect/>
          <a:stretch>
            <a:fillRect/>
          </a:stretch>
        </p:blipFill>
        <p:spPr bwMode="gray">
          <a:xfrm>
            <a:off x="7582259" y="4790537"/>
            <a:ext cx="440049" cy="360040"/>
          </a:xfrm>
          <a:prstGeom prst="rect">
            <a:avLst/>
          </a:prstGeom>
          <a:noFill/>
        </p:spPr>
      </p:pic>
      <p:sp>
        <p:nvSpPr>
          <p:cNvPr id="7" name="Freeform 159">
            <a:extLst>
              <a:ext uri="{FF2B5EF4-FFF2-40B4-BE49-F238E27FC236}">
                <a16:creationId xmlns="" xmlns:a16="http://schemas.microsoft.com/office/drawing/2014/main" id="{B5D1B429-AF4A-41F6-A42E-AD58A7C85999}"/>
              </a:ext>
            </a:extLst>
          </p:cNvPr>
          <p:cNvSpPr/>
          <p:nvPr/>
        </p:nvSpPr>
        <p:spPr bwMode="gray">
          <a:xfrm flipH="1">
            <a:off x="5560159" y="414392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MPLS</a:t>
            </a:r>
          </a:p>
        </p:txBody>
      </p:sp>
      <p:cxnSp>
        <p:nvCxnSpPr>
          <p:cNvPr id="8" name="Straight Connector 7">
            <a:extLst>
              <a:ext uri="{FF2B5EF4-FFF2-40B4-BE49-F238E27FC236}">
                <a16:creationId xmlns="" xmlns:a16="http://schemas.microsoft.com/office/drawing/2014/main" id="{A1224DB3-CF0B-4567-AAD4-C2FE8774B03B}"/>
              </a:ext>
            </a:extLst>
          </p:cNvPr>
          <p:cNvCxnSpPr>
            <a:cxnSpLocks/>
            <a:stCxn id="11" idx="0"/>
            <a:endCxn id="7" idx="21"/>
          </p:cNvCxnSpPr>
          <p:nvPr/>
        </p:nvCxnSpPr>
        <p:spPr bwMode="gray">
          <a:xfrm flipV="1">
            <a:off x="4202630" y="4477230"/>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Freeform 159">
            <a:extLst>
              <a:ext uri="{FF2B5EF4-FFF2-40B4-BE49-F238E27FC236}">
                <a16:creationId xmlns="" xmlns:a16="http://schemas.microsoft.com/office/drawing/2014/main" id="{5105B485-5E7F-48D7-8693-A29043F5172D}"/>
              </a:ext>
            </a:extLst>
          </p:cNvPr>
          <p:cNvSpPr/>
          <p:nvPr/>
        </p:nvSpPr>
        <p:spPr bwMode="gray">
          <a:xfrm flipH="1">
            <a:off x="5560159" y="509971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Straight Connector 9">
            <a:extLst>
              <a:ext uri="{FF2B5EF4-FFF2-40B4-BE49-F238E27FC236}">
                <a16:creationId xmlns="" xmlns:a16="http://schemas.microsoft.com/office/drawing/2014/main" id="{69AE2CE2-86D2-4B3D-A048-49F4C8E14079}"/>
              </a:ext>
            </a:extLst>
          </p:cNvPr>
          <p:cNvCxnSpPr>
            <a:cxnSpLocks/>
            <a:stCxn id="11" idx="2"/>
            <a:endCxn id="9" idx="21"/>
          </p:cNvCxnSpPr>
          <p:nvPr/>
        </p:nvCxnSpPr>
        <p:spPr bwMode="gray">
          <a:xfrm>
            <a:off x="4202630" y="5117364"/>
            <a:ext cx="1357529" cy="3156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2" descr="E:\2016.01\1.12 扁平化图标\蓝色\AR-蓝色最新-40.png">
            <a:extLst>
              <a:ext uri="{FF2B5EF4-FFF2-40B4-BE49-F238E27FC236}">
                <a16:creationId xmlns="" xmlns:a16="http://schemas.microsoft.com/office/drawing/2014/main" id="{63493D35-7394-49D4-A427-78BD77BC7539}"/>
              </a:ext>
            </a:extLst>
          </p:cNvPr>
          <p:cNvPicPr>
            <a:picLocks noChangeAspect="1" noChangeArrowheads="1"/>
          </p:cNvPicPr>
          <p:nvPr/>
        </p:nvPicPr>
        <p:blipFill>
          <a:blip r:embed="rId3" cstate="print"/>
          <a:srcRect/>
          <a:stretch>
            <a:fillRect/>
          </a:stretch>
        </p:blipFill>
        <p:spPr bwMode="gray">
          <a:xfrm>
            <a:off x="3982605" y="4757324"/>
            <a:ext cx="440049" cy="360040"/>
          </a:xfrm>
          <a:prstGeom prst="rect">
            <a:avLst/>
          </a:prstGeom>
          <a:noFill/>
        </p:spPr>
      </p:pic>
      <p:cxnSp>
        <p:nvCxnSpPr>
          <p:cNvPr id="12" name="Straight Connector 11">
            <a:extLst>
              <a:ext uri="{FF2B5EF4-FFF2-40B4-BE49-F238E27FC236}">
                <a16:creationId xmlns="" xmlns:a16="http://schemas.microsoft.com/office/drawing/2014/main" id="{899869EE-7EA8-4A87-B92E-F00D448ED8DA}"/>
              </a:ext>
            </a:extLst>
          </p:cNvPr>
          <p:cNvCxnSpPr>
            <a:cxnSpLocks/>
            <a:stCxn id="9" idx="8"/>
            <a:endCxn id="6" idx="2"/>
          </p:cNvCxnSpPr>
          <p:nvPr/>
        </p:nvCxnSpPr>
        <p:spPr bwMode="gray">
          <a:xfrm flipV="1">
            <a:off x="6469641" y="5150577"/>
            <a:ext cx="1332643" cy="2737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09ACCDF1-D14C-4C26-B859-326F7C806A2A}"/>
              </a:ext>
            </a:extLst>
          </p:cNvPr>
          <p:cNvCxnSpPr>
            <a:cxnSpLocks/>
            <a:stCxn id="7" idx="8"/>
            <a:endCxn id="6" idx="0"/>
          </p:cNvCxnSpPr>
          <p:nvPr/>
        </p:nvCxnSpPr>
        <p:spPr bwMode="gray">
          <a:xfrm>
            <a:off x="6469641" y="4468577"/>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Freeform 159">
            <a:extLst>
              <a:ext uri="{FF2B5EF4-FFF2-40B4-BE49-F238E27FC236}">
                <a16:creationId xmlns="" xmlns:a16="http://schemas.microsoft.com/office/drawing/2014/main" id="{B52ABACE-0084-4739-94DA-BB8B599DA499}"/>
              </a:ext>
            </a:extLst>
          </p:cNvPr>
          <p:cNvSpPr/>
          <p:nvPr/>
        </p:nvSpPr>
        <p:spPr bwMode="gray">
          <a:xfrm flipH="1">
            <a:off x="8390663" y="4388367"/>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Straight Connector 14">
            <a:extLst>
              <a:ext uri="{FF2B5EF4-FFF2-40B4-BE49-F238E27FC236}">
                <a16:creationId xmlns="" xmlns:a16="http://schemas.microsoft.com/office/drawing/2014/main" id="{2526D27B-39D4-4042-ABE7-0C3B32BD5601}"/>
              </a:ext>
            </a:extLst>
          </p:cNvPr>
          <p:cNvCxnSpPr>
            <a:cxnSpLocks/>
            <a:stCxn id="6" idx="3"/>
            <a:endCxn id="14" idx="21"/>
          </p:cNvCxnSpPr>
          <p:nvPr/>
        </p:nvCxnSpPr>
        <p:spPr bwMode="gray">
          <a:xfrm>
            <a:off x="8022308" y="4970557"/>
            <a:ext cx="368355" cy="9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Freeform: Shape 15">
            <a:extLst>
              <a:ext uri="{FF2B5EF4-FFF2-40B4-BE49-F238E27FC236}">
                <a16:creationId xmlns="" xmlns:a16="http://schemas.microsoft.com/office/drawing/2014/main" id="{27816A6B-312B-416B-87B9-1EC4B3D60B67}"/>
              </a:ext>
            </a:extLst>
          </p:cNvPr>
          <p:cNvSpPr/>
          <p:nvPr/>
        </p:nvSpPr>
        <p:spPr bwMode="gray">
          <a:xfrm>
            <a:off x="3678813" y="4385329"/>
            <a:ext cx="4896204"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81C15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n>
                <a:solidFill>
                  <a:srgbClr val="56C4D2"/>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le 18">
            <a:extLst>
              <a:ext uri="{FF2B5EF4-FFF2-40B4-BE49-F238E27FC236}">
                <a16:creationId xmlns="" xmlns:a16="http://schemas.microsoft.com/office/drawing/2014/main" id="{73502D2E-D769-4988-BF64-B589CAF52625}"/>
              </a:ext>
            </a:extLst>
          </p:cNvPr>
          <p:cNvSpPr/>
          <p:nvPr/>
        </p:nvSpPr>
        <p:spPr bwMode="gray">
          <a:xfrm>
            <a:off x="5264118" y="3714316"/>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9">
            <a:extLst>
              <a:ext uri="{FF2B5EF4-FFF2-40B4-BE49-F238E27FC236}">
                <a16:creationId xmlns="" xmlns:a16="http://schemas.microsoft.com/office/drawing/2014/main" id="{382BCAA6-7BB4-43D9-8FBA-F497A22F6419}"/>
              </a:ext>
            </a:extLst>
          </p:cNvPr>
          <p:cNvSpPr txBox="1"/>
          <p:nvPr/>
        </p:nvSpPr>
        <p:spPr bwMode="gray">
          <a:xfrm>
            <a:off x="6639722" y="377231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22" name="TextBox 21">
            <a:extLst>
              <a:ext uri="{FF2B5EF4-FFF2-40B4-BE49-F238E27FC236}">
                <a16:creationId xmlns="" xmlns:a16="http://schemas.microsoft.com/office/drawing/2014/main" id="{B7DFE369-DA20-4ABB-A870-69109AB1DB91}"/>
              </a:ext>
            </a:extLst>
          </p:cNvPr>
          <p:cNvSpPr txBox="1"/>
          <p:nvPr/>
        </p:nvSpPr>
        <p:spPr bwMode="gray">
          <a:xfrm>
            <a:off x="5979428" y="377231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23" name="TextBox 22">
            <a:extLst>
              <a:ext uri="{FF2B5EF4-FFF2-40B4-BE49-F238E27FC236}">
                <a16:creationId xmlns="" xmlns:a16="http://schemas.microsoft.com/office/drawing/2014/main" id="{8F8CBB04-735C-453E-8D2A-EBFC0EC1C094}"/>
              </a:ext>
            </a:extLst>
          </p:cNvPr>
          <p:cNvSpPr txBox="1"/>
          <p:nvPr/>
        </p:nvSpPr>
        <p:spPr bwMode="gray">
          <a:xfrm>
            <a:off x="5649281" y="377231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25" name="Rectangular Callout 26">
            <a:extLst>
              <a:ext uri="{FF2B5EF4-FFF2-40B4-BE49-F238E27FC236}">
                <a16:creationId xmlns="" xmlns:a16="http://schemas.microsoft.com/office/drawing/2014/main" id="{BDD14D26-C2BF-44E4-915A-19C075B9F39A}"/>
              </a:ext>
            </a:extLst>
          </p:cNvPr>
          <p:cNvSpPr/>
          <p:nvPr/>
        </p:nvSpPr>
        <p:spPr bwMode="gray">
          <a:xfrm>
            <a:off x="3535870" y="3752512"/>
            <a:ext cx="1576880" cy="388800"/>
          </a:xfrm>
          <a:prstGeom prst="wedgeRectCallout">
            <a:avLst>
              <a:gd name="adj1" fmla="val 65882"/>
              <a:gd name="adj2" fmla="val 47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a few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TextBox 25">
            <a:extLst>
              <a:ext uri="{FF2B5EF4-FFF2-40B4-BE49-F238E27FC236}">
                <a16:creationId xmlns="" xmlns:a16="http://schemas.microsoft.com/office/drawing/2014/main" id="{5283C0C5-F2F5-4A46-84AC-B092A5B6F5FC}"/>
              </a:ext>
            </a:extLst>
          </p:cNvPr>
          <p:cNvSpPr txBox="1"/>
          <p:nvPr/>
        </p:nvSpPr>
        <p:spPr bwMode="gray">
          <a:xfrm>
            <a:off x="5319134" y="3772315"/>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45" name="TextBox 44">
            <a:extLst>
              <a:ext uri="{FF2B5EF4-FFF2-40B4-BE49-F238E27FC236}">
                <a16:creationId xmlns="" xmlns:a16="http://schemas.microsoft.com/office/drawing/2014/main" id="{46BAFFCD-9F37-4CB4-9228-2AD50DB748DA}"/>
              </a:ext>
            </a:extLst>
          </p:cNvPr>
          <p:cNvSpPr txBox="1"/>
          <p:nvPr/>
        </p:nvSpPr>
        <p:spPr bwMode="gray">
          <a:xfrm>
            <a:off x="6307494" y="377231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46" name="Freeform: Shape 45">
            <a:extLst>
              <a:ext uri="{FF2B5EF4-FFF2-40B4-BE49-F238E27FC236}">
                <a16:creationId xmlns="" xmlns:a16="http://schemas.microsoft.com/office/drawing/2014/main" id="{B082277C-E08C-4B72-B3CE-39F85CA3AA58}"/>
              </a:ext>
            </a:extLst>
          </p:cNvPr>
          <p:cNvSpPr/>
          <p:nvPr/>
        </p:nvSpPr>
        <p:spPr bwMode="gray">
          <a:xfrm flipV="1">
            <a:off x="3678813" y="5023649"/>
            <a:ext cx="4896204" cy="506325"/>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Rectangular Callout 26">
            <a:extLst>
              <a:ext uri="{FF2B5EF4-FFF2-40B4-BE49-F238E27FC236}">
                <a16:creationId xmlns="" xmlns:a16="http://schemas.microsoft.com/office/drawing/2014/main" id="{2981B3C1-C67B-471B-87F5-3188817A9906}"/>
              </a:ext>
            </a:extLst>
          </p:cNvPr>
          <p:cNvSpPr/>
          <p:nvPr/>
        </p:nvSpPr>
        <p:spPr bwMode="gray">
          <a:xfrm>
            <a:off x="3206201" y="4221320"/>
            <a:ext cx="1216453" cy="388800"/>
          </a:xfrm>
          <a:prstGeom prst="wedgeRectCallout">
            <a:avLst>
              <a:gd name="adj1" fmla="val 21306"/>
              <a:gd name="adj2" fmla="val 7053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Good network quality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Rectangular Callout 26">
            <a:extLst>
              <a:ext uri="{FF2B5EF4-FFF2-40B4-BE49-F238E27FC236}">
                <a16:creationId xmlns="" xmlns:a16="http://schemas.microsoft.com/office/drawing/2014/main" id="{BC3F3D0D-B275-4998-9530-4345299B8098}"/>
              </a:ext>
            </a:extLst>
          </p:cNvPr>
          <p:cNvSpPr/>
          <p:nvPr/>
        </p:nvSpPr>
        <p:spPr bwMode="gray">
          <a:xfrm>
            <a:off x="3038475" y="5294976"/>
            <a:ext cx="1189042" cy="388800"/>
          </a:xfrm>
          <a:prstGeom prst="wedgeRectCallout">
            <a:avLst>
              <a:gd name="adj1" fmla="val 34132"/>
              <a:gd name="adj2" fmla="val -7156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Poor network quality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Rectangle 48">
            <a:extLst>
              <a:ext uri="{FF2B5EF4-FFF2-40B4-BE49-F238E27FC236}">
                <a16:creationId xmlns="" xmlns:a16="http://schemas.microsoft.com/office/drawing/2014/main" id="{F248E7E6-ABE3-4FCA-8A0A-76B628D2F8B0}"/>
              </a:ext>
            </a:extLst>
          </p:cNvPr>
          <p:cNvSpPr/>
          <p:nvPr/>
        </p:nvSpPr>
        <p:spPr bwMode="gray">
          <a:xfrm>
            <a:off x="5309892" y="5684458"/>
            <a:ext cx="2033884"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49">
            <a:extLst>
              <a:ext uri="{FF2B5EF4-FFF2-40B4-BE49-F238E27FC236}">
                <a16:creationId xmlns="" xmlns:a16="http://schemas.microsoft.com/office/drawing/2014/main" id="{FFB2CAE9-F3C1-4F2B-8E5F-FFA2BEA4662B}"/>
              </a:ext>
            </a:extLst>
          </p:cNvPr>
          <p:cNvSpPr txBox="1"/>
          <p:nvPr/>
        </p:nvSpPr>
        <p:spPr bwMode="gray">
          <a:xfrm>
            <a:off x="7017344" y="574245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51" name="TextBox 50">
            <a:extLst>
              <a:ext uri="{FF2B5EF4-FFF2-40B4-BE49-F238E27FC236}">
                <a16:creationId xmlns="" xmlns:a16="http://schemas.microsoft.com/office/drawing/2014/main" id="{8F7E010D-A098-4F8C-A8F6-6DCB4F505EC6}"/>
              </a:ext>
            </a:extLst>
          </p:cNvPr>
          <p:cNvSpPr txBox="1"/>
          <p:nvPr/>
        </p:nvSpPr>
        <p:spPr bwMode="gray">
          <a:xfrm>
            <a:off x="6025201" y="574245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52" name="TextBox 51">
            <a:extLst>
              <a:ext uri="{FF2B5EF4-FFF2-40B4-BE49-F238E27FC236}">
                <a16:creationId xmlns="" xmlns:a16="http://schemas.microsoft.com/office/drawing/2014/main" id="{DF7A8CC9-3A6D-4038-BD45-E2FED04E8C0D}"/>
              </a:ext>
            </a:extLst>
          </p:cNvPr>
          <p:cNvSpPr txBox="1"/>
          <p:nvPr/>
        </p:nvSpPr>
        <p:spPr bwMode="gray">
          <a:xfrm>
            <a:off x="5695054" y="574245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53" name="Rectangular Callout 26">
            <a:extLst>
              <a:ext uri="{FF2B5EF4-FFF2-40B4-BE49-F238E27FC236}">
                <a16:creationId xmlns="" xmlns:a16="http://schemas.microsoft.com/office/drawing/2014/main" id="{7CF460E0-CA52-4EB5-ABCD-59B087B4CB6C}"/>
              </a:ext>
            </a:extLst>
          </p:cNvPr>
          <p:cNvSpPr/>
          <p:nvPr/>
        </p:nvSpPr>
        <p:spPr bwMode="gray">
          <a:xfrm>
            <a:off x="3206201" y="5722654"/>
            <a:ext cx="1987425" cy="388800"/>
          </a:xfrm>
          <a:prstGeom prst="wedgeRectCallout">
            <a:avLst>
              <a:gd name="adj1" fmla="val 58764"/>
              <a:gd name="adj2" fmla="val 227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a large number of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TextBox 53">
            <a:extLst>
              <a:ext uri="{FF2B5EF4-FFF2-40B4-BE49-F238E27FC236}">
                <a16:creationId xmlns="" xmlns:a16="http://schemas.microsoft.com/office/drawing/2014/main" id="{14B13106-99C5-4D44-8D78-0D60D3E22648}"/>
              </a:ext>
            </a:extLst>
          </p:cNvPr>
          <p:cNvSpPr txBox="1"/>
          <p:nvPr/>
        </p:nvSpPr>
        <p:spPr bwMode="gray">
          <a:xfrm>
            <a:off x="5364907" y="5742457"/>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55" name="TextBox 54">
            <a:extLst>
              <a:ext uri="{FF2B5EF4-FFF2-40B4-BE49-F238E27FC236}">
                <a16:creationId xmlns="" xmlns:a16="http://schemas.microsoft.com/office/drawing/2014/main" id="{7123EE47-55DF-4B57-89EE-70D083177C64}"/>
              </a:ext>
            </a:extLst>
          </p:cNvPr>
          <p:cNvSpPr txBox="1"/>
          <p:nvPr/>
        </p:nvSpPr>
        <p:spPr bwMode="gray">
          <a:xfrm>
            <a:off x="6686346" y="574245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56" name="TextBox 55">
            <a:extLst>
              <a:ext uri="{FF2B5EF4-FFF2-40B4-BE49-F238E27FC236}">
                <a16:creationId xmlns="" xmlns:a16="http://schemas.microsoft.com/office/drawing/2014/main" id="{E658A371-CA5D-4DF8-B18D-BD03FAAFBC35}"/>
              </a:ext>
            </a:extLst>
          </p:cNvPr>
          <p:cNvSpPr txBox="1"/>
          <p:nvPr/>
        </p:nvSpPr>
        <p:spPr bwMode="gray">
          <a:xfrm>
            <a:off x="6355348" y="5742457"/>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Tree>
    <p:extLst>
      <p:ext uri="{BB962C8B-B14F-4D97-AF65-F5344CB8AC3E}">
        <p14:creationId xmlns:p14="http://schemas.microsoft.com/office/powerpoint/2010/main" val="31244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D9174FE-9DEE-4E45-ABCA-C21102CA27A1}"/>
              </a:ext>
            </a:extLst>
          </p:cNvPr>
          <p:cNvSpPr>
            <a:spLocks noGrp="1"/>
          </p:cNvSpPr>
          <p:nvPr>
            <p:ph type="title"/>
          </p:nvPr>
        </p:nvSpPr>
        <p:spPr bwMode="gray"/>
        <p:txBody>
          <a:bodyPr/>
          <a:lstStyle/>
          <a:p>
            <a:r>
              <a:rPr lang="en-US" altLang="zh-CN"/>
              <a:t>Exemplary </a:t>
            </a:r>
            <a:r>
              <a:rPr lang="en-US"/>
              <a:t>Application Scenario of FEC/A-FEC</a:t>
            </a:r>
            <a:endParaRPr lang="en-US" dirty="0"/>
          </a:p>
        </p:txBody>
      </p:sp>
      <p:sp>
        <p:nvSpPr>
          <p:cNvPr id="3" name="Text Placeholder 2">
            <a:extLst>
              <a:ext uri="{FF2B5EF4-FFF2-40B4-BE49-F238E27FC236}">
                <a16:creationId xmlns="" xmlns:a16="http://schemas.microsoft.com/office/drawing/2014/main" id="{D97596F2-03A4-4853-BC78-A759662F5377}"/>
              </a:ext>
            </a:extLst>
          </p:cNvPr>
          <p:cNvSpPr>
            <a:spLocks noGrp="1"/>
          </p:cNvSpPr>
          <p:nvPr>
            <p:ph type="body" sz="quarter" idx="10"/>
          </p:nvPr>
        </p:nvSpPr>
        <p:spPr bwMode="gray"/>
        <p:txBody>
          <a:bodyPr/>
          <a:lstStyle/>
          <a:p>
            <a:pPr algn="l"/>
            <a:r>
              <a:rPr lang="en-US" sz="1800"/>
              <a:t>FEC or A-FEC can be used to guarantee mission-critical video applications and reduce frame freezing and artifacts.</a:t>
            </a:r>
            <a:endParaRPr lang="en-US" sz="1800" dirty="0"/>
          </a:p>
        </p:txBody>
      </p:sp>
      <p:sp>
        <p:nvSpPr>
          <p:cNvPr id="35" name="圆角矩形 75">
            <a:extLst>
              <a:ext uri="{FF2B5EF4-FFF2-40B4-BE49-F238E27FC236}">
                <a16:creationId xmlns="" xmlns:a16="http://schemas.microsoft.com/office/drawing/2014/main" id="{D4C84303-926A-4A8E-958D-8EB44731A950}"/>
              </a:ext>
            </a:extLst>
          </p:cNvPr>
          <p:cNvSpPr/>
          <p:nvPr/>
        </p:nvSpPr>
        <p:spPr bwMode="gray">
          <a:xfrm>
            <a:off x="1345901" y="1978959"/>
            <a:ext cx="950019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Application scenario of FEC or A-FEC</a:t>
            </a:r>
          </a:p>
        </p:txBody>
      </p:sp>
      <p:sp>
        <p:nvSpPr>
          <p:cNvPr id="36" name="圆角矩形 75">
            <a:extLst>
              <a:ext uri="{FF2B5EF4-FFF2-40B4-BE49-F238E27FC236}">
                <a16:creationId xmlns="" xmlns:a16="http://schemas.microsoft.com/office/drawing/2014/main" id="{90057539-B9A2-4588-868E-2D5F665F22D4}"/>
              </a:ext>
            </a:extLst>
          </p:cNvPr>
          <p:cNvSpPr/>
          <p:nvPr/>
        </p:nvSpPr>
        <p:spPr bwMode="gray">
          <a:xfrm>
            <a:off x="1345901" y="2413247"/>
            <a:ext cx="9500197" cy="378752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A-FEC algorithm is used to flexibly increase redundant packets at the transmit end based on the application and link quality to prevent continuous packet loss on the network. This helps prevent mission-critical video applications from frame freezing or artifacts even when the packet loss rate reaches up to 20%.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1" name="Group 40">
            <a:extLst>
              <a:ext uri="{FF2B5EF4-FFF2-40B4-BE49-F238E27FC236}">
                <a16:creationId xmlns="" xmlns:a16="http://schemas.microsoft.com/office/drawing/2014/main" id="{23594C7A-A568-4FED-B341-9B6FACDA1D34}"/>
              </a:ext>
            </a:extLst>
          </p:cNvPr>
          <p:cNvGrpSpPr/>
          <p:nvPr/>
        </p:nvGrpSpPr>
        <p:grpSpPr bwMode="gray">
          <a:xfrm>
            <a:off x="2341426" y="2672833"/>
            <a:ext cx="7538560" cy="2397138"/>
            <a:chOff x="2341426" y="2384532"/>
            <a:chExt cx="7538560" cy="2397138"/>
          </a:xfrm>
        </p:grpSpPr>
        <p:sp>
          <p:nvSpPr>
            <p:cNvPr id="4" name="Freeform 159">
              <a:extLst>
                <a:ext uri="{FF2B5EF4-FFF2-40B4-BE49-F238E27FC236}">
                  <a16:creationId xmlns="" xmlns:a16="http://schemas.microsoft.com/office/drawing/2014/main" id="{2001CEDE-A488-453E-AA17-C7DCB485FBD3}"/>
                </a:ext>
              </a:extLst>
            </p:cNvPr>
            <p:cNvSpPr/>
            <p:nvPr/>
          </p:nvSpPr>
          <p:spPr bwMode="gray">
            <a:xfrm flipH="1">
              <a:off x="2341426" y="3071615"/>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764BD342-3DE1-4C5C-91D4-5052095527B1}"/>
                </a:ext>
              </a:extLst>
            </p:cNvPr>
            <p:cNvPicPr>
              <a:picLocks noChangeAspect="1" noChangeArrowheads="1"/>
            </p:cNvPicPr>
            <p:nvPr/>
          </p:nvPicPr>
          <p:blipFill>
            <a:blip r:embed="rId3" cstate="print"/>
            <a:srcRect/>
            <a:stretch>
              <a:fillRect/>
            </a:stretch>
          </p:blipFill>
          <p:spPr bwMode="gray">
            <a:xfrm>
              <a:off x="7439904" y="3460753"/>
              <a:ext cx="440049" cy="360040"/>
            </a:xfrm>
            <a:prstGeom prst="rect">
              <a:avLst/>
            </a:prstGeom>
            <a:noFill/>
          </p:spPr>
        </p:pic>
        <p:sp>
          <p:nvSpPr>
            <p:cNvPr id="6" name="Freeform 159">
              <a:extLst>
                <a:ext uri="{FF2B5EF4-FFF2-40B4-BE49-F238E27FC236}">
                  <a16:creationId xmlns="" xmlns:a16="http://schemas.microsoft.com/office/drawing/2014/main" id="{08550B74-C35B-4202-98DD-3ADD1107F9B9}"/>
                </a:ext>
              </a:extLst>
            </p:cNvPr>
            <p:cNvSpPr/>
            <p:nvPr/>
          </p:nvSpPr>
          <p:spPr bwMode="gray">
            <a:xfrm flipH="1">
              <a:off x="5417804" y="281413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MPLS</a:t>
              </a:r>
            </a:p>
          </p:txBody>
        </p:sp>
        <p:cxnSp>
          <p:nvCxnSpPr>
            <p:cNvPr id="7" name="Straight Connector 6">
              <a:extLst>
                <a:ext uri="{FF2B5EF4-FFF2-40B4-BE49-F238E27FC236}">
                  <a16:creationId xmlns="" xmlns:a16="http://schemas.microsoft.com/office/drawing/2014/main" id="{85F1FA51-FB07-48F6-BBFD-9D26A0D15938}"/>
                </a:ext>
              </a:extLst>
            </p:cNvPr>
            <p:cNvCxnSpPr>
              <a:cxnSpLocks/>
              <a:stCxn id="10" idx="0"/>
              <a:endCxn id="6" idx="21"/>
            </p:cNvCxnSpPr>
            <p:nvPr/>
          </p:nvCxnSpPr>
          <p:spPr bwMode="gray">
            <a:xfrm flipV="1">
              <a:off x="4060275" y="3147446"/>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Freeform 159">
              <a:extLst>
                <a:ext uri="{FF2B5EF4-FFF2-40B4-BE49-F238E27FC236}">
                  <a16:creationId xmlns="" xmlns:a16="http://schemas.microsoft.com/office/drawing/2014/main" id="{8A11801C-20A8-49D4-8DAA-062E394507B3}"/>
                </a:ext>
              </a:extLst>
            </p:cNvPr>
            <p:cNvSpPr/>
            <p:nvPr/>
          </p:nvSpPr>
          <p:spPr bwMode="gray">
            <a:xfrm flipH="1">
              <a:off x="5417804" y="376993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Straight Connector 8">
              <a:extLst>
                <a:ext uri="{FF2B5EF4-FFF2-40B4-BE49-F238E27FC236}">
                  <a16:creationId xmlns="" xmlns:a16="http://schemas.microsoft.com/office/drawing/2014/main" id="{F2F9EE92-CB13-4FF8-B7E0-3EE95233A1D3}"/>
                </a:ext>
              </a:extLst>
            </p:cNvPr>
            <p:cNvCxnSpPr>
              <a:cxnSpLocks/>
              <a:stCxn id="10" idx="2"/>
              <a:endCxn id="8" idx="21"/>
            </p:cNvCxnSpPr>
            <p:nvPr/>
          </p:nvCxnSpPr>
          <p:spPr bwMode="gray">
            <a:xfrm>
              <a:off x="4060275" y="3787580"/>
              <a:ext cx="1357529" cy="3156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12" descr="E:\2016.01\1.12 扁平化图标\蓝色\AR-蓝色最新-40.png">
              <a:extLst>
                <a:ext uri="{FF2B5EF4-FFF2-40B4-BE49-F238E27FC236}">
                  <a16:creationId xmlns="" xmlns:a16="http://schemas.microsoft.com/office/drawing/2014/main" id="{1B2B6E4A-22E8-4855-B767-E01CC90AEB12}"/>
                </a:ext>
              </a:extLst>
            </p:cNvPr>
            <p:cNvPicPr>
              <a:picLocks noChangeAspect="1" noChangeArrowheads="1"/>
            </p:cNvPicPr>
            <p:nvPr/>
          </p:nvPicPr>
          <p:blipFill>
            <a:blip r:embed="rId3" cstate="print"/>
            <a:srcRect/>
            <a:stretch>
              <a:fillRect/>
            </a:stretch>
          </p:blipFill>
          <p:spPr bwMode="gray">
            <a:xfrm>
              <a:off x="3840250" y="3427540"/>
              <a:ext cx="440049" cy="360040"/>
            </a:xfrm>
            <a:prstGeom prst="rect">
              <a:avLst/>
            </a:prstGeom>
            <a:noFill/>
          </p:spPr>
        </p:pic>
        <p:cxnSp>
          <p:nvCxnSpPr>
            <p:cNvPr id="11" name="Straight Connector 10">
              <a:extLst>
                <a:ext uri="{FF2B5EF4-FFF2-40B4-BE49-F238E27FC236}">
                  <a16:creationId xmlns="" xmlns:a16="http://schemas.microsoft.com/office/drawing/2014/main" id="{11CE5125-72ED-4BC8-9BE6-1F03404A370D}"/>
                </a:ext>
              </a:extLst>
            </p:cNvPr>
            <p:cNvCxnSpPr>
              <a:cxnSpLocks/>
              <a:stCxn id="8" idx="8"/>
              <a:endCxn id="5" idx="2"/>
            </p:cNvCxnSpPr>
            <p:nvPr/>
          </p:nvCxnSpPr>
          <p:spPr bwMode="gray">
            <a:xfrm flipV="1">
              <a:off x="6327286" y="3820793"/>
              <a:ext cx="1332643" cy="2737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5119E9D9-F876-4A6B-A0E0-984607D25149}"/>
                </a:ext>
              </a:extLst>
            </p:cNvPr>
            <p:cNvCxnSpPr>
              <a:cxnSpLocks/>
              <a:stCxn id="6" idx="8"/>
              <a:endCxn id="5" idx="0"/>
            </p:cNvCxnSpPr>
            <p:nvPr/>
          </p:nvCxnSpPr>
          <p:spPr bwMode="gray">
            <a:xfrm>
              <a:off x="6327286" y="3138793"/>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Freeform 159">
              <a:extLst>
                <a:ext uri="{FF2B5EF4-FFF2-40B4-BE49-F238E27FC236}">
                  <a16:creationId xmlns="" xmlns:a16="http://schemas.microsoft.com/office/drawing/2014/main" id="{2FCD4AB1-58E9-4243-AABE-418421B61D62}"/>
                </a:ext>
              </a:extLst>
            </p:cNvPr>
            <p:cNvSpPr/>
            <p:nvPr/>
          </p:nvSpPr>
          <p:spPr bwMode="gray">
            <a:xfrm flipH="1">
              <a:off x="8248308" y="3058583"/>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Straight Connector 13">
              <a:extLst>
                <a:ext uri="{FF2B5EF4-FFF2-40B4-BE49-F238E27FC236}">
                  <a16:creationId xmlns="" xmlns:a16="http://schemas.microsoft.com/office/drawing/2014/main" id="{DAA14E6E-60D6-416D-9667-4108C5CC595A}"/>
                </a:ext>
              </a:extLst>
            </p:cNvPr>
            <p:cNvCxnSpPr>
              <a:cxnSpLocks/>
              <a:stCxn id="5" idx="3"/>
              <a:endCxn id="13" idx="21"/>
            </p:cNvCxnSpPr>
            <p:nvPr/>
          </p:nvCxnSpPr>
          <p:spPr bwMode="gray">
            <a:xfrm>
              <a:off x="7879953" y="3640773"/>
              <a:ext cx="368355" cy="9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Freeform: Shape 14">
              <a:extLst>
                <a:ext uri="{FF2B5EF4-FFF2-40B4-BE49-F238E27FC236}">
                  <a16:creationId xmlns="" xmlns:a16="http://schemas.microsoft.com/office/drawing/2014/main" id="{81F21CBA-DFBB-449D-8D08-F859CAA6CE77}"/>
                </a:ext>
              </a:extLst>
            </p:cNvPr>
            <p:cNvSpPr/>
            <p:nvPr/>
          </p:nvSpPr>
          <p:spPr bwMode="gray">
            <a:xfrm>
              <a:off x="3536458" y="3055545"/>
              <a:ext cx="4896204"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81C15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n>
                  <a:solidFill>
                    <a:srgbClr val="56C4D2"/>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Rectangle 15">
              <a:extLst>
                <a:ext uri="{FF2B5EF4-FFF2-40B4-BE49-F238E27FC236}">
                  <a16:creationId xmlns="" xmlns:a16="http://schemas.microsoft.com/office/drawing/2014/main" id="{0D9C8B00-F8BB-4082-9C89-C2D592B01892}"/>
                </a:ext>
              </a:extLst>
            </p:cNvPr>
            <p:cNvSpPr/>
            <p:nvPr/>
          </p:nvSpPr>
          <p:spPr bwMode="gray">
            <a:xfrm>
              <a:off x="5121763" y="2384532"/>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6">
              <a:extLst>
                <a:ext uri="{FF2B5EF4-FFF2-40B4-BE49-F238E27FC236}">
                  <a16:creationId xmlns="" xmlns:a16="http://schemas.microsoft.com/office/drawing/2014/main" id="{DEAB2B64-C123-4E9A-A126-85AD4B17CCED}"/>
                </a:ext>
              </a:extLst>
            </p:cNvPr>
            <p:cNvSpPr txBox="1"/>
            <p:nvPr/>
          </p:nvSpPr>
          <p:spPr bwMode="gray">
            <a:xfrm>
              <a:off x="6497367" y="2442531"/>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18" name="TextBox 17">
              <a:extLst>
                <a:ext uri="{FF2B5EF4-FFF2-40B4-BE49-F238E27FC236}">
                  <a16:creationId xmlns="" xmlns:a16="http://schemas.microsoft.com/office/drawing/2014/main" id="{9FC4321F-11A1-4A65-99AE-7B833B5FD0D8}"/>
                </a:ext>
              </a:extLst>
            </p:cNvPr>
            <p:cNvSpPr txBox="1"/>
            <p:nvPr/>
          </p:nvSpPr>
          <p:spPr bwMode="gray">
            <a:xfrm>
              <a:off x="5837073" y="2442531"/>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19" name="TextBox 18">
              <a:extLst>
                <a:ext uri="{FF2B5EF4-FFF2-40B4-BE49-F238E27FC236}">
                  <a16:creationId xmlns="" xmlns:a16="http://schemas.microsoft.com/office/drawing/2014/main" id="{A9939B02-9EE4-4119-AA57-0007DF078549}"/>
                </a:ext>
              </a:extLst>
            </p:cNvPr>
            <p:cNvSpPr txBox="1"/>
            <p:nvPr/>
          </p:nvSpPr>
          <p:spPr bwMode="gray">
            <a:xfrm>
              <a:off x="5506926" y="2442531"/>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20" name="Rectangular Callout 26">
              <a:extLst>
                <a:ext uri="{FF2B5EF4-FFF2-40B4-BE49-F238E27FC236}">
                  <a16:creationId xmlns="" xmlns:a16="http://schemas.microsoft.com/office/drawing/2014/main" id="{5FB5A660-32D7-4AD1-AE6D-6CE751FBEC08}"/>
                </a:ext>
              </a:extLst>
            </p:cNvPr>
            <p:cNvSpPr/>
            <p:nvPr/>
          </p:nvSpPr>
          <p:spPr bwMode="gray">
            <a:xfrm>
              <a:off x="3496782" y="2394153"/>
              <a:ext cx="1508717" cy="388800"/>
            </a:xfrm>
            <a:prstGeom prst="wedgeRectCallout">
              <a:avLst>
                <a:gd name="adj1" fmla="val 59330"/>
                <a:gd name="adj2" fmla="val 47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a few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TextBox 20">
              <a:extLst>
                <a:ext uri="{FF2B5EF4-FFF2-40B4-BE49-F238E27FC236}">
                  <a16:creationId xmlns="" xmlns:a16="http://schemas.microsoft.com/office/drawing/2014/main" id="{3F5CB0CC-A2E3-4989-9F4A-CC59FE847EF6}"/>
                </a:ext>
              </a:extLst>
            </p:cNvPr>
            <p:cNvSpPr txBox="1"/>
            <p:nvPr/>
          </p:nvSpPr>
          <p:spPr bwMode="gray">
            <a:xfrm>
              <a:off x="5176779" y="2442531"/>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22" name="TextBox 21">
              <a:extLst>
                <a:ext uri="{FF2B5EF4-FFF2-40B4-BE49-F238E27FC236}">
                  <a16:creationId xmlns="" xmlns:a16="http://schemas.microsoft.com/office/drawing/2014/main" id="{70E1DE13-7D29-4420-91C9-501C5D1284A1}"/>
                </a:ext>
              </a:extLst>
            </p:cNvPr>
            <p:cNvSpPr txBox="1"/>
            <p:nvPr/>
          </p:nvSpPr>
          <p:spPr bwMode="gray">
            <a:xfrm>
              <a:off x="6165139" y="2442531"/>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23" name="Freeform: Shape 22">
              <a:extLst>
                <a:ext uri="{FF2B5EF4-FFF2-40B4-BE49-F238E27FC236}">
                  <a16:creationId xmlns="" xmlns:a16="http://schemas.microsoft.com/office/drawing/2014/main" id="{648F7965-3076-45BB-99B3-119CA3DDC6AF}"/>
                </a:ext>
              </a:extLst>
            </p:cNvPr>
            <p:cNvSpPr/>
            <p:nvPr/>
          </p:nvSpPr>
          <p:spPr bwMode="gray">
            <a:xfrm flipV="1">
              <a:off x="3536458" y="3693865"/>
              <a:ext cx="4896204" cy="506325"/>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ectangular Callout 26">
              <a:extLst>
                <a:ext uri="{FF2B5EF4-FFF2-40B4-BE49-F238E27FC236}">
                  <a16:creationId xmlns="" xmlns:a16="http://schemas.microsoft.com/office/drawing/2014/main" id="{3F9CB5FE-07F8-4CC1-97EC-4D25ACAE7529}"/>
                </a:ext>
              </a:extLst>
            </p:cNvPr>
            <p:cNvSpPr/>
            <p:nvPr/>
          </p:nvSpPr>
          <p:spPr bwMode="gray">
            <a:xfrm>
              <a:off x="3063846" y="2865391"/>
              <a:ext cx="1216453" cy="388800"/>
            </a:xfrm>
            <a:prstGeom prst="wedgeRectCallout">
              <a:avLst>
                <a:gd name="adj1" fmla="val 27636"/>
                <a:gd name="adj2" fmla="val 785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Good network quality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Rectangular Callout 26">
              <a:extLst>
                <a:ext uri="{FF2B5EF4-FFF2-40B4-BE49-F238E27FC236}">
                  <a16:creationId xmlns="" xmlns:a16="http://schemas.microsoft.com/office/drawing/2014/main" id="{DF9439B8-CDA8-4575-9B0F-7241D8B3843B}"/>
                </a:ext>
              </a:extLst>
            </p:cNvPr>
            <p:cNvSpPr/>
            <p:nvPr/>
          </p:nvSpPr>
          <p:spPr bwMode="gray">
            <a:xfrm>
              <a:off x="2673771" y="3955667"/>
              <a:ext cx="1669630" cy="388800"/>
            </a:xfrm>
            <a:prstGeom prst="wedgeRectCallout">
              <a:avLst>
                <a:gd name="adj1" fmla="val 31132"/>
                <a:gd name="adj2" fmla="val -876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Poor network quality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Rectangle 25">
              <a:extLst>
                <a:ext uri="{FF2B5EF4-FFF2-40B4-BE49-F238E27FC236}">
                  <a16:creationId xmlns="" xmlns:a16="http://schemas.microsoft.com/office/drawing/2014/main" id="{82CC7A15-4D4A-4BD9-A140-9D670DCB6FD1}"/>
                </a:ext>
              </a:extLst>
            </p:cNvPr>
            <p:cNvSpPr/>
            <p:nvPr/>
          </p:nvSpPr>
          <p:spPr bwMode="gray">
            <a:xfrm>
              <a:off x="5167537" y="4354674"/>
              <a:ext cx="2033884"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26">
              <a:extLst>
                <a:ext uri="{FF2B5EF4-FFF2-40B4-BE49-F238E27FC236}">
                  <a16:creationId xmlns="" xmlns:a16="http://schemas.microsoft.com/office/drawing/2014/main" id="{B0D0051D-7E59-4315-8AD4-58199BD451EA}"/>
                </a:ext>
              </a:extLst>
            </p:cNvPr>
            <p:cNvSpPr txBox="1"/>
            <p:nvPr/>
          </p:nvSpPr>
          <p:spPr bwMode="gray">
            <a:xfrm>
              <a:off x="6874989" y="441267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28" name="TextBox 27">
              <a:extLst>
                <a:ext uri="{FF2B5EF4-FFF2-40B4-BE49-F238E27FC236}">
                  <a16:creationId xmlns="" xmlns:a16="http://schemas.microsoft.com/office/drawing/2014/main" id="{38C8FAD1-AEEF-46A5-A557-6774A010E2CE}"/>
                </a:ext>
              </a:extLst>
            </p:cNvPr>
            <p:cNvSpPr txBox="1"/>
            <p:nvPr/>
          </p:nvSpPr>
          <p:spPr bwMode="gray">
            <a:xfrm>
              <a:off x="5882846" y="441267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29" name="TextBox 28">
              <a:extLst>
                <a:ext uri="{FF2B5EF4-FFF2-40B4-BE49-F238E27FC236}">
                  <a16:creationId xmlns="" xmlns:a16="http://schemas.microsoft.com/office/drawing/2014/main" id="{2AC230A1-1689-48B3-A522-1B157B4C8E27}"/>
                </a:ext>
              </a:extLst>
            </p:cNvPr>
            <p:cNvSpPr txBox="1"/>
            <p:nvPr/>
          </p:nvSpPr>
          <p:spPr bwMode="gray">
            <a:xfrm>
              <a:off x="5552699" y="441267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30" name="Rectangular Callout 26">
              <a:extLst>
                <a:ext uri="{FF2B5EF4-FFF2-40B4-BE49-F238E27FC236}">
                  <a16:creationId xmlns="" xmlns:a16="http://schemas.microsoft.com/office/drawing/2014/main" id="{137CF995-4541-45F6-BDCA-AB5CE1D5519E}"/>
                </a:ext>
              </a:extLst>
            </p:cNvPr>
            <p:cNvSpPr/>
            <p:nvPr/>
          </p:nvSpPr>
          <p:spPr bwMode="gray">
            <a:xfrm>
              <a:off x="3224464" y="4392870"/>
              <a:ext cx="1826808" cy="388800"/>
            </a:xfrm>
            <a:prstGeom prst="wedgeRectCallout">
              <a:avLst>
                <a:gd name="adj1" fmla="val 57452"/>
                <a:gd name="adj2" fmla="val 47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a large number of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TextBox 30">
              <a:extLst>
                <a:ext uri="{FF2B5EF4-FFF2-40B4-BE49-F238E27FC236}">
                  <a16:creationId xmlns="" xmlns:a16="http://schemas.microsoft.com/office/drawing/2014/main" id="{8FA219CE-1FCA-4A9C-9C6B-A4F7ADE6740A}"/>
                </a:ext>
              </a:extLst>
            </p:cNvPr>
            <p:cNvSpPr txBox="1"/>
            <p:nvPr/>
          </p:nvSpPr>
          <p:spPr bwMode="gray">
            <a:xfrm>
              <a:off x="5222552" y="4412673"/>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32" name="TextBox 31">
              <a:extLst>
                <a:ext uri="{FF2B5EF4-FFF2-40B4-BE49-F238E27FC236}">
                  <a16:creationId xmlns="" xmlns:a16="http://schemas.microsoft.com/office/drawing/2014/main" id="{65015782-0CB5-4049-A69A-5E33EE0DEA07}"/>
                </a:ext>
              </a:extLst>
            </p:cNvPr>
            <p:cNvSpPr txBox="1"/>
            <p:nvPr/>
          </p:nvSpPr>
          <p:spPr bwMode="gray">
            <a:xfrm>
              <a:off x="6543991" y="441267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33" name="TextBox 32">
              <a:extLst>
                <a:ext uri="{FF2B5EF4-FFF2-40B4-BE49-F238E27FC236}">
                  <a16:creationId xmlns="" xmlns:a16="http://schemas.microsoft.com/office/drawing/2014/main" id="{960AA580-6944-44B6-A5CA-52DECC5BADCB}"/>
                </a:ext>
              </a:extLst>
            </p:cNvPr>
            <p:cNvSpPr txBox="1"/>
            <p:nvPr/>
          </p:nvSpPr>
          <p:spPr bwMode="gray">
            <a:xfrm>
              <a:off x="6212993" y="4412673"/>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pic>
          <p:nvPicPr>
            <p:cNvPr id="37" name="图片 72" descr="多媒体软终端.png">
              <a:extLst>
                <a:ext uri="{FF2B5EF4-FFF2-40B4-BE49-F238E27FC236}">
                  <a16:creationId xmlns="" xmlns:a16="http://schemas.microsoft.com/office/drawing/2014/main" id="{79AC1157-E23B-41B6-B6BE-8D72245C2DA1}"/>
                </a:ext>
              </a:extLst>
            </p:cNvPr>
            <p:cNvPicPr>
              <a:picLocks noChangeAspect="1"/>
            </p:cNvPicPr>
            <p:nvPr/>
          </p:nvPicPr>
          <p:blipFill>
            <a:blip r:embed="rId4" cstate="print"/>
            <a:stretch>
              <a:fillRect/>
            </a:stretch>
          </p:blipFill>
          <p:spPr bwMode="gray">
            <a:xfrm>
              <a:off x="8626844" y="3150806"/>
              <a:ext cx="612902" cy="469457"/>
            </a:xfrm>
            <a:prstGeom prst="rect">
              <a:avLst/>
            </a:prstGeom>
          </p:spPr>
        </p:pic>
        <p:pic>
          <p:nvPicPr>
            <p:cNvPr id="38" name="图片 31" descr="组播服务器.png">
              <a:extLst>
                <a:ext uri="{FF2B5EF4-FFF2-40B4-BE49-F238E27FC236}">
                  <a16:creationId xmlns="" xmlns:a16="http://schemas.microsoft.com/office/drawing/2014/main" id="{D6D96435-35E5-4931-84AC-60437C3F34EA}"/>
                </a:ext>
              </a:extLst>
            </p:cNvPr>
            <p:cNvPicPr>
              <a:picLocks noChangeAspect="1"/>
            </p:cNvPicPr>
            <p:nvPr/>
          </p:nvPicPr>
          <p:blipFill>
            <a:blip r:embed="rId5" cstate="print"/>
            <a:stretch>
              <a:fillRect/>
            </a:stretch>
          </p:blipFill>
          <p:spPr bwMode="gray">
            <a:xfrm>
              <a:off x="2839751" y="3245263"/>
              <a:ext cx="540000" cy="441818"/>
            </a:xfrm>
            <a:prstGeom prst="rect">
              <a:avLst/>
            </a:prstGeom>
          </p:spPr>
        </p:pic>
        <p:sp>
          <p:nvSpPr>
            <p:cNvPr id="39" name="TextBox 38">
              <a:extLst>
                <a:ext uri="{FF2B5EF4-FFF2-40B4-BE49-F238E27FC236}">
                  <a16:creationId xmlns="" xmlns:a16="http://schemas.microsoft.com/office/drawing/2014/main" id="{9D714030-E350-4C8C-9853-C05180C1D829}"/>
                </a:ext>
              </a:extLst>
            </p:cNvPr>
            <p:cNvSpPr txBox="1"/>
            <p:nvPr/>
          </p:nvSpPr>
          <p:spPr bwMode="gray">
            <a:xfrm>
              <a:off x="2596976" y="3654874"/>
              <a:ext cx="1047082" cy="276999"/>
            </a:xfrm>
            <a:prstGeom prst="rect">
              <a:avLst/>
            </a:prstGeom>
            <a:noFill/>
          </p:spPr>
          <p:txBody>
            <a:bodyPr wrap="none" rtlCol="0">
              <a:spAutoFit/>
            </a:bodyPr>
            <a:lstStyle/>
            <a:p>
              <a:pPr fontAlgn="ctr"/>
              <a:r>
                <a:rPr lang="en-US" sz="1200" dirty="0">
                  <a:latin typeface="Huawei Sans" panose="020C0503030203020204" pitchFamily="34" charset="0"/>
                </a:rPr>
                <a:t>Video server</a:t>
              </a:r>
            </a:p>
          </p:txBody>
        </p:sp>
        <p:sp>
          <p:nvSpPr>
            <p:cNvPr id="40" name="TextBox 39">
              <a:extLst>
                <a:ext uri="{FF2B5EF4-FFF2-40B4-BE49-F238E27FC236}">
                  <a16:creationId xmlns="" xmlns:a16="http://schemas.microsoft.com/office/drawing/2014/main" id="{47FBC0DD-7DBA-4F2D-89D3-CC2A6716CFEE}"/>
                </a:ext>
              </a:extLst>
            </p:cNvPr>
            <p:cNvSpPr txBox="1"/>
            <p:nvPr/>
          </p:nvSpPr>
          <p:spPr bwMode="gray">
            <a:xfrm>
              <a:off x="8255823" y="3625772"/>
              <a:ext cx="1624163" cy="276999"/>
            </a:xfrm>
            <a:prstGeom prst="rect">
              <a:avLst/>
            </a:prstGeom>
            <a:noFill/>
          </p:spPr>
          <p:txBody>
            <a:bodyPr wrap="none" rtlCol="0">
              <a:spAutoFit/>
            </a:bodyPr>
            <a:lstStyle/>
            <a:p>
              <a:pPr fontAlgn="ctr"/>
              <a:r>
                <a:rPr lang="en-US" sz="1200" dirty="0">
                  <a:latin typeface="Huawei Sans" panose="020C0503030203020204" pitchFamily="34" charset="0"/>
                </a:rPr>
                <a:t>Multimedia terminal</a:t>
              </a:r>
            </a:p>
          </p:txBody>
        </p:sp>
      </p:grpSp>
    </p:spTree>
    <p:extLst>
      <p:ext uri="{BB962C8B-B14F-4D97-AF65-F5344CB8AC3E}">
        <p14:creationId xmlns:p14="http://schemas.microsoft.com/office/powerpoint/2010/main" val="33141159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sz="2000" dirty="0" smtClean="0">
                <a:solidFill>
                  <a:schemeClr val="bg1">
                    <a:lumMod val="50000"/>
                  </a:schemeClr>
                </a:solidFill>
              </a:rPr>
              <a:t>Networking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r>
              <a:rPr lang="en-US" sz="2000" dirty="0" smtClean="0">
                <a:solidFill>
                  <a:schemeClr val="bg1">
                    <a:lumMod val="50000"/>
                  </a:schemeClr>
                </a:solidFill>
              </a:rPr>
              <a:t>Reliability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r>
              <a:rPr lang="en-US" sz="2000" dirty="0" smtClean="0">
                <a:solidFill>
                  <a:schemeClr val="bg1">
                    <a:lumMod val="50000"/>
                  </a:schemeClr>
                </a:solidFill>
              </a:rPr>
              <a:t>Optimization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endParaRPr lang="en-US" altLang="zh-CN" sz="2000" dirty="0">
              <a:solidFill>
                <a:schemeClr val="bg1">
                  <a:lumMod val="50000"/>
                </a:schemeClr>
              </a:solidFill>
            </a:endParaRPr>
          </a:p>
          <a:p>
            <a:r>
              <a:rPr lang="en-US" sz="2000" b="1" dirty="0" smtClean="0"/>
              <a:t>Security </a:t>
            </a:r>
            <a:r>
              <a:rPr lang="en-US" sz="2000" b="1" dirty="0"/>
              <a:t>Technologies and Their </a:t>
            </a:r>
            <a:r>
              <a:rPr lang="en-US" sz="2000" b="1" dirty="0" smtClean="0"/>
              <a:t>Applications of </a:t>
            </a:r>
            <a:r>
              <a:rPr lang="en-US" altLang="zh-CN" sz="2000" b="1" dirty="0" smtClean="0"/>
              <a:t>WAN </a:t>
            </a:r>
            <a:r>
              <a:rPr lang="en-US" altLang="zh-CN" sz="2000" b="1" dirty="0"/>
              <a:t>Interconnection </a:t>
            </a:r>
            <a:endParaRPr lang="en-US" altLang="zh-CN" sz="2000" b="1" dirty="0"/>
          </a:p>
          <a:p>
            <a:pPr lvl="1">
              <a:buSzPct val="60000"/>
              <a:buFont typeface="Wingdings" panose="05000000000000000000" pitchFamily="2" charset="2"/>
              <a:buChar char="n"/>
            </a:pPr>
            <a:r>
              <a:rPr lang="en-US" sz="1800" dirty="0"/>
              <a:t>WAN Transmission Security Technologies and Their Applications</a:t>
            </a:r>
            <a:endParaRPr lang="en-US" altLang="zh-CN" sz="1800" dirty="0"/>
          </a:p>
          <a:p>
            <a:pPr lvl="1"/>
            <a:r>
              <a:rPr lang="en-US" sz="1800" dirty="0">
                <a:solidFill>
                  <a:schemeClr val="bg1">
                    <a:lumMod val="50000"/>
                  </a:schemeClr>
                </a:solidFill>
              </a:rPr>
              <a:t>WAN Service Security Technologies and Their Applications</a:t>
            </a:r>
            <a:endParaRPr lang="en-US" altLang="zh-CN" sz="1800" dirty="0">
              <a:solidFill>
                <a:schemeClr val="bg1">
                  <a:lumMod val="50000"/>
                </a:schemeClr>
              </a:solidFill>
            </a:endParaRPr>
          </a:p>
        </p:txBody>
      </p:sp>
    </p:spTree>
    <p:extLst>
      <p:ext uri="{BB962C8B-B14F-4D97-AF65-F5344CB8AC3E}">
        <p14:creationId xmlns:p14="http://schemas.microsoft.com/office/powerpoint/2010/main" val="34771335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圆角矩形 75"/>
          <p:cNvSpPr/>
          <p:nvPr/>
        </p:nvSpPr>
        <p:spPr bwMode="gray">
          <a:xfrm>
            <a:off x="1073274" y="3257667"/>
            <a:ext cx="10261476" cy="28002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2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On the live network, GRE over IPsec technology is typically used for interconnection between branch sites. IPsec technology ensures secure data transmission, and GRE technology ensures interconnection between enterprise intranets.</a:t>
            </a:r>
          </a:p>
        </p:txBody>
      </p:sp>
      <p:sp>
        <p:nvSpPr>
          <p:cNvPr id="52226" name="Rectangle 2"/>
          <p:cNvSpPr>
            <a:spLocks noGrp="1" noChangeArrowheads="1"/>
          </p:cNvSpPr>
          <p:nvPr>
            <p:ph type="title"/>
          </p:nvPr>
        </p:nvSpPr>
        <p:spPr bwMode="gray"/>
        <p:txBody>
          <a:bodyPr/>
          <a:lstStyle/>
          <a:p>
            <a:r>
              <a:rPr lang="en-US"/>
              <a:t>Overview of IPsec</a:t>
            </a:r>
            <a:endParaRPr lang="en-US" altLang="zh-CN" dirty="0"/>
          </a:p>
        </p:txBody>
      </p:sp>
      <p:sp>
        <p:nvSpPr>
          <p:cNvPr id="2" name="Text Placeholder 1"/>
          <p:cNvSpPr>
            <a:spLocks noGrp="1"/>
          </p:cNvSpPr>
          <p:nvPr>
            <p:ph type="body" sz="quarter" idx="10"/>
          </p:nvPr>
        </p:nvSpPr>
        <p:spPr bwMode="gray"/>
        <p:txBody>
          <a:bodyPr/>
          <a:lstStyle/>
          <a:p>
            <a:pPr algn="l"/>
            <a:r>
              <a:rPr lang="en-US" sz="1400"/>
              <a:t>The IP Security (IPsec) protocol suite is a series of security protocols developed by the Internet Engineering Task Force (IETF). It provides a cryptology-based, interoperable, and high-quality security protection mechanism for end-to-end IP packet exchange.</a:t>
            </a:r>
            <a:endParaRPr lang="en-US" altLang="zh-CN" sz="1400"/>
          </a:p>
          <a:p>
            <a:pPr algn="l"/>
            <a:r>
              <a:rPr lang="en-US" sz="1400"/>
              <a:t>IPsec encrypts and authenticates data to ensure secure data transmission on the Internet.</a:t>
            </a:r>
            <a:endParaRPr lang="en-US" altLang="zh-CN" sz="1400"/>
          </a:p>
          <a:p>
            <a:pPr algn="l"/>
            <a:r>
              <a:rPr lang="en-US" sz="1400"/>
              <a:t>IPsec VPN technology can be used with multiple VPN technologies to provide flexible and secure enterprise interconnections.</a:t>
            </a:r>
            <a:endParaRPr lang="en-US" sz="1400" dirty="0"/>
          </a:p>
        </p:txBody>
      </p:sp>
      <p:cxnSp>
        <p:nvCxnSpPr>
          <p:cNvPr id="6" name="直接连接符 5"/>
          <p:cNvCxnSpPr/>
          <p:nvPr/>
        </p:nvCxnSpPr>
        <p:spPr bwMode="gray">
          <a:xfrm>
            <a:off x="8570329" y="4286404"/>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0" name="Text Box 26"/>
          <p:cNvSpPr txBox="1">
            <a:spLocks noChangeArrowheads="1"/>
          </p:cNvSpPr>
          <p:nvPr/>
        </p:nvSpPr>
        <p:spPr bwMode="gray">
          <a:xfrm>
            <a:off x="2971325" y="4482675"/>
            <a:ext cx="1097005" cy="461600"/>
          </a:xfrm>
          <a:prstGeom prst="rect">
            <a:avLst/>
          </a:prstGeom>
          <a:noFill/>
          <a:ln w="9525">
            <a:noFill/>
            <a:miter lim="800000"/>
            <a:headEnd/>
            <a:tailEnd/>
          </a:ln>
        </p:spPr>
        <p:txBody>
          <a:bodyPr wrap="square" lIns="91379" tIns="45688" rIns="91379" bIns="45688">
            <a:spAutoFit/>
          </a:bodyPr>
          <a:lstStyle/>
          <a:p>
            <a:pPr algn="ctr" eaLnBrk="1" fontAlgn="ctr" hangingPunct="1"/>
            <a:r>
              <a:rPr lang="en-US" sz="1200" dirty="0">
                <a:latin typeface="Huawei Sans" panose="020C0503030203020204" pitchFamily="34" charset="0"/>
              </a:rPr>
              <a:t>Enterprise egress</a:t>
            </a:r>
          </a:p>
        </p:txBody>
      </p:sp>
      <p:sp>
        <p:nvSpPr>
          <p:cNvPr id="17" name="Right Arrow 16"/>
          <p:cNvSpPr/>
          <p:nvPr/>
        </p:nvSpPr>
        <p:spPr bwMode="gray">
          <a:xfrm>
            <a:off x="5411625" y="4102793"/>
            <a:ext cx="705491" cy="733663"/>
          </a:xfrm>
          <a:prstGeom prst="rightArrow">
            <a:avLst/>
          </a:prstGeom>
        </p:spPr>
        <p:txBody>
          <a:bodyPr wrap="none" rtlCol="0" anchor="ctr">
            <a:spAutoFit/>
          </a:bodyPr>
          <a:lstStyle/>
          <a:p>
            <a:pPr marL="342900" indent="-342900" algn="ctr" fontAlgn="ctr">
              <a:buFont typeface="+mj-lt"/>
              <a:buAutoNum type="arabicPeriod"/>
            </a:pPr>
            <a:endParaRPr lang="en-US" altLang="zh-CN" dirty="0">
              <a:latin typeface="Huawei Sans" panose="020C0503030203020204" pitchFamily="34" charset="0"/>
              <a:ea typeface="+mn-ea"/>
              <a:cs typeface="Courier New" panose="02070309020205020404" pitchFamily="49" charset="0"/>
            </a:endParaRPr>
          </a:p>
        </p:txBody>
      </p:sp>
      <p:sp>
        <p:nvSpPr>
          <p:cNvPr id="35" name="Freeform 159"/>
          <p:cNvSpPr/>
          <p:nvPr/>
        </p:nvSpPr>
        <p:spPr bwMode="gray">
          <a:xfrm flipH="1">
            <a:off x="8330864" y="3764172"/>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216000" rIns="144000" rtlCol="0" anchor="ctr">
            <a:noAutofit/>
          </a:bodyPr>
          <a:lstStyle/>
          <a:p>
            <a:pPr algn="ctr" fontAlgn="ctr"/>
            <a:r>
              <a:rPr lang="en-US" sz="1200" dirty="0">
                <a:solidFill>
                  <a:schemeClr val="tx1"/>
                </a:solidFill>
                <a:latin typeface="Huawei Sans" panose="020C0503030203020204" pitchFamily="34" charset="0"/>
              </a:rPr>
              <a:t>Enterprise HQ</a:t>
            </a:r>
          </a:p>
        </p:txBody>
      </p:sp>
      <p:sp>
        <p:nvSpPr>
          <p:cNvPr id="36" name="Freeform 159"/>
          <p:cNvSpPr/>
          <p:nvPr/>
        </p:nvSpPr>
        <p:spPr bwMode="gray">
          <a:xfrm flipH="1">
            <a:off x="2063552" y="3803500"/>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216000" rIns="144000" rtlCol="0" anchor="ctr">
            <a:noAutofit/>
          </a:bodyPr>
          <a:lstStyle/>
          <a:p>
            <a:pPr algn="ctr" fontAlgn="ctr"/>
            <a:r>
              <a:rPr lang="en-US" sz="1200" dirty="0">
                <a:solidFill>
                  <a:schemeClr val="tx1"/>
                </a:solidFill>
                <a:latin typeface="Huawei Sans" panose="020C0503030203020204" pitchFamily="34" charset="0"/>
              </a:rPr>
              <a:t>Enterprise branch</a:t>
            </a:r>
          </a:p>
        </p:txBody>
      </p:sp>
      <p:pic>
        <p:nvPicPr>
          <p:cNvPr id="32" name="Picture 12" descr="E:\2016.01\1.12 扁平化图标\蓝色\AR-蓝色最新-40.png"/>
          <p:cNvPicPr>
            <a:picLocks noChangeAspect="1" noChangeArrowheads="1"/>
          </p:cNvPicPr>
          <p:nvPr/>
        </p:nvPicPr>
        <p:blipFill>
          <a:blip r:embed="rId3" cstate="print"/>
          <a:srcRect/>
          <a:stretch>
            <a:fillRect/>
          </a:stretch>
        </p:blipFill>
        <p:spPr bwMode="gray">
          <a:xfrm>
            <a:off x="3336540" y="4040183"/>
            <a:ext cx="540000" cy="441818"/>
          </a:xfrm>
          <a:prstGeom prst="rect">
            <a:avLst/>
          </a:prstGeom>
          <a:noFill/>
        </p:spPr>
      </p:pic>
      <p:pic>
        <p:nvPicPr>
          <p:cNvPr id="34" name="Picture 12" descr="E:\2016.01\1.12 扁平化图标\蓝色\AR-蓝色最新-40.png"/>
          <p:cNvPicPr>
            <a:picLocks noChangeAspect="1" noChangeArrowheads="1"/>
          </p:cNvPicPr>
          <p:nvPr/>
        </p:nvPicPr>
        <p:blipFill>
          <a:blip r:embed="rId3" cstate="print"/>
          <a:srcRect/>
          <a:stretch>
            <a:fillRect/>
          </a:stretch>
        </p:blipFill>
        <p:spPr bwMode="gray">
          <a:xfrm>
            <a:off x="7932324" y="4040183"/>
            <a:ext cx="540000" cy="441818"/>
          </a:xfrm>
          <a:prstGeom prst="rect">
            <a:avLst/>
          </a:prstGeom>
          <a:noFill/>
        </p:spPr>
      </p:pic>
      <p:cxnSp>
        <p:nvCxnSpPr>
          <p:cNvPr id="37" name="Straight Connector 36"/>
          <p:cNvCxnSpPr>
            <a:stCxn id="32" idx="3"/>
          </p:cNvCxnSpPr>
          <p:nvPr/>
        </p:nvCxnSpPr>
        <p:spPr bwMode="gray">
          <a:xfrm>
            <a:off x="3876540" y="4261092"/>
            <a:ext cx="33926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0" name="Straight Connector 39"/>
          <p:cNvCxnSpPr>
            <a:endCxn id="34" idx="1"/>
          </p:cNvCxnSpPr>
          <p:nvPr/>
        </p:nvCxnSpPr>
        <p:spPr bwMode="gray">
          <a:xfrm>
            <a:off x="7593060" y="4261092"/>
            <a:ext cx="33926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30" name="Freeform 159"/>
          <p:cNvSpPr/>
          <p:nvPr/>
        </p:nvSpPr>
        <p:spPr bwMode="gray">
          <a:xfrm flipH="1">
            <a:off x="4937056" y="3507456"/>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Carrier network</a:t>
            </a:r>
          </a:p>
        </p:txBody>
      </p:sp>
      <p:sp>
        <p:nvSpPr>
          <p:cNvPr id="44" name="Text Box 26"/>
          <p:cNvSpPr txBox="1">
            <a:spLocks noChangeArrowheads="1"/>
          </p:cNvSpPr>
          <p:nvPr/>
        </p:nvSpPr>
        <p:spPr bwMode="gray">
          <a:xfrm>
            <a:off x="7720509" y="4453179"/>
            <a:ext cx="1097005" cy="461600"/>
          </a:xfrm>
          <a:prstGeom prst="rect">
            <a:avLst/>
          </a:prstGeom>
          <a:noFill/>
          <a:ln w="9525">
            <a:noFill/>
            <a:miter lim="800000"/>
            <a:headEnd/>
            <a:tailEnd/>
          </a:ln>
        </p:spPr>
        <p:txBody>
          <a:bodyPr wrap="square" lIns="91379" tIns="45688" rIns="91379" bIns="45688">
            <a:spAutoFit/>
          </a:bodyPr>
          <a:lstStyle/>
          <a:p>
            <a:pPr algn="ctr" eaLnBrk="1" fontAlgn="ctr" hangingPunct="1"/>
            <a:r>
              <a:rPr lang="en-US" sz="1200" dirty="0">
                <a:latin typeface="Huawei Sans" panose="020C0503030203020204" pitchFamily="34" charset="0"/>
              </a:rPr>
              <a:t>Enterprise egress</a:t>
            </a:r>
          </a:p>
        </p:txBody>
      </p:sp>
      <p:sp>
        <p:nvSpPr>
          <p:cNvPr id="46" name="Rectangular Callout 45"/>
          <p:cNvSpPr/>
          <p:nvPr/>
        </p:nvSpPr>
        <p:spPr bwMode="gray">
          <a:xfrm>
            <a:off x="7809990" y="3376163"/>
            <a:ext cx="1266633" cy="562976"/>
          </a:xfrm>
          <a:prstGeom prst="wedgeRectCallout">
            <a:avLst>
              <a:gd name="adj1" fmla="val -18655"/>
              <a:gd name="adj2" fmla="val 7724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encryption and authentication</a:t>
            </a:r>
          </a:p>
        </p:txBody>
      </p:sp>
      <p:sp>
        <p:nvSpPr>
          <p:cNvPr id="47" name="Rectangular Callout 46"/>
          <p:cNvSpPr/>
          <p:nvPr/>
        </p:nvSpPr>
        <p:spPr bwMode="gray">
          <a:xfrm>
            <a:off x="2754960" y="3376163"/>
            <a:ext cx="1340646" cy="576699"/>
          </a:xfrm>
          <a:prstGeom prst="wedgeRectCallout">
            <a:avLst>
              <a:gd name="adj1" fmla="val 14386"/>
              <a:gd name="adj2" fmla="val 697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encryption and authentication</a:t>
            </a:r>
          </a:p>
        </p:txBody>
      </p:sp>
      <p:pic>
        <p:nvPicPr>
          <p:cNvPr id="33"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00359" y="3581884"/>
            <a:ext cx="540000" cy="442800"/>
          </a:xfrm>
          <a:prstGeom prst="rect">
            <a:avLst/>
          </a:prstGeom>
        </p:spPr>
      </p:pic>
      <p:pic>
        <p:nvPicPr>
          <p:cNvPr id="4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92404" y="3581884"/>
            <a:ext cx="540000" cy="442800"/>
          </a:xfrm>
          <a:prstGeom prst="rect">
            <a:avLst/>
          </a:prstGeom>
        </p:spPr>
      </p:pic>
      <p:sp>
        <p:nvSpPr>
          <p:cNvPr id="10" name="Freeform 9"/>
          <p:cNvSpPr/>
          <p:nvPr/>
        </p:nvSpPr>
        <p:spPr bwMode="gray">
          <a:xfrm>
            <a:off x="2661762" y="3870987"/>
            <a:ext cx="1191100" cy="376780"/>
          </a:xfrm>
          <a:custGeom>
            <a:avLst/>
            <a:gdLst>
              <a:gd name="connsiteX0" fmla="*/ 0 w 1123950"/>
              <a:gd name="connsiteY0" fmla="*/ 0 h 361950"/>
              <a:gd name="connsiteX1" fmla="*/ 266700 w 1123950"/>
              <a:gd name="connsiteY1" fmla="*/ 219075 h 361950"/>
              <a:gd name="connsiteX2" fmla="*/ 1123950 w 1123950"/>
              <a:gd name="connsiteY2" fmla="*/ 361950 h 361950"/>
            </a:gdLst>
            <a:ahLst/>
            <a:cxnLst>
              <a:cxn ang="0">
                <a:pos x="connsiteX0" y="connsiteY0"/>
              </a:cxn>
              <a:cxn ang="0">
                <a:pos x="connsiteX1" y="connsiteY1"/>
              </a:cxn>
              <a:cxn ang="0">
                <a:pos x="connsiteX2" y="connsiteY2"/>
              </a:cxn>
            </a:cxnLst>
            <a:rect l="l" t="t" r="r" b="b"/>
            <a:pathLst>
              <a:path w="1123950" h="361950">
                <a:moveTo>
                  <a:pt x="0" y="0"/>
                </a:moveTo>
                <a:cubicBezTo>
                  <a:pt x="39687" y="79375"/>
                  <a:pt x="79375" y="158750"/>
                  <a:pt x="266700" y="219075"/>
                </a:cubicBezTo>
                <a:cubicBezTo>
                  <a:pt x="454025" y="279400"/>
                  <a:pt x="1123950" y="361950"/>
                  <a:pt x="1123950" y="36195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Freeform 13"/>
          <p:cNvSpPr/>
          <p:nvPr/>
        </p:nvSpPr>
        <p:spPr bwMode="gray">
          <a:xfrm>
            <a:off x="7945232" y="3848555"/>
            <a:ext cx="1226820" cy="403860"/>
          </a:xfrm>
          <a:custGeom>
            <a:avLst/>
            <a:gdLst>
              <a:gd name="connsiteX0" fmla="*/ 0 w 1226820"/>
              <a:gd name="connsiteY0" fmla="*/ 403860 h 403860"/>
              <a:gd name="connsiteX1" fmla="*/ 777240 w 1226820"/>
              <a:gd name="connsiteY1" fmla="*/ 304800 h 403860"/>
              <a:gd name="connsiteX2" fmla="*/ 1226820 w 1226820"/>
              <a:gd name="connsiteY2" fmla="*/ 0 h 403860"/>
            </a:gdLst>
            <a:ahLst/>
            <a:cxnLst>
              <a:cxn ang="0">
                <a:pos x="connsiteX0" y="connsiteY0"/>
              </a:cxn>
              <a:cxn ang="0">
                <a:pos x="connsiteX1" y="connsiteY1"/>
              </a:cxn>
              <a:cxn ang="0">
                <a:pos x="connsiteX2" y="connsiteY2"/>
              </a:cxn>
            </a:cxnLst>
            <a:rect l="l" t="t" r="r" b="b"/>
            <a:pathLst>
              <a:path w="1226820" h="403860">
                <a:moveTo>
                  <a:pt x="0" y="403860"/>
                </a:moveTo>
                <a:cubicBezTo>
                  <a:pt x="286385" y="387985"/>
                  <a:pt x="572770" y="372110"/>
                  <a:pt x="777240" y="304800"/>
                </a:cubicBezTo>
                <a:cubicBezTo>
                  <a:pt x="981710" y="237490"/>
                  <a:pt x="1104265" y="118745"/>
                  <a:pt x="1226820"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16" name="Straight Connector 15"/>
          <p:cNvCxnSpPr/>
          <p:nvPr/>
        </p:nvCxnSpPr>
        <p:spPr bwMode="gray">
          <a:xfrm>
            <a:off x="3863752" y="4526554"/>
            <a:ext cx="0" cy="6957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gray">
          <a:xfrm>
            <a:off x="7912241" y="4526554"/>
            <a:ext cx="0" cy="6957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bwMode="gray">
          <a:xfrm>
            <a:off x="3863752" y="4993239"/>
            <a:ext cx="4048487" cy="229042"/>
          </a:xfrm>
          <a:prstGeom prst="rect">
            <a:avLst/>
          </a:prstGeom>
          <a:solidFill>
            <a:srgbClr val="8BC9A0"/>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rPr>
              <a:t>Data is </a:t>
            </a:r>
            <a:r>
              <a:rPr lang="en-US" sz="1200" b="1" dirty="0">
                <a:solidFill>
                  <a:srgbClr val="C7000B"/>
                </a:solidFill>
                <a:latin typeface="Huawei Sans" panose="020C0503030203020204" pitchFamily="34" charset="0"/>
              </a:rPr>
              <a:t>encrypted</a:t>
            </a:r>
          </a:p>
        </p:txBody>
      </p:sp>
      <p:sp>
        <p:nvSpPr>
          <p:cNvPr id="64" name="Can 225"/>
          <p:cNvSpPr/>
          <p:nvPr/>
        </p:nvSpPr>
        <p:spPr bwMode="gray">
          <a:xfrm rot="5400000" flipH="1">
            <a:off x="4032534" y="4049818"/>
            <a:ext cx="182222" cy="416319"/>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Can 41"/>
          <p:cNvSpPr/>
          <p:nvPr/>
        </p:nvSpPr>
        <p:spPr bwMode="gray">
          <a:xfrm rot="5400000">
            <a:off x="5707610" y="2648567"/>
            <a:ext cx="236717" cy="320435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Rectangular Callout 66"/>
          <p:cNvSpPr/>
          <p:nvPr/>
        </p:nvSpPr>
        <p:spPr bwMode="gray">
          <a:xfrm>
            <a:off x="4211388" y="3577973"/>
            <a:ext cx="842426" cy="388952"/>
          </a:xfrm>
          <a:prstGeom prst="wedgeRectCallout">
            <a:avLst>
              <a:gd name="adj1" fmla="val -23272"/>
              <a:gd name="adj2" fmla="val 106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200" dirty="0">
                <a:solidFill>
                  <a:schemeClr val="tx1"/>
                </a:solidFill>
                <a:latin typeface="Huawei Sans" panose="020C0503030203020204" pitchFamily="34" charset="0"/>
              </a:rPr>
              <a:t>IPsec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68" name="Can 225"/>
          <p:cNvSpPr/>
          <p:nvPr/>
        </p:nvSpPr>
        <p:spPr bwMode="gray">
          <a:xfrm rot="5400000" flipH="1">
            <a:off x="7473952" y="4013050"/>
            <a:ext cx="182222" cy="489854"/>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Rectangular Callout 68"/>
          <p:cNvSpPr/>
          <p:nvPr/>
        </p:nvSpPr>
        <p:spPr bwMode="gray">
          <a:xfrm>
            <a:off x="6934816" y="3538392"/>
            <a:ext cx="779745" cy="388952"/>
          </a:xfrm>
          <a:prstGeom prst="wedgeRectCallout">
            <a:avLst>
              <a:gd name="adj1" fmla="val 24203"/>
              <a:gd name="adj2" fmla="val 1185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200" dirty="0">
                <a:solidFill>
                  <a:schemeClr val="tx1"/>
                </a:solidFill>
                <a:latin typeface="Huawei Sans" panose="020C0503030203020204" pitchFamily="34" charset="0"/>
              </a:rPr>
              <a:t>GRE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cxnSp>
        <p:nvCxnSpPr>
          <p:cNvPr id="12" name="Straight Arrow Connector 11"/>
          <p:cNvCxnSpPr>
            <a:cxnSpLocks/>
          </p:cNvCxnSpPr>
          <p:nvPr/>
        </p:nvCxnSpPr>
        <p:spPr bwMode="gray">
          <a:xfrm>
            <a:off x="3876540" y="4261092"/>
            <a:ext cx="4055784" cy="0"/>
          </a:xfrm>
          <a:prstGeom prst="straightConnector1">
            <a:avLst/>
          </a:prstGeom>
          <a:ln w="28575">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72" name="圆角矩形 75"/>
          <p:cNvSpPr/>
          <p:nvPr/>
        </p:nvSpPr>
        <p:spPr bwMode="gray">
          <a:xfrm>
            <a:off x="1073274" y="2823380"/>
            <a:ext cx="1026147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GRE over IPsec application</a:t>
            </a:r>
          </a:p>
        </p:txBody>
      </p:sp>
      <p:sp>
        <p:nvSpPr>
          <p:cNvPr id="66" name="TextBox 65"/>
          <p:cNvSpPr txBox="1"/>
          <p:nvPr/>
        </p:nvSpPr>
        <p:spPr bwMode="gray">
          <a:xfrm flipH="1">
            <a:off x="5369322" y="4103796"/>
            <a:ext cx="1070220" cy="276999"/>
          </a:xfrm>
          <a:prstGeom prst="rect">
            <a:avLst/>
          </a:prstGeom>
          <a:noFill/>
        </p:spPr>
        <p:txBody>
          <a:bodyPr wrap="square" rtlCol="0">
            <a:spAutoFit/>
          </a:bodyPr>
          <a:lstStyle/>
          <a:p>
            <a:pPr fontAlgn="ctr"/>
            <a:r>
              <a:rPr lang="en-US" sz="1200" dirty="0">
                <a:latin typeface="Huawei Sans" panose="020C0503030203020204" pitchFamily="34" charset="0"/>
              </a:rPr>
              <a:t>IPsec tunnel</a:t>
            </a:r>
          </a:p>
        </p:txBody>
      </p:sp>
    </p:spTree>
    <p:extLst>
      <p:ext uri="{BB962C8B-B14F-4D97-AF65-F5344CB8AC3E}">
        <p14:creationId xmlns:p14="http://schemas.microsoft.com/office/powerpoint/2010/main" val="3461464370"/>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7FB98526-2F72-4F14-ABBE-0B3E82827535}"/>
              </a:ext>
            </a:extLst>
          </p:cNvPr>
          <p:cNvSpPr>
            <a:spLocks noGrp="1"/>
          </p:cNvSpPr>
          <p:nvPr>
            <p:ph type="title"/>
          </p:nvPr>
        </p:nvSpPr>
        <p:spPr bwMode="gray"/>
        <p:txBody>
          <a:bodyPr/>
          <a:lstStyle/>
          <a:p>
            <a:r>
              <a:rPr lang="en-US" altLang="zh-CN"/>
              <a:t>Exemplary </a:t>
            </a:r>
            <a:r>
              <a:rPr lang="en-US"/>
              <a:t>Application Scenario of IPsec</a:t>
            </a:r>
            <a:endParaRPr lang="en-US" dirty="0"/>
          </a:p>
        </p:txBody>
      </p:sp>
      <p:sp>
        <p:nvSpPr>
          <p:cNvPr id="4" name="Text Placeholder 3">
            <a:extLst>
              <a:ext uri="{FF2B5EF4-FFF2-40B4-BE49-F238E27FC236}">
                <a16:creationId xmlns="" xmlns:a16="http://schemas.microsoft.com/office/drawing/2014/main" id="{B6E8093B-F3C6-454F-B045-4388D3BBE4DE}"/>
              </a:ext>
            </a:extLst>
          </p:cNvPr>
          <p:cNvSpPr>
            <a:spLocks noGrp="1"/>
          </p:cNvSpPr>
          <p:nvPr>
            <p:ph type="body" sz="quarter" idx="10"/>
          </p:nvPr>
        </p:nvSpPr>
        <p:spPr bwMode="gray"/>
        <p:txBody>
          <a:bodyPr/>
          <a:lstStyle/>
          <a:p>
            <a:pPr algn="l"/>
            <a:r>
              <a:rPr lang="en-US" sz="1800" dirty="0"/>
              <a:t>Enterprise branches often need to interconnect with each other. Since Internet links are prone to security risks, IPsec technology can be used to encrypt data packets before transmitting them so as to guarantee enterprise interconnection security.</a:t>
            </a:r>
          </a:p>
        </p:txBody>
      </p:sp>
      <p:grpSp>
        <p:nvGrpSpPr>
          <p:cNvPr id="52" name="Group 51">
            <a:extLst>
              <a:ext uri="{FF2B5EF4-FFF2-40B4-BE49-F238E27FC236}">
                <a16:creationId xmlns="" xmlns:a16="http://schemas.microsoft.com/office/drawing/2014/main" id="{BC959BB1-545F-4881-AE4A-98924D0E89FB}"/>
              </a:ext>
            </a:extLst>
          </p:cNvPr>
          <p:cNvGrpSpPr/>
          <p:nvPr/>
        </p:nvGrpSpPr>
        <p:grpSpPr bwMode="gray">
          <a:xfrm>
            <a:off x="2835922" y="2644161"/>
            <a:ext cx="6532856" cy="3352020"/>
            <a:chOff x="2828601" y="2561468"/>
            <a:chExt cx="6532856" cy="3352020"/>
          </a:xfrm>
        </p:grpSpPr>
        <p:sp>
          <p:nvSpPr>
            <p:cNvPr id="5" name="梯形 41">
              <a:extLst>
                <a:ext uri="{FF2B5EF4-FFF2-40B4-BE49-F238E27FC236}">
                  <a16:creationId xmlns="" xmlns:a16="http://schemas.microsoft.com/office/drawing/2014/main" id="{79184023-6C5C-432C-86A2-25FBFF3FC45E}"/>
                </a:ext>
              </a:extLst>
            </p:cNvPr>
            <p:cNvSpPr/>
            <p:nvPr/>
          </p:nvSpPr>
          <p:spPr bwMode="gray">
            <a:xfrm>
              <a:off x="2828601" y="3716338"/>
              <a:ext cx="6532856" cy="2197150"/>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31">
              <a:extLst>
                <a:ext uri="{FF2B5EF4-FFF2-40B4-BE49-F238E27FC236}">
                  <a16:creationId xmlns="" xmlns:a16="http://schemas.microsoft.com/office/drawing/2014/main" id="{3B6AD69F-0F9A-4919-B4C5-7085DE759E9F}"/>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4862234" y="4520400"/>
              <a:ext cx="466668" cy="389308"/>
            </a:xfrm>
            <a:prstGeom prst="rect">
              <a:avLst/>
            </a:prstGeom>
          </p:spPr>
        </p:pic>
        <p:pic>
          <p:nvPicPr>
            <p:cNvPr id="7" name="图片 31">
              <a:extLst>
                <a:ext uri="{FF2B5EF4-FFF2-40B4-BE49-F238E27FC236}">
                  <a16:creationId xmlns="" xmlns:a16="http://schemas.microsoft.com/office/drawing/2014/main" id="{0D054F5D-6308-416A-A42B-191E30D0C155}"/>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4115317" y="5380411"/>
              <a:ext cx="466668" cy="389308"/>
            </a:xfrm>
            <a:prstGeom prst="rect">
              <a:avLst/>
            </a:prstGeom>
          </p:spPr>
        </p:pic>
        <p:pic>
          <p:nvPicPr>
            <p:cNvPr id="8" name="图片 25">
              <a:extLst>
                <a:ext uri="{FF2B5EF4-FFF2-40B4-BE49-F238E27FC236}">
                  <a16:creationId xmlns="" xmlns:a16="http://schemas.microsoft.com/office/drawing/2014/main" id="{5E300BF1-DDA1-4980-B5B0-6B7CE19D83E8}"/>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7108781" y="4912794"/>
              <a:ext cx="466668" cy="389308"/>
            </a:xfrm>
            <a:prstGeom prst="rect">
              <a:avLst/>
            </a:prstGeom>
          </p:spPr>
        </p:pic>
        <p:pic>
          <p:nvPicPr>
            <p:cNvPr id="9" name="图片 31">
              <a:extLst>
                <a:ext uri="{FF2B5EF4-FFF2-40B4-BE49-F238E27FC236}">
                  <a16:creationId xmlns="" xmlns:a16="http://schemas.microsoft.com/office/drawing/2014/main" id="{3DC477D7-FE24-46BB-8825-BA2B109DEEE6}"/>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6250764" y="4065288"/>
              <a:ext cx="466668" cy="389308"/>
            </a:xfrm>
            <a:prstGeom prst="rect">
              <a:avLst/>
            </a:prstGeom>
          </p:spPr>
        </p:pic>
        <p:sp>
          <p:nvSpPr>
            <p:cNvPr id="10" name="Freeform 159">
              <a:extLst>
                <a:ext uri="{FF2B5EF4-FFF2-40B4-BE49-F238E27FC236}">
                  <a16:creationId xmlns="" xmlns:a16="http://schemas.microsoft.com/office/drawing/2014/main" id="{3EEDC6A5-E37C-4119-A2B7-F8E4503325E5}"/>
                </a:ext>
              </a:extLst>
            </p:cNvPr>
            <p:cNvSpPr/>
            <p:nvPr/>
          </p:nvSpPr>
          <p:spPr bwMode="gray">
            <a:xfrm flipH="1">
              <a:off x="5102624" y="4732140"/>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Carrier network</a:t>
              </a:r>
            </a:p>
          </p:txBody>
        </p:sp>
        <p:pic>
          <p:nvPicPr>
            <p:cNvPr id="11" name="图片 86">
              <a:extLst>
                <a:ext uri="{FF2B5EF4-FFF2-40B4-BE49-F238E27FC236}">
                  <a16:creationId xmlns="" xmlns:a16="http://schemas.microsoft.com/office/drawing/2014/main" id="{957C71A1-9254-4768-A202-25797954DE3A}"/>
                </a:ext>
              </a:extLst>
            </p:cNvPr>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610909" y="4745962"/>
              <a:ext cx="391752" cy="321237"/>
            </a:xfrm>
            <a:prstGeom prst="rect">
              <a:avLst/>
            </a:prstGeom>
          </p:spPr>
        </p:pic>
        <p:pic>
          <p:nvPicPr>
            <p:cNvPr id="12" name="Picture 12" descr="E:\2016.01\1.12 扁平化图标\蓝色\AR-蓝色最新-40.png">
              <a:extLst>
                <a:ext uri="{FF2B5EF4-FFF2-40B4-BE49-F238E27FC236}">
                  <a16:creationId xmlns="" xmlns:a16="http://schemas.microsoft.com/office/drawing/2014/main" id="{151264E3-5B69-4561-A0D5-B3A042A117F1}"/>
                </a:ext>
              </a:extLst>
            </p:cNvPr>
            <p:cNvPicPr>
              <a:picLocks noChangeAspect="1" noChangeArrowheads="1"/>
            </p:cNvPicPr>
            <p:nvPr/>
          </p:nvPicPr>
          <p:blipFill>
            <a:blip r:embed="rId5" cstate="print">
              <a:duotone>
                <a:schemeClr val="accent5">
                  <a:shade val="45000"/>
                  <a:satMod val="135000"/>
                </a:schemeClr>
                <a:prstClr val="white"/>
              </a:duotone>
            </a:blip>
            <a:srcRect/>
            <a:stretch>
              <a:fillRect/>
            </a:stretch>
          </p:blipFill>
          <p:spPr bwMode="gray">
            <a:xfrm>
              <a:off x="5831209" y="5354565"/>
              <a:ext cx="392039" cy="320760"/>
            </a:xfrm>
            <a:prstGeom prst="rect">
              <a:avLst/>
            </a:prstGeom>
            <a:noFill/>
          </p:spPr>
        </p:pic>
        <p:pic>
          <p:nvPicPr>
            <p:cNvPr id="13" name="图片 8" descr="DSLAM-蓝.png">
              <a:extLst>
                <a:ext uri="{FF2B5EF4-FFF2-40B4-BE49-F238E27FC236}">
                  <a16:creationId xmlns="" xmlns:a16="http://schemas.microsoft.com/office/drawing/2014/main" id="{CE9902C6-C580-42D3-985E-7A1E59DAB712}"/>
                </a:ext>
              </a:extLst>
            </p:cNvPr>
            <p:cNvPicPr>
              <a:picLocks noChangeAspect="1"/>
            </p:cNvPicPr>
            <p:nvPr/>
          </p:nvPicPr>
          <p:blipFill>
            <a:blip r:embed="rId6" cstate="print">
              <a:duotone>
                <a:schemeClr val="accent5">
                  <a:shade val="45000"/>
                  <a:satMod val="135000"/>
                </a:schemeClr>
                <a:prstClr val="white"/>
              </a:duotone>
            </a:blip>
            <a:stretch>
              <a:fillRect/>
            </a:stretch>
          </p:blipFill>
          <p:spPr bwMode="gray">
            <a:xfrm>
              <a:off x="5227970" y="5354565"/>
              <a:ext cx="392042" cy="320760"/>
            </a:xfrm>
            <a:prstGeom prst="rect">
              <a:avLst/>
            </a:prstGeom>
          </p:spPr>
        </p:pic>
        <p:pic>
          <p:nvPicPr>
            <p:cNvPr id="14" name="图片 1118">
              <a:extLst>
                <a:ext uri="{FF2B5EF4-FFF2-40B4-BE49-F238E27FC236}">
                  <a16:creationId xmlns="" xmlns:a16="http://schemas.microsoft.com/office/drawing/2014/main" id="{1F7F04DD-3E9F-4C14-B33A-51ABFAF18E76}"/>
                </a:ext>
              </a:extLst>
            </p:cNvPr>
            <p:cNvPicPr>
              <a:picLocks noChangeAspect="1"/>
            </p:cNvPicPr>
            <p:nvPr/>
          </p:nvPicPr>
          <p:blipFill>
            <a:blip r:embed="rId7">
              <a:duotone>
                <a:schemeClr val="accent5">
                  <a:shade val="45000"/>
                  <a:satMod val="135000"/>
                </a:schemeClr>
                <a:prstClr val="white"/>
              </a:duotone>
            </a:blip>
            <a:stretch>
              <a:fillRect/>
            </a:stretch>
          </p:blipFill>
          <p:spPr bwMode="gray">
            <a:xfrm>
              <a:off x="6455983" y="5334073"/>
              <a:ext cx="450745" cy="361743"/>
            </a:xfrm>
            <a:prstGeom prst="rect">
              <a:avLst/>
            </a:prstGeom>
          </p:spPr>
        </p:pic>
        <p:cxnSp>
          <p:nvCxnSpPr>
            <p:cNvPr id="15" name="直接连接符 133">
              <a:extLst>
                <a:ext uri="{FF2B5EF4-FFF2-40B4-BE49-F238E27FC236}">
                  <a16:creationId xmlns="" xmlns:a16="http://schemas.microsoft.com/office/drawing/2014/main" id="{3DC0D6D8-8CCD-4445-ADC5-F8ED1EC60BFD}"/>
                </a:ext>
              </a:extLst>
            </p:cNvPr>
            <p:cNvCxnSpPr>
              <a:stCxn id="7" idx="3"/>
              <a:endCxn id="10" idx="21"/>
            </p:cNvCxnSpPr>
            <p:nvPr/>
          </p:nvCxnSpPr>
          <p:spPr bwMode="gray">
            <a:xfrm flipV="1">
              <a:off x="4581985" y="5433856"/>
              <a:ext cx="520639" cy="141209"/>
            </a:xfrm>
            <a:prstGeom prst="line">
              <a:avLst/>
            </a:prstGeom>
            <a:ln w="19050"/>
          </p:spPr>
          <p:style>
            <a:lnRef idx="3">
              <a:schemeClr val="dk1"/>
            </a:lnRef>
            <a:fillRef idx="0">
              <a:schemeClr val="dk1"/>
            </a:fillRef>
            <a:effectRef idx="2">
              <a:schemeClr val="dk1"/>
            </a:effectRef>
            <a:fontRef idx="minor">
              <a:schemeClr val="tx1"/>
            </a:fontRef>
          </p:style>
        </p:cxnSp>
        <p:cxnSp>
          <p:nvCxnSpPr>
            <p:cNvPr id="16" name="直接连接符 133">
              <a:extLst>
                <a:ext uri="{FF2B5EF4-FFF2-40B4-BE49-F238E27FC236}">
                  <a16:creationId xmlns="" xmlns:a16="http://schemas.microsoft.com/office/drawing/2014/main" id="{E6B3D21E-DA1E-475A-855F-507175212A1E}"/>
                </a:ext>
              </a:extLst>
            </p:cNvPr>
            <p:cNvCxnSpPr>
              <a:stCxn id="6" idx="3"/>
              <a:endCxn id="10" idx="24"/>
            </p:cNvCxnSpPr>
            <p:nvPr/>
          </p:nvCxnSpPr>
          <p:spPr bwMode="gray">
            <a:xfrm>
              <a:off x="5328902" y="4715054"/>
              <a:ext cx="60111" cy="398904"/>
            </a:xfrm>
            <a:prstGeom prst="line">
              <a:avLst/>
            </a:prstGeom>
            <a:ln w="19050"/>
          </p:spPr>
          <p:style>
            <a:lnRef idx="3">
              <a:schemeClr val="dk1"/>
            </a:lnRef>
            <a:fillRef idx="0">
              <a:schemeClr val="dk1"/>
            </a:fillRef>
            <a:effectRef idx="2">
              <a:schemeClr val="dk1"/>
            </a:effectRef>
            <a:fontRef idx="minor">
              <a:schemeClr val="tx1"/>
            </a:fontRef>
          </p:style>
        </p:cxnSp>
        <p:cxnSp>
          <p:nvCxnSpPr>
            <p:cNvPr id="17" name="直接连接符 133">
              <a:extLst>
                <a:ext uri="{FF2B5EF4-FFF2-40B4-BE49-F238E27FC236}">
                  <a16:creationId xmlns="" xmlns:a16="http://schemas.microsoft.com/office/drawing/2014/main" id="{99900E95-460B-4285-AE65-10D93F0D88E8}"/>
                </a:ext>
              </a:extLst>
            </p:cNvPr>
            <p:cNvCxnSpPr>
              <a:stCxn id="9" idx="2"/>
              <a:endCxn id="10" idx="1"/>
            </p:cNvCxnSpPr>
            <p:nvPr/>
          </p:nvCxnSpPr>
          <p:spPr bwMode="gray">
            <a:xfrm flipH="1">
              <a:off x="6188551" y="4454596"/>
              <a:ext cx="295547" cy="417603"/>
            </a:xfrm>
            <a:prstGeom prst="line">
              <a:avLst/>
            </a:prstGeom>
            <a:ln w="19050"/>
          </p:spPr>
          <p:style>
            <a:lnRef idx="3">
              <a:schemeClr val="dk1"/>
            </a:lnRef>
            <a:fillRef idx="0">
              <a:schemeClr val="dk1"/>
            </a:fillRef>
            <a:effectRef idx="2">
              <a:schemeClr val="dk1"/>
            </a:effectRef>
            <a:fontRef idx="minor">
              <a:schemeClr val="tx1"/>
            </a:fontRef>
          </p:style>
        </p:cxnSp>
        <p:pic>
          <p:nvPicPr>
            <p:cNvPr id="18" name="图片 13" descr="开放网络-蓝.png">
              <a:extLst>
                <a:ext uri="{FF2B5EF4-FFF2-40B4-BE49-F238E27FC236}">
                  <a16:creationId xmlns="" xmlns:a16="http://schemas.microsoft.com/office/drawing/2014/main" id="{BA9166EB-09DF-4446-8863-5E240972B1AD}"/>
                </a:ext>
              </a:extLst>
            </p:cNvPr>
            <p:cNvPicPr>
              <a:picLocks noChangeAspect="1"/>
            </p:cNvPicPr>
            <p:nvPr/>
          </p:nvPicPr>
          <p:blipFill>
            <a:blip r:embed="rId8" cstate="print">
              <a:duotone>
                <a:schemeClr val="accent5">
                  <a:shade val="45000"/>
                  <a:satMod val="135000"/>
                </a:schemeClr>
                <a:prstClr val="white"/>
              </a:duotone>
            </a:blip>
            <a:stretch>
              <a:fillRect/>
            </a:stretch>
          </p:blipFill>
          <p:spPr bwMode="gray">
            <a:xfrm>
              <a:off x="6216160" y="4742360"/>
              <a:ext cx="391752" cy="320760"/>
            </a:xfrm>
            <a:prstGeom prst="rect">
              <a:avLst/>
            </a:prstGeom>
          </p:spPr>
        </p:pic>
        <p:cxnSp>
          <p:nvCxnSpPr>
            <p:cNvPr id="19" name="直接连接符 133">
              <a:extLst>
                <a:ext uri="{FF2B5EF4-FFF2-40B4-BE49-F238E27FC236}">
                  <a16:creationId xmlns="" xmlns:a16="http://schemas.microsoft.com/office/drawing/2014/main" id="{0BFB8BB9-FEA0-42B9-8832-12B977ACEF82}"/>
                </a:ext>
              </a:extLst>
            </p:cNvPr>
            <p:cNvCxnSpPr>
              <a:stCxn id="8" idx="1"/>
              <a:endCxn id="10" idx="7"/>
            </p:cNvCxnSpPr>
            <p:nvPr/>
          </p:nvCxnSpPr>
          <p:spPr bwMode="gray">
            <a:xfrm flipH="1">
              <a:off x="6825206" y="5107448"/>
              <a:ext cx="283575" cy="15748"/>
            </a:xfrm>
            <a:prstGeom prst="line">
              <a:avLst/>
            </a:prstGeom>
            <a:ln w="19050"/>
          </p:spPr>
          <p:style>
            <a:lnRef idx="3">
              <a:schemeClr val="dk1"/>
            </a:lnRef>
            <a:fillRef idx="0">
              <a:schemeClr val="dk1"/>
            </a:fillRef>
            <a:effectRef idx="2">
              <a:schemeClr val="dk1"/>
            </a:effectRef>
            <a:fontRef idx="minor">
              <a:schemeClr val="tx1"/>
            </a:fontRef>
          </p:style>
        </p:cxnSp>
        <p:cxnSp>
          <p:nvCxnSpPr>
            <p:cNvPr id="20" name="直接连接符 133">
              <a:extLst>
                <a:ext uri="{FF2B5EF4-FFF2-40B4-BE49-F238E27FC236}">
                  <a16:creationId xmlns="" xmlns:a16="http://schemas.microsoft.com/office/drawing/2014/main" id="{DC138864-F1CB-4ADC-A64D-823EBF99F9BD}"/>
                </a:ext>
              </a:extLst>
            </p:cNvPr>
            <p:cNvCxnSpPr>
              <a:stCxn id="7" idx="0"/>
              <a:endCxn id="29" idx="2"/>
            </p:cNvCxnSpPr>
            <p:nvPr/>
          </p:nvCxnSpPr>
          <p:spPr bwMode="gray">
            <a:xfrm flipV="1">
              <a:off x="4348651" y="4607213"/>
              <a:ext cx="0" cy="773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 name="直接连接符 133">
              <a:extLst>
                <a:ext uri="{FF2B5EF4-FFF2-40B4-BE49-F238E27FC236}">
                  <a16:creationId xmlns="" xmlns:a16="http://schemas.microsoft.com/office/drawing/2014/main" id="{14FF7662-B82A-40B8-AAA3-CC90E0543539}"/>
                </a:ext>
              </a:extLst>
            </p:cNvPr>
            <p:cNvCxnSpPr>
              <a:stCxn id="6" idx="0"/>
              <a:endCxn id="26" idx="2"/>
            </p:cNvCxnSpPr>
            <p:nvPr/>
          </p:nvCxnSpPr>
          <p:spPr bwMode="gray">
            <a:xfrm flipV="1">
              <a:off x="5095568" y="3747202"/>
              <a:ext cx="0" cy="773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2" name="直接连接符 133">
              <a:extLst>
                <a:ext uri="{FF2B5EF4-FFF2-40B4-BE49-F238E27FC236}">
                  <a16:creationId xmlns="" xmlns:a16="http://schemas.microsoft.com/office/drawing/2014/main" id="{ED0106D1-053A-4D14-86D8-F9D759B5B7D6}"/>
                </a:ext>
              </a:extLst>
            </p:cNvPr>
            <p:cNvCxnSpPr>
              <a:endCxn id="36" idx="2"/>
            </p:cNvCxnSpPr>
            <p:nvPr/>
          </p:nvCxnSpPr>
          <p:spPr bwMode="gray">
            <a:xfrm flipV="1">
              <a:off x="6484098" y="3292090"/>
              <a:ext cx="0" cy="1413651"/>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3" name="直接连接符 133">
              <a:extLst>
                <a:ext uri="{FF2B5EF4-FFF2-40B4-BE49-F238E27FC236}">
                  <a16:creationId xmlns="" xmlns:a16="http://schemas.microsoft.com/office/drawing/2014/main" id="{FFFF0574-B4CD-444C-BC0E-2344693363F3}"/>
                </a:ext>
              </a:extLst>
            </p:cNvPr>
            <p:cNvCxnSpPr>
              <a:stCxn id="8" idx="0"/>
              <a:endCxn id="32" idx="2"/>
            </p:cNvCxnSpPr>
            <p:nvPr/>
          </p:nvCxnSpPr>
          <p:spPr bwMode="gray">
            <a:xfrm flipV="1">
              <a:off x="7342115" y="4139596"/>
              <a:ext cx="0" cy="773198"/>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4" name="梯形 41">
              <a:extLst>
                <a:ext uri="{FF2B5EF4-FFF2-40B4-BE49-F238E27FC236}">
                  <a16:creationId xmlns="" xmlns:a16="http://schemas.microsoft.com/office/drawing/2014/main" id="{176CB46C-ACE7-42B1-85CB-7445220C6CFE}"/>
                </a:ext>
              </a:extLst>
            </p:cNvPr>
            <p:cNvSpPr/>
            <p:nvPr/>
          </p:nvSpPr>
          <p:spPr bwMode="gray">
            <a:xfrm>
              <a:off x="2828601" y="2567786"/>
              <a:ext cx="6532856" cy="2197150"/>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59">
              <a:extLst>
                <a:ext uri="{FF2B5EF4-FFF2-40B4-BE49-F238E27FC236}">
                  <a16:creationId xmlns="" xmlns:a16="http://schemas.microsoft.com/office/drawing/2014/main" id="{DE0910E7-FC67-4B53-AFDB-E554FE1AD7CC}"/>
                </a:ext>
              </a:extLst>
            </p:cNvPr>
            <p:cNvSpPr/>
            <p:nvPr/>
          </p:nvSpPr>
          <p:spPr bwMode="gray">
            <a:xfrm flipH="1">
              <a:off x="4112408" y="323465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6" name="图片 31">
              <a:extLst>
                <a:ext uri="{FF2B5EF4-FFF2-40B4-BE49-F238E27FC236}">
                  <a16:creationId xmlns="" xmlns:a16="http://schemas.microsoft.com/office/drawing/2014/main" id="{6FCAF26C-E601-4F3C-8B75-53BF6EDEA154}"/>
                </a:ext>
              </a:extLst>
            </p:cNvPr>
            <p:cNvPicPr>
              <a:picLocks noChangeAspect="1"/>
            </p:cNvPicPr>
            <p:nvPr/>
          </p:nvPicPr>
          <p:blipFill>
            <a:blip r:embed="rId3"/>
            <a:stretch>
              <a:fillRect/>
            </a:stretch>
          </p:blipFill>
          <p:spPr bwMode="gray">
            <a:xfrm>
              <a:off x="4862234" y="3357894"/>
              <a:ext cx="466668" cy="389308"/>
            </a:xfrm>
            <a:prstGeom prst="rect">
              <a:avLst/>
            </a:prstGeom>
          </p:spPr>
        </p:pic>
        <p:pic>
          <p:nvPicPr>
            <p:cNvPr id="27" name="图片 51" descr="交换机.png">
              <a:extLst>
                <a:ext uri="{FF2B5EF4-FFF2-40B4-BE49-F238E27FC236}">
                  <a16:creationId xmlns="" xmlns:a16="http://schemas.microsoft.com/office/drawing/2014/main" id="{077FB42C-ECD2-4BA7-ADFC-86B866C15351}"/>
                </a:ext>
              </a:extLst>
            </p:cNvPr>
            <p:cNvPicPr>
              <a:picLocks noChangeAspect="1"/>
            </p:cNvPicPr>
            <p:nvPr/>
          </p:nvPicPr>
          <p:blipFill>
            <a:blip r:embed="rId9" cstate="print"/>
            <a:stretch>
              <a:fillRect/>
            </a:stretch>
          </p:blipFill>
          <p:spPr bwMode="gray">
            <a:xfrm>
              <a:off x="4357295" y="3016580"/>
              <a:ext cx="417163" cy="341314"/>
            </a:xfrm>
            <a:prstGeom prst="rect">
              <a:avLst/>
            </a:prstGeom>
          </p:spPr>
        </p:pic>
        <p:sp>
          <p:nvSpPr>
            <p:cNvPr id="28" name="Freeform 159">
              <a:extLst>
                <a:ext uri="{FF2B5EF4-FFF2-40B4-BE49-F238E27FC236}">
                  <a16:creationId xmlns="" xmlns:a16="http://schemas.microsoft.com/office/drawing/2014/main" id="{F6F97E5E-A3C2-4721-8A6A-5EAEC6696467}"/>
                </a:ext>
              </a:extLst>
            </p:cNvPr>
            <p:cNvSpPr/>
            <p:nvPr/>
          </p:nvSpPr>
          <p:spPr bwMode="gray">
            <a:xfrm flipH="1">
              <a:off x="3365491" y="409466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9" name="图片 31">
              <a:extLst>
                <a:ext uri="{FF2B5EF4-FFF2-40B4-BE49-F238E27FC236}">
                  <a16:creationId xmlns="" xmlns:a16="http://schemas.microsoft.com/office/drawing/2014/main" id="{5421D7F0-F8B1-4A5F-8999-08694CA8A1AC}"/>
                </a:ext>
              </a:extLst>
            </p:cNvPr>
            <p:cNvPicPr>
              <a:picLocks noChangeAspect="1"/>
            </p:cNvPicPr>
            <p:nvPr/>
          </p:nvPicPr>
          <p:blipFill>
            <a:blip r:embed="rId3"/>
            <a:stretch>
              <a:fillRect/>
            </a:stretch>
          </p:blipFill>
          <p:spPr bwMode="gray">
            <a:xfrm>
              <a:off x="4115317" y="4217905"/>
              <a:ext cx="466668" cy="389308"/>
            </a:xfrm>
            <a:prstGeom prst="rect">
              <a:avLst/>
            </a:prstGeom>
          </p:spPr>
        </p:pic>
        <p:pic>
          <p:nvPicPr>
            <p:cNvPr id="30" name="图片 51" descr="交换机.png">
              <a:extLst>
                <a:ext uri="{FF2B5EF4-FFF2-40B4-BE49-F238E27FC236}">
                  <a16:creationId xmlns="" xmlns:a16="http://schemas.microsoft.com/office/drawing/2014/main" id="{2D169ACA-BC81-4370-809A-B57E786506CB}"/>
                </a:ext>
              </a:extLst>
            </p:cNvPr>
            <p:cNvPicPr>
              <a:picLocks noChangeAspect="1"/>
            </p:cNvPicPr>
            <p:nvPr/>
          </p:nvPicPr>
          <p:blipFill>
            <a:blip r:embed="rId9" cstate="print"/>
            <a:stretch>
              <a:fillRect/>
            </a:stretch>
          </p:blipFill>
          <p:spPr bwMode="gray">
            <a:xfrm>
              <a:off x="3610378" y="3876591"/>
              <a:ext cx="417163" cy="341314"/>
            </a:xfrm>
            <a:prstGeom prst="rect">
              <a:avLst/>
            </a:prstGeom>
          </p:spPr>
        </p:pic>
        <p:sp>
          <p:nvSpPr>
            <p:cNvPr id="31" name="Freeform 159">
              <a:extLst>
                <a:ext uri="{FF2B5EF4-FFF2-40B4-BE49-F238E27FC236}">
                  <a16:creationId xmlns="" xmlns:a16="http://schemas.microsoft.com/office/drawing/2014/main" id="{0F003D55-1BFB-4270-885E-876CB006C66F}"/>
                </a:ext>
              </a:extLst>
            </p:cNvPr>
            <p:cNvSpPr/>
            <p:nvPr/>
          </p:nvSpPr>
          <p:spPr bwMode="gray">
            <a:xfrm flipH="1">
              <a:off x="7361360" y="363020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rtlCol="0" anchor="ctr">
              <a:noAutofit/>
            </a:bodyPr>
            <a:lstStyle/>
            <a:p>
              <a:pPr algn="ctr" fontAlgn="ctr"/>
              <a:r>
                <a:rPr lang="en-US" sz="1200" dirty="0">
                  <a:solidFill>
                    <a:schemeClr val="tx1"/>
                  </a:solidFill>
                  <a:latin typeface="Huawei Sans" panose="020C0503030203020204" pitchFamily="34" charset="0"/>
                </a:rPr>
                <a:t>Enterprise HQ</a:t>
              </a:r>
            </a:p>
          </p:txBody>
        </p:sp>
        <p:pic>
          <p:nvPicPr>
            <p:cNvPr id="32" name="图片 25">
              <a:extLst>
                <a:ext uri="{FF2B5EF4-FFF2-40B4-BE49-F238E27FC236}">
                  <a16:creationId xmlns="" xmlns:a16="http://schemas.microsoft.com/office/drawing/2014/main" id="{25300275-94F0-4D3A-9870-9E4B50EC8913}"/>
                </a:ext>
              </a:extLst>
            </p:cNvPr>
            <p:cNvPicPr>
              <a:picLocks noChangeAspect="1"/>
            </p:cNvPicPr>
            <p:nvPr/>
          </p:nvPicPr>
          <p:blipFill>
            <a:blip r:embed="rId3"/>
            <a:stretch>
              <a:fillRect/>
            </a:stretch>
          </p:blipFill>
          <p:spPr bwMode="gray">
            <a:xfrm>
              <a:off x="7108781" y="3750288"/>
              <a:ext cx="466668" cy="389308"/>
            </a:xfrm>
            <a:prstGeom prst="rect">
              <a:avLst/>
            </a:prstGeom>
          </p:spPr>
        </p:pic>
        <p:pic>
          <p:nvPicPr>
            <p:cNvPr id="33" name="图片 67">
              <a:extLst>
                <a:ext uri="{FF2B5EF4-FFF2-40B4-BE49-F238E27FC236}">
                  <a16:creationId xmlns="" xmlns:a16="http://schemas.microsoft.com/office/drawing/2014/main" id="{6481FAF3-A6B6-4F79-A73D-BA9652E0C016}"/>
                </a:ext>
              </a:extLst>
            </p:cNvPr>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8277075" y="3914663"/>
              <a:ext cx="417163" cy="342074"/>
            </a:xfrm>
            <a:prstGeom prst="rect">
              <a:avLst/>
            </a:prstGeom>
          </p:spPr>
        </p:pic>
        <p:pic>
          <p:nvPicPr>
            <p:cNvPr id="34" name="图片 14" descr="交换机.png">
              <a:extLst>
                <a:ext uri="{FF2B5EF4-FFF2-40B4-BE49-F238E27FC236}">
                  <a16:creationId xmlns="" xmlns:a16="http://schemas.microsoft.com/office/drawing/2014/main" id="{6C69F76E-4977-48AC-A5C0-ACDC3C0E2D30}"/>
                </a:ext>
              </a:extLst>
            </p:cNvPr>
            <p:cNvPicPr>
              <a:picLocks noChangeAspect="1"/>
            </p:cNvPicPr>
            <p:nvPr/>
          </p:nvPicPr>
          <p:blipFill>
            <a:blip r:embed="rId11" cstate="print"/>
            <a:stretch>
              <a:fillRect/>
            </a:stretch>
          </p:blipFill>
          <p:spPr bwMode="gray">
            <a:xfrm>
              <a:off x="7998770" y="3450484"/>
              <a:ext cx="420077" cy="343698"/>
            </a:xfrm>
            <a:prstGeom prst="rect">
              <a:avLst/>
            </a:prstGeom>
          </p:spPr>
        </p:pic>
        <p:sp>
          <p:nvSpPr>
            <p:cNvPr id="35" name="Freeform 159">
              <a:extLst>
                <a:ext uri="{FF2B5EF4-FFF2-40B4-BE49-F238E27FC236}">
                  <a16:creationId xmlns="" xmlns:a16="http://schemas.microsoft.com/office/drawing/2014/main" id="{1EB35BF1-BFB3-4076-9B78-EABD6B00B88B}"/>
                </a:ext>
              </a:extLst>
            </p:cNvPr>
            <p:cNvSpPr/>
            <p:nvPr/>
          </p:nvSpPr>
          <p:spPr bwMode="gray">
            <a:xfrm flipH="1">
              <a:off x="5500938" y="277953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36" name="图片 31">
              <a:extLst>
                <a:ext uri="{FF2B5EF4-FFF2-40B4-BE49-F238E27FC236}">
                  <a16:creationId xmlns="" xmlns:a16="http://schemas.microsoft.com/office/drawing/2014/main" id="{82461204-1A52-4F5A-BE89-3CA90BCD5F5C}"/>
                </a:ext>
              </a:extLst>
            </p:cNvPr>
            <p:cNvPicPr>
              <a:picLocks noChangeAspect="1"/>
            </p:cNvPicPr>
            <p:nvPr/>
          </p:nvPicPr>
          <p:blipFill>
            <a:blip r:embed="rId3"/>
            <a:stretch>
              <a:fillRect/>
            </a:stretch>
          </p:blipFill>
          <p:spPr bwMode="gray">
            <a:xfrm>
              <a:off x="6250764" y="2902782"/>
              <a:ext cx="466668" cy="389308"/>
            </a:xfrm>
            <a:prstGeom prst="rect">
              <a:avLst/>
            </a:prstGeom>
          </p:spPr>
        </p:pic>
        <p:pic>
          <p:nvPicPr>
            <p:cNvPr id="37" name="图片 51" descr="交换机.png">
              <a:extLst>
                <a:ext uri="{FF2B5EF4-FFF2-40B4-BE49-F238E27FC236}">
                  <a16:creationId xmlns="" xmlns:a16="http://schemas.microsoft.com/office/drawing/2014/main" id="{BE8E2DC3-A196-4674-9D06-6CF3C3873F3C}"/>
                </a:ext>
              </a:extLst>
            </p:cNvPr>
            <p:cNvPicPr>
              <a:picLocks noChangeAspect="1"/>
            </p:cNvPicPr>
            <p:nvPr/>
          </p:nvPicPr>
          <p:blipFill>
            <a:blip r:embed="rId9" cstate="print"/>
            <a:stretch>
              <a:fillRect/>
            </a:stretch>
          </p:blipFill>
          <p:spPr bwMode="gray">
            <a:xfrm>
              <a:off x="5745825" y="2561468"/>
              <a:ext cx="417163" cy="341314"/>
            </a:xfrm>
            <a:prstGeom prst="rect">
              <a:avLst/>
            </a:prstGeom>
          </p:spPr>
        </p:pic>
        <p:cxnSp>
          <p:nvCxnSpPr>
            <p:cNvPr id="38" name="直接连接符 133">
              <a:extLst>
                <a:ext uri="{FF2B5EF4-FFF2-40B4-BE49-F238E27FC236}">
                  <a16:creationId xmlns="" xmlns:a16="http://schemas.microsoft.com/office/drawing/2014/main" id="{B254E185-6270-4148-9607-14BAB1749376}"/>
                </a:ext>
              </a:extLst>
            </p:cNvPr>
            <p:cNvCxnSpPr>
              <a:stCxn id="29" idx="3"/>
              <a:endCxn id="32" idx="1"/>
            </p:cNvCxnSpPr>
            <p:nvPr/>
          </p:nvCxnSpPr>
          <p:spPr bwMode="gray">
            <a:xfrm flipV="1">
              <a:off x="4581985" y="3944942"/>
              <a:ext cx="2526796" cy="467617"/>
            </a:xfrm>
            <a:prstGeom prst="line">
              <a:avLst/>
            </a:prstGeom>
            <a:ln w="19050">
              <a:solidFill>
                <a:srgbClr val="7F7F7F"/>
              </a:solidFill>
            </a:ln>
          </p:spPr>
          <p:style>
            <a:lnRef idx="3">
              <a:schemeClr val="dk1"/>
            </a:lnRef>
            <a:fillRef idx="0">
              <a:schemeClr val="dk1"/>
            </a:fillRef>
            <a:effectRef idx="2">
              <a:schemeClr val="dk1"/>
            </a:effectRef>
            <a:fontRef idx="minor">
              <a:schemeClr val="tx1"/>
            </a:fontRef>
          </p:style>
        </p:cxnSp>
        <p:cxnSp>
          <p:nvCxnSpPr>
            <p:cNvPr id="39" name="直接连接符 133">
              <a:extLst>
                <a:ext uri="{FF2B5EF4-FFF2-40B4-BE49-F238E27FC236}">
                  <a16:creationId xmlns="" xmlns:a16="http://schemas.microsoft.com/office/drawing/2014/main" id="{4FA9E85B-504D-474F-BFD9-4D45DDDF3023}"/>
                </a:ext>
              </a:extLst>
            </p:cNvPr>
            <p:cNvCxnSpPr>
              <a:stCxn id="26" idx="3"/>
              <a:endCxn id="32" idx="1"/>
            </p:cNvCxnSpPr>
            <p:nvPr/>
          </p:nvCxnSpPr>
          <p:spPr bwMode="gray">
            <a:xfrm>
              <a:off x="5328902" y="3552548"/>
              <a:ext cx="1779879" cy="392394"/>
            </a:xfrm>
            <a:prstGeom prst="line">
              <a:avLst/>
            </a:prstGeom>
            <a:ln w="19050">
              <a:solidFill>
                <a:srgbClr val="7F7F7F"/>
              </a:solidFill>
            </a:ln>
          </p:spPr>
          <p:style>
            <a:lnRef idx="3">
              <a:schemeClr val="dk1"/>
            </a:lnRef>
            <a:fillRef idx="0">
              <a:schemeClr val="dk1"/>
            </a:fillRef>
            <a:effectRef idx="2">
              <a:schemeClr val="dk1"/>
            </a:effectRef>
            <a:fontRef idx="minor">
              <a:schemeClr val="tx1"/>
            </a:fontRef>
          </p:style>
        </p:cxnSp>
        <p:cxnSp>
          <p:nvCxnSpPr>
            <p:cNvPr id="40" name="直接连接符 133">
              <a:extLst>
                <a:ext uri="{FF2B5EF4-FFF2-40B4-BE49-F238E27FC236}">
                  <a16:creationId xmlns="" xmlns:a16="http://schemas.microsoft.com/office/drawing/2014/main" id="{342327CA-A4C0-4905-8802-48B8001F84C0}"/>
                </a:ext>
              </a:extLst>
            </p:cNvPr>
            <p:cNvCxnSpPr>
              <a:stCxn id="36" idx="2"/>
              <a:endCxn id="32" idx="1"/>
            </p:cNvCxnSpPr>
            <p:nvPr/>
          </p:nvCxnSpPr>
          <p:spPr bwMode="gray">
            <a:xfrm>
              <a:off x="6484098" y="3292090"/>
              <a:ext cx="624683" cy="652852"/>
            </a:xfrm>
            <a:prstGeom prst="line">
              <a:avLst/>
            </a:prstGeom>
            <a:ln w="19050">
              <a:solidFill>
                <a:srgbClr val="7F7F7F"/>
              </a:solidFill>
            </a:ln>
          </p:spPr>
          <p:style>
            <a:lnRef idx="3">
              <a:schemeClr val="dk1"/>
            </a:lnRef>
            <a:fillRef idx="0">
              <a:schemeClr val="dk1"/>
            </a:fillRef>
            <a:effectRef idx="2">
              <a:schemeClr val="dk1"/>
            </a:effectRef>
            <a:fontRef idx="minor">
              <a:schemeClr val="tx1"/>
            </a:fontRef>
          </p:style>
        </p:cxnSp>
        <p:sp>
          <p:nvSpPr>
            <p:cNvPr id="41" name="TextBox 40">
              <a:extLst>
                <a:ext uri="{FF2B5EF4-FFF2-40B4-BE49-F238E27FC236}">
                  <a16:creationId xmlns="" xmlns:a16="http://schemas.microsoft.com/office/drawing/2014/main" id="{96F18125-F2E0-4F83-BB1B-7FEEDA4F99CA}"/>
                </a:ext>
              </a:extLst>
            </p:cNvPr>
            <p:cNvSpPr txBox="1"/>
            <p:nvPr/>
          </p:nvSpPr>
          <p:spPr bwMode="gray">
            <a:xfrm>
              <a:off x="7353293" y="4282842"/>
              <a:ext cx="1947857" cy="523220"/>
            </a:xfrm>
            <a:prstGeom prst="rect">
              <a:avLst/>
            </a:prstGeom>
            <a:noFill/>
          </p:spPr>
          <p:txBody>
            <a:bodyPr wrap="square" rtlCol="0">
              <a:spAutoFit/>
            </a:bodyPr>
            <a:lstStyle/>
            <a:p>
              <a:pPr algn="ctr" fontAlgn="ctr"/>
              <a:r>
                <a:rPr lang="en-US" sz="1400" b="1" dirty="0">
                  <a:latin typeface="Huawei Sans" panose="020C0503030203020204" pitchFamily="34" charset="0"/>
                </a:rPr>
                <a:t>Enterprise WAN interconnection</a:t>
              </a:r>
            </a:p>
          </p:txBody>
        </p:sp>
        <p:sp>
          <p:nvSpPr>
            <p:cNvPr id="42" name="TextBox 41">
              <a:extLst>
                <a:ext uri="{FF2B5EF4-FFF2-40B4-BE49-F238E27FC236}">
                  <a16:creationId xmlns="" xmlns:a16="http://schemas.microsoft.com/office/drawing/2014/main" id="{EE5C63B8-33F0-49E8-B75F-F18489708279}"/>
                </a:ext>
              </a:extLst>
            </p:cNvPr>
            <p:cNvSpPr txBox="1"/>
            <p:nvPr/>
          </p:nvSpPr>
          <p:spPr bwMode="gray">
            <a:xfrm>
              <a:off x="8006817" y="5573907"/>
              <a:ext cx="614271" cy="307777"/>
            </a:xfrm>
            <a:prstGeom prst="rect">
              <a:avLst/>
            </a:prstGeom>
            <a:noFill/>
          </p:spPr>
          <p:txBody>
            <a:bodyPr wrap="none" rtlCol="0">
              <a:spAutoFit/>
            </a:bodyPr>
            <a:lstStyle/>
            <a:p>
              <a:pPr fontAlgn="ctr"/>
              <a:r>
                <a:rPr lang="en-US" sz="1400" dirty="0">
                  <a:solidFill>
                    <a:schemeClr val="bg1">
                      <a:lumMod val="50000"/>
                    </a:schemeClr>
                  </a:solidFill>
                  <a:latin typeface="Huawei Sans" panose="020C0503030203020204" pitchFamily="34" charset="0"/>
                </a:rPr>
                <a:t>WAN</a:t>
              </a:r>
            </a:p>
          </p:txBody>
        </p:sp>
        <p:grpSp>
          <p:nvGrpSpPr>
            <p:cNvPr id="43" name="Group 42">
              <a:extLst>
                <a:ext uri="{FF2B5EF4-FFF2-40B4-BE49-F238E27FC236}">
                  <a16:creationId xmlns="" xmlns:a16="http://schemas.microsoft.com/office/drawing/2014/main" id="{92B6E7E1-DFEE-4FA5-8C78-8F45CDCC5D3D}"/>
                </a:ext>
              </a:extLst>
            </p:cNvPr>
            <p:cNvGrpSpPr/>
            <p:nvPr/>
          </p:nvGrpSpPr>
          <p:grpSpPr bwMode="gray">
            <a:xfrm rot="20979076">
              <a:off x="4591149" y="4041353"/>
              <a:ext cx="2463605" cy="276999"/>
              <a:chOff x="6750476" y="4299236"/>
              <a:chExt cx="2463605" cy="276999"/>
            </a:xfrm>
          </p:grpSpPr>
          <p:sp>
            <p:nvSpPr>
              <p:cNvPr id="44" name="Can 41">
                <a:extLst>
                  <a:ext uri="{FF2B5EF4-FFF2-40B4-BE49-F238E27FC236}">
                    <a16:creationId xmlns="" xmlns:a16="http://schemas.microsoft.com/office/drawing/2014/main" id="{BC5A5011-C788-4C6E-8DBF-CD922ACA39D4}"/>
                  </a:ext>
                </a:extLst>
              </p:cNvPr>
              <p:cNvSpPr/>
              <p:nvPr/>
            </p:nvSpPr>
            <p:spPr bwMode="gray">
              <a:xfrm rot="5400000">
                <a:off x="7907362" y="3212142"/>
                <a:ext cx="149834" cy="246360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44">
                <a:extLst>
                  <a:ext uri="{FF2B5EF4-FFF2-40B4-BE49-F238E27FC236}">
                    <a16:creationId xmlns="" xmlns:a16="http://schemas.microsoft.com/office/drawing/2014/main" id="{EFBE3DA0-F73E-4E68-9A67-31156C2512FD}"/>
                  </a:ext>
                </a:extLst>
              </p:cNvPr>
              <p:cNvSpPr txBox="1"/>
              <p:nvPr/>
            </p:nvSpPr>
            <p:spPr bwMode="gray">
              <a:xfrm flipH="1">
                <a:off x="7254908" y="4299236"/>
                <a:ext cx="1171930"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grpSp>
        <p:grpSp>
          <p:nvGrpSpPr>
            <p:cNvPr id="46" name="Group 45">
              <a:extLst>
                <a:ext uri="{FF2B5EF4-FFF2-40B4-BE49-F238E27FC236}">
                  <a16:creationId xmlns="" xmlns:a16="http://schemas.microsoft.com/office/drawing/2014/main" id="{8E648CC4-4B39-422D-8436-FD7E11F342E6}"/>
                </a:ext>
              </a:extLst>
            </p:cNvPr>
            <p:cNvGrpSpPr/>
            <p:nvPr/>
          </p:nvGrpSpPr>
          <p:grpSpPr bwMode="gray">
            <a:xfrm rot="770181">
              <a:off x="5351338" y="3568502"/>
              <a:ext cx="1691654" cy="276999"/>
              <a:chOff x="7456429" y="4284286"/>
              <a:chExt cx="1691654" cy="276999"/>
            </a:xfrm>
          </p:grpSpPr>
          <p:sp>
            <p:nvSpPr>
              <p:cNvPr id="47" name="Can 41">
                <a:extLst>
                  <a:ext uri="{FF2B5EF4-FFF2-40B4-BE49-F238E27FC236}">
                    <a16:creationId xmlns="" xmlns:a16="http://schemas.microsoft.com/office/drawing/2014/main" id="{9F5C531C-D847-451D-9696-20581C31CD14}"/>
                  </a:ext>
                </a:extLst>
              </p:cNvPr>
              <p:cNvSpPr/>
              <p:nvPr/>
            </p:nvSpPr>
            <p:spPr bwMode="gray">
              <a:xfrm rot="5400000">
                <a:off x="8227339" y="3598118"/>
                <a:ext cx="149834" cy="1691654"/>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47">
                <a:extLst>
                  <a:ext uri="{FF2B5EF4-FFF2-40B4-BE49-F238E27FC236}">
                    <a16:creationId xmlns="" xmlns:a16="http://schemas.microsoft.com/office/drawing/2014/main" id="{93DF8089-DCE4-4420-B39E-50B41EEC3EFB}"/>
                  </a:ext>
                </a:extLst>
              </p:cNvPr>
              <p:cNvSpPr txBox="1"/>
              <p:nvPr/>
            </p:nvSpPr>
            <p:spPr bwMode="gray">
              <a:xfrm flipH="1">
                <a:off x="7650660" y="4284286"/>
                <a:ext cx="1040034"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grpSp>
        <p:grpSp>
          <p:nvGrpSpPr>
            <p:cNvPr id="49" name="Group 48">
              <a:extLst>
                <a:ext uri="{FF2B5EF4-FFF2-40B4-BE49-F238E27FC236}">
                  <a16:creationId xmlns="" xmlns:a16="http://schemas.microsoft.com/office/drawing/2014/main" id="{35337D13-77E4-46EA-9670-694509717FC5}"/>
                </a:ext>
              </a:extLst>
            </p:cNvPr>
            <p:cNvGrpSpPr/>
            <p:nvPr/>
          </p:nvGrpSpPr>
          <p:grpSpPr bwMode="gray">
            <a:xfrm rot="2721740">
              <a:off x="6236146" y="3448496"/>
              <a:ext cx="1106689" cy="276999"/>
              <a:chOff x="8184038" y="4302705"/>
              <a:chExt cx="1106689" cy="276999"/>
            </a:xfrm>
          </p:grpSpPr>
          <p:sp>
            <p:nvSpPr>
              <p:cNvPr id="50" name="Can 41">
                <a:extLst>
                  <a:ext uri="{FF2B5EF4-FFF2-40B4-BE49-F238E27FC236}">
                    <a16:creationId xmlns="" xmlns:a16="http://schemas.microsoft.com/office/drawing/2014/main" id="{BCB1B802-380F-4AE6-8AB1-86619DDB4D33}"/>
                  </a:ext>
                </a:extLst>
              </p:cNvPr>
              <p:cNvSpPr/>
              <p:nvPr/>
            </p:nvSpPr>
            <p:spPr bwMode="gray">
              <a:xfrm rot="5400000">
                <a:off x="8663000" y="4033778"/>
                <a:ext cx="149834" cy="82033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50">
                <a:extLst>
                  <a:ext uri="{FF2B5EF4-FFF2-40B4-BE49-F238E27FC236}">
                    <a16:creationId xmlns="" xmlns:a16="http://schemas.microsoft.com/office/drawing/2014/main" id="{C91F6106-2F7A-4AC2-AD90-7D0AD7BE8D03}"/>
                  </a:ext>
                </a:extLst>
              </p:cNvPr>
              <p:cNvSpPr txBox="1"/>
              <p:nvPr/>
            </p:nvSpPr>
            <p:spPr bwMode="gray">
              <a:xfrm flipH="1">
                <a:off x="8184038" y="4302705"/>
                <a:ext cx="1106689"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grpSp>
      </p:grpSp>
    </p:spTree>
    <p:extLst>
      <p:ext uri="{BB962C8B-B14F-4D97-AF65-F5344CB8AC3E}">
        <p14:creationId xmlns:p14="http://schemas.microsoft.com/office/powerpoint/2010/main" val="11331112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altLang="zh-CN" sz="2000" dirty="0">
                <a:solidFill>
                  <a:schemeClr val="bg1">
                    <a:lumMod val="50000"/>
                  </a:schemeClr>
                </a:solidFill>
              </a:rPr>
              <a:t>Networking Technologies and Their Applications of WAN Interconnection </a:t>
            </a:r>
          </a:p>
          <a:p>
            <a:r>
              <a:rPr lang="en-US" altLang="zh-CN" sz="2000" dirty="0">
                <a:solidFill>
                  <a:schemeClr val="bg1">
                    <a:lumMod val="50000"/>
                  </a:schemeClr>
                </a:solidFill>
              </a:rPr>
              <a:t>Reliability Technologies and Their Applications of WAN Interconnection </a:t>
            </a:r>
          </a:p>
          <a:p>
            <a:r>
              <a:rPr lang="en-US" altLang="zh-CN" sz="2000" dirty="0">
                <a:solidFill>
                  <a:schemeClr val="bg1">
                    <a:lumMod val="50000"/>
                  </a:schemeClr>
                </a:solidFill>
              </a:rPr>
              <a:t>Optimization Technologies and Their Applications of WAN Interconnection </a:t>
            </a:r>
          </a:p>
          <a:p>
            <a:r>
              <a:rPr lang="en-US" altLang="zh-CN" sz="2000" b="1" dirty="0"/>
              <a:t>Security Technologies and Their Applications of WAN Interconnection </a:t>
            </a:r>
          </a:p>
          <a:p>
            <a:pPr lvl="1"/>
            <a:r>
              <a:rPr lang="en-US" altLang="zh-CN" sz="1800" dirty="0">
                <a:solidFill>
                  <a:schemeClr val="bg1">
                    <a:lumMod val="50000"/>
                  </a:schemeClr>
                </a:solidFill>
              </a:rPr>
              <a:t>WAN Transmission Security Technologies and Their Applications</a:t>
            </a:r>
          </a:p>
          <a:p>
            <a:pPr lvl="1">
              <a:buSzPct val="60000"/>
              <a:buFont typeface="Wingdings" panose="05000000000000000000" pitchFamily="2" charset="2"/>
              <a:buChar char="n"/>
            </a:pPr>
            <a:r>
              <a:rPr lang="en-US" altLang="zh-CN" sz="1800" dirty="0"/>
              <a:t>WAN Service Security Technologies and Their Applications</a:t>
            </a:r>
          </a:p>
        </p:txBody>
      </p:sp>
    </p:spTree>
    <p:extLst>
      <p:ext uri="{BB962C8B-B14F-4D97-AF65-F5344CB8AC3E}">
        <p14:creationId xmlns:p14="http://schemas.microsoft.com/office/powerpoint/2010/main" val="21569193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DF87E08-D714-4088-A1C2-271A9FFB0FA3}"/>
              </a:ext>
            </a:extLst>
          </p:cNvPr>
          <p:cNvSpPr>
            <a:spLocks noGrp="1"/>
          </p:cNvSpPr>
          <p:nvPr>
            <p:ph type="title"/>
          </p:nvPr>
        </p:nvSpPr>
        <p:spPr bwMode="gray"/>
        <p:txBody>
          <a:bodyPr/>
          <a:lstStyle/>
          <a:p>
            <a:r>
              <a:rPr lang="en-US"/>
              <a:t>Firewall Overview</a:t>
            </a:r>
            <a:endParaRPr lang="en-US" dirty="0"/>
          </a:p>
        </p:txBody>
      </p:sp>
      <p:sp>
        <p:nvSpPr>
          <p:cNvPr id="4" name="Text Placeholder 3">
            <a:extLst>
              <a:ext uri="{FF2B5EF4-FFF2-40B4-BE49-F238E27FC236}">
                <a16:creationId xmlns="" xmlns:a16="http://schemas.microsoft.com/office/drawing/2014/main" id="{4C9325CB-D906-447D-941D-19FB836DD67F}"/>
              </a:ext>
            </a:extLst>
          </p:cNvPr>
          <p:cNvSpPr>
            <a:spLocks noGrp="1"/>
          </p:cNvSpPr>
          <p:nvPr>
            <p:ph type="body" sz="quarter" idx="10"/>
          </p:nvPr>
        </p:nvSpPr>
        <p:spPr bwMode="gray">
          <a:xfrm>
            <a:off x="455612" y="1052514"/>
            <a:ext cx="6755391" cy="4875042"/>
          </a:xfrm>
        </p:spPr>
        <p:txBody>
          <a:bodyPr/>
          <a:lstStyle/>
          <a:p>
            <a:pPr algn="l"/>
            <a:r>
              <a:rPr lang="en-US" sz="1600" dirty="0"/>
              <a:t>A firewall separates an internal network from an external network to prevent external network users from accessing the internal network in an unauthorized way and protect the internal network from being intruded by unauthorized users. </a:t>
            </a:r>
            <a:endParaRPr lang="en-US" altLang="zh-CN" sz="1600" dirty="0"/>
          </a:p>
          <a:p>
            <a:pPr algn="l"/>
            <a:r>
              <a:rPr lang="en-US" sz="1600" dirty="0"/>
              <a:t>Typical functions of firewalls include:</a:t>
            </a:r>
            <a:endParaRPr lang="en-US" altLang="zh-CN" sz="1600" dirty="0"/>
          </a:p>
          <a:p>
            <a:pPr marL="539750" lvl="1" indent="-231775"/>
            <a:r>
              <a:rPr lang="en-US" sz="1400" dirty="0"/>
              <a:t>Firewalls can detect transport-layer protocol information (TCP and UDP) and determine whether to allow TCP or UDP packets to enter the internal network based on the packets' source IP addresses, destination IP addresses, and port numbers.</a:t>
            </a:r>
            <a:endParaRPr lang="en-US" altLang="zh-CN" sz="1400" dirty="0"/>
          </a:p>
          <a:p>
            <a:pPr marL="539750" lvl="1" indent="-231775"/>
            <a:r>
              <a:rPr lang="en-US" sz="1400" dirty="0"/>
              <a:t>Firewalls can check application-layer protocol information, such as the protocol type and port number of packets, and monitor the status of connection-based application-layer protocols.</a:t>
            </a:r>
            <a:endParaRPr lang="en-US" altLang="zh-CN" sz="1400" dirty="0"/>
          </a:p>
        </p:txBody>
      </p:sp>
      <p:sp>
        <p:nvSpPr>
          <p:cNvPr id="7" name="Text Box 128">
            <a:extLst>
              <a:ext uri="{FF2B5EF4-FFF2-40B4-BE49-F238E27FC236}">
                <a16:creationId xmlns="" xmlns:a16="http://schemas.microsoft.com/office/drawing/2014/main" id="{664EB31C-CCBB-431B-BA0C-730D1FF22530}"/>
              </a:ext>
            </a:extLst>
          </p:cNvPr>
          <p:cNvSpPr txBox="1">
            <a:spLocks noChangeArrowheads="1"/>
          </p:cNvSpPr>
          <p:nvPr/>
        </p:nvSpPr>
        <p:spPr bwMode="gray">
          <a:xfrm>
            <a:off x="9151052" y="1315435"/>
            <a:ext cx="2096328" cy="272394"/>
          </a:xfrm>
          <a:prstGeom prst="rect">
            <a:avLst/>
          </a:prstGeom>
          <a:noFill/>
          <a:ln w="9525" algn="ctr">
            <a:noFill/>
            <a:miter lim="800000"/>
            <a:headEnd/>
            <a:tailEnd/>
          </a:ln>
        </p:spPr>
        <p:txBody>
          <a:bodyPr wrap="square" lIns="86882" tIns="43440" rIns="86882" bIns="43440">
            <a:spAutoFit/>
          </a:bodyPr>
          <a:lstStyle/>
          <a:p>
            <a:pPr algn="ctr" defTabSz="869950" eaLnBrk="0" fontAlgn="ctr" hangingPunct="0">
              <a:lnSpc>
                <a:spcPct val="100000"/>
              </a:lnSpc>
              <a:buClrTx/>
              <a:buSzTx/>
              <a:buFontTx/>
              <a:buNone/>
              <a:defRPr/>
            </a:pPr>
            <a:r>
              <a:rPr lang="en-US" sz="1200" dirty="0">
                <a:latin typeface="Huawei Sans" panose="020C0503030203020204" pitchFamily="34" charset="0"/>
              </a:rPr>
              <a:t>Unauthorized access traffic</a:t>
            </a:r>
          </a:p>
        </p:txBody>
      </p:sp>
      <p:sp>
        <p:nvSpPr>
          <p:cNvPr id="13" name="Text Box 133">
            <a:extLst>
              <a:ext uri="{FF2B5EF4-FFF2-40B4-BE49-F238E27FC236}">
                <a16:creationId xmlns="" xmlns:a16="http://schemas.microsoft.com/office/drawing/2014/main" id="{6A520F71-9B23-4D32-B716-D59D37E93388}"/>
              </a:ext>
            </a:extLst>
          </p:cNvPr>
          <p:cNvSpPr txBox="1">
            <a:spLocks noChangeArrowheads="1"/>
          </p:cNvSpPr>
          <p:nvPr/>
        </p:nvSpPr>
        <p:spPr bwMode="gray">
          <a:xfrm rot="20733477">
            <a:off x="7087544" y="3434790"/>
            <a:ext cx="1226481" cy="457060"/>
          </a:xfrm>
          <a:prstGeom prst="rect">
            <a:avLst/>
          </a:prstGeom>
          <a:noFill/>
          <a:ln w="9525" algn="ctr">
            <a:noFill/>
            <a:miter lim="800000"/>
            <a:headEnd/>
            <a:tailEnd/>
          </a:ln>
        </p:spPr>
        <p:txBody>
          <a:bodyPr wrap="square" lIns="86882" tIns="43440" rIns="86882" bIns="43440">
            <a:spAutoFit/>
          </a:bodyPr>
          <a:lstStyle/>
          <a:p>
            <a:pPr algn="ctr" defTabSz="869950" eaLnBrk="0" fontAlgn="ctr" hangingPunct="0">
              <a:lnSpc>
                <a:spcPct val="100000"/>
              </a:lnSpc>
              <a:buClrTx/>
              <a:buSzTx/>
              <a:buFontTx/>
              <a:buNone/>
              <a:defRPr/>
            </a:pPr>
            <a:r>
              <a:rPr lang="en-US" sz="1200" dirty="0">
                <a:latin typeface="Huawei Sans" panose="020C0503030203020204" pitchFamily="34" charset="0"/>
              </a:rPr>
              <a:t>Authorized access traffic</a:t>
            </a:r>
          </a:p>
        </p:txBody>
      </p:sp>
      <p:pic>
        <p:nvPicPr>
          <p:cNvPr id="14" name="Picture 12" descr="E:\2016.01\1.12 扁平化图标\蓝色\AR-蓝色最新-40.png">
            <a:extLst>
              <a:ext uri="{FF2B5EF4-FFF2-40B4-BE49-F238E27FC236}">
                <a16:creationId xmlns="" xmlns:a16="http://schemas.microsoft.com/office/drawing/2014/main" id="{F8484D41-54EB-4B43-982D-C1C2140DC150}"/>
              </a:ext>
            </a:extLst>
          </p:cNvPr>
          <p:cNvPicPr>
            <a:picLocks noChangeAspect="1" noChangeArrowheads="1"/>
          </p:cNvPicPr>
          <p:nvPr/>
        </p:nvPicPr>
        <p:blipFill>
          <a:blip r:embed="rId3" cstate="print"/>
          <a:srcRect/>
          <a:stretch>
            <a:fillRect/>
          </a:stretch>
        </p:blipFill>
        <p:spPr bwMode="gray">
          <a:xfrm>
            <a:off x="8513743" y="2491462"/>
            <a:ext cx="540000" cy="441818"/>
          </a:xfrm>
          <a:prstGeom prst="rect">
            <a:avLst/>
          </a:prstGeom>
          <a:noFill/>
        </p:spPr>
      </p:pic>
      <p:pic>
        <p:nvPicPr>
          <p:cNvPr id="15" name="图片 16" descr="通用交换机.png">
            <a:extLst>
              <a:ext uri="{FF2B5EF4-FFF2-40B4-BE49-F238E27FC236}">
                <a16:creationId xmlns="" xmlns:a16="http://schemas.microsoft.com/office/drawing/2014/main" id="{A27C4B1B-DB2D-44E4-B8A8-770DD4E8B33A}"/>
              </a:ext>
            </a:extLst>
          </p:cNvPr>
          <p:cNvPicPr>
            <a:picLocks noChangeAspect="1"/>
          </p:cNvPicPr>
          <p:nvPr/>
        </p:nvPicPr>
        <p:blipFill>
          <a:blip r:embed="rId4" cstate="print"/>
          <a:stretch>
            <a:fillRect/>
          </a:stretch>
        </p:blipFill>
        <p:spPr bwMode="gray">
          <a:xfrm>
            <a:off x="7174159" y="4208760"/>
            <a:ext cx="540000" cy="441817"/>
          </a:xfrm>
          <a:prstGeom prst="rect">
            <a:avLst/>
          </a:prstGeom>
        </p:spPr>
      </p:pic>
      <p:pic>
        <p:nvPicPr>
          <p:cNvPr id="16" name="图片 16" descr="通用交换机.png">
            <a:extLst>
              <a:ext uri="{FF2B5EF4-FFF2-40B4-BE49-F238E27FC236}">
                <a16:creationId xmlns="" xmlns:a16="http://schemas.microsoft.com/office/drawing/2014/main" id="{4E8B9B56-0DC3-422B-A5D5-C68AE4BBD577}"/>
              </a:ext>
            </a:extLst>
          </p:cNvPr>
          <p:cNvPicPr>
            <a:picLocks noChangeAspect="1"/>
          </p:cNvPicPr>
          <p:nvPr/>
        </p:nvPicPr>
        <p:blipFill>
          <a:blip r:embed="rId4" cstate="print"/>
          <a:stretch>
            <a:fillRect/>
          </a:stretch>
        </p:blipFill>
        <p:spPr bwMode="gray">
          <a:xfrm>
            <a:off x="9853328" y="4208760"/>
            <a:ext cx="540000" cy="441817"/>
          </a:xfrm>
          <a:prstGeom prst="rect">
            <a:avLst/>
          </a:prstGeom>
        </p:spPr>
      </p:pic>
      <p:pic>
        <p:nvPicPr>
          <p:cNvPr id="17" name="图片 16" descr="通用交换机.png">
            <a:extLst>
              <a:ext uri="{FF2B5EF4-FFF2-40B4-BE49-F238E27FC236}">
                <a16:creationId xmlns="" xmlns:a16="http://schemas.microsoft.com/office/drawing/2014/main" id="{4A61824E-1D53-4F49-AF35-621D86E64236}"/>
              </a:ext>
            </a:extLst>
          </p:cNvPr>
          <p:cNvPicPr>
            <a:picLocks noChangeAspect="1"/>
          </p:cNvPicPr>
          <p:nvPr/>
        </p:nvPicPr>
        <p:blipFill>
          <a:blip r:embed="rId4" cstate="print"/>
          <a:stretch>
            <a:fillRect/>
          </a:stretch>
        </p:blipFill>
        <p:spPr bwMode="gray">
          <a:xfrm>
            <a:off x="8513743" y="4208760"/>
            <a:ext cx="540000" cy="441817"/>
          </a:xfrm>
          <a:prstGeom prst="rect">
            <a:avLst/>
          </a:prstGeom>
          <a:ln w="19050">
            <a:noFill/>
          </a:ln>
        </p:spPr>
      </p:pic>
      <p:pic>
        <p:nvPicPr>
          <p:cNvPr id="18" name="图片 63" descr="笔记本电脑.png">
            <a:extLst>
              <a:ext uri="{FF2B5EF4-FFF2-40B4-BE49-F238E27FC236}">
                <a16:creationId xmlns="" xmlns:a16="http://schemas.microsoft.com/office/drawing/2014/main" id="{31C869D8-0358-4F32-83C9-C04E584C14E2}"/>
              </a:ext>
            </a:extLst>
          </p:cNvPr>
          <p:cNvPicPr>
            <a:picLocks noChangeAspect="1"/>
          </p:cNvPicPr>
          <p:nvPr/>
        </p:nvPicPr>
        <p:blipFill>
          <a:blip r:embed="rId5" cstate="print"/>
          <a:stretch>
            <a:fillRect/>
          </a:stretch>
        </p:blipFill>
        <p:spPr bwMode="gray">
          <a:xfrm>
            <a:off x="6878038" y="5194795"/>
            <a:ext cx="539779" cy="338400"/>
          </a:xfrm>
          <a:prstGeom prst="rect">
            <a:avLst/>
          </a:prstGeom>
        </p:spPr>
      </p:pic>
      <p:pic>
        <p:nvPicPr>
          <p:cNvPr id="19" name="图片 63" descr="笔记本电脑.png">
            <a:extLst>
              <a:ext uri="{FF2B5EF4-FFF2-40B4-BE49-F238E27FC236}">
                <a16:creationId xmlns="" xmlns:a16="http://schemas.microsoft.com/office/drawing/2014/main" id="{3E5DA6C3-3BFC-4127-8DE0-20734F3A535E}"/>
              </a:ext>
            </a:extLst>
          </p:cNvPr>
          <p:cNvPicPr>
            <a:picLocks noChangeAspect="1"/>
          </p:cNvPicPr>
          <p:nvPr/>
        </p:nvPicPr>
        <p:blipFill>
          <a:blip r:embed="rId5" cstate="print"/>
          <a:stretch>
            <a:fillRect/>
          </a:stretch>
        </p:blipFill>
        <p:spPr bwMode="gray">
          <a:xfrm>
            <a:off x="8513964" y="5189309"/>
            <a:ext cx="539779" cy="338400"/>
          </a:xfrm>
          <a:prstGeom prst="rect">
            <a:avLst/>
          </a:prstGeom>
        </p:spPr>
      </p:pic>
      <p:pic>
        <p:nvPicPr>
          <p:cNvPr id="20" name="图片 63" descr="笔记本电脑.png">
            <a:extLst>
              <a:ext uri="{FF2B5EF4-FFF2-40B4-BE49-F238E27FC236}">
                <a16:creationId xmlns="" xmlns:a16="http://schemas.microsoft.com/office/drawing/2014/main" id="{40206463-0DBB-418E-B188-B91277B926F1}"/>
              </a:ext>
            </a:extLst>
          </p:cNvPr>
          <p:cNvPicPr>
            <a:picLocks noChangeAspect="1"/>
          </p:cNvPicPr>
          <p:nvPr/>
        </p:nvPicPr>
        <p:blipFill>
          <a:blip r:embed="rId5" cstate="print"/>
          <a:stretch>
            <a:fillRect/>
          </a:stretch>
        </p:blipFill>
        <p:spPr bwMode="gray">
          <a:xfrm>
            <a:off x="10123327" y="5189309"/>
            <a:ext cx="539779" cy="338400"/>
          </a:xfrm>
          <a:prstGeom prst="rect">
            <a:avLst/>
          </a:prstGeom>
        </p:spPr>
      </p:pic>
      <p:sp>
        <p:nvSpPr>
          <p:cNvPr id="21" name="Freeform 159">
            <a:extLst>
              <a:ext uri="{FF2B5EF4-FFF2-40B4-BE49-F238E27FC236}">
                <a16:creationId xmlns="" xmlns:a16="http://schemas.microsoft.com/office/drawing/2014/main" id="{7D6AB0C0-7BDC-404B-A534-EBA0DC61F98C}"/>
              </a:ext>
            </a:extLst>
          </p:cNvPr>
          <p:cNvSpPr/>
          <p:nvPr/>
        </p:nvSpPr>
        <p:spPr bwMode="gray">
          <a:xfrm flipH="1">
            <a:off x="8308139" y="3309602"/>
            <a:ext cx="951208" cy="4972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Campus network</a:t>
            </a:r>
          </a:p>
        </p:txBody>
      </p:sp>
      <p:cxnSp>
        <p:nvCxnSpPr>
          <p:cNvPr id="22" name="Straight Connector 21">
            <a:extLst>
              <a:ext uri="{FF2B5EF4-FFF2-40B4-BE49-F238E27FC236}">
                <a16:creationId xmlns="" xmlns:a16="http://schemas.microsoft.com/office/drawing/2014/main" id="{682F5457-F460-41A2-9565-8A570A5930AA}"/>
              </a:ext>
            </a:extLst>
          </p:cNvPr>
          <p:cNvCxnSpPr>
            <a:stCxn id="14" idx="2"/>
          </p:cNvCxnSpPr>
          <p:nvPr/>
        </p:nvCxnSpPr>
        <p:spPr bwMode="gray">
          <a:xfrm>
            <a:off x="8783743" y="2933280"/>
            <a:ext cx="0"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3" name="Straight Connector 22">
            <a:extLst>
              <a:ext uri="{FF2B5EF4-FFF2-40B4-BE49-F238E27FC236}">
                <a16:creationId xmlns="" xmlns:a16="http://schemas.microsoft.com/office/drawing/2014/main" id="{11C73588-2DD2-4555-9949-BA6A5402231E}"/>
              </a:ext>
            </a:extLst>
          </p:cNvPr>
          <p:cNvCxnSpPr>
            <a:endCxn id="17" idx="0"/>
          </p:cNvCxnSpPr>
          <p:nvPr/>
        </p:nvCxnSpPr>
        <p:spPr bwMode="gray">
          <a:xfrm>
            <a:off x="8783632" y="3808645"/>
            <a:ext cx="111"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4" name="Straight Connector 23">
            <a:extLst>
              <a:ext uri="{FF2B5EF4-FFF2-40B4-BE49-F238E27FC236}">
                <a16:creationId xmlns="" xmlns:a16="http://schemas.microsoft.com/office/drawing/2014/main" id="{F4E2341C-E39E-448D-8208-B3097F177A8F}"/>
              </a:ext>
            </a:extLst>
          </p:cNvPr>
          <p:cNvCxnSpPr>
            <a:stCxn id="21" idx="15"/>
            <a:endCxn id="15" idx="0"/>
          </p:cNvCxnSpPr>
          <p:nvPr/>
        </p:nvCxnSpPr>
        <p:spPr bwMode="gray">
          <a:xfrm flipH="1">
            <a:off x="7444159" y="3806826"/>
            <a:ext cx="1011302" cy="40193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5" name="Straight Connector 24">
            <a:extLst>
              <a:ext uri="{FF2B5EF4-FFF2-40B4-BE49-F238E27FC236}">
                <a16:creationId xmlns="" xmlns:a16="http://schemas.microsoft.com/office/drawing/2014/main" id="{9E908FEA-F1E3-4164-B612-3086239F48E8}"/>
              </a:ext>
            </a:extLst>
          </p:cNvPr>
          <p:cNvCxnSpPr>
            <a:stCxn id="16" idx="0"/>
            <a:endCxn id="21" idx="9"/>
          </p:cNvCxnSpPr>
          <p:nvPr/>
        </p:nvCxnSpPr>
        <p:spPr bwMode="gray">
          <a:xfrm flipH="1" flipV="1">
            <a:off x="9119037" y="3806012"/>
            <a:ext cx="1004291"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6" name="Straight Connector 25">
            <a:extLst>
              <a:ext uri="{FF2B5EF4-FFF2-40B4-BE49-F238E27FC236}">
                <a16:creationId xmlns="" xmlns:a16="http://schemas.microsoft.com/office/drawing/2014/main" id="{DAD93485-1383-40E6-BCC3-813EA214780E}"/>
              </a:ext>
            </a:extLst>
          </p:cNvPr>
          <p:cNvCxnSpPr>
            <a:stCxn id="15" idx="2"/>
            <a:endCxn id="18" idx="0"/>
          </p:cNvCxnSpPr>
          <p:nvPr/>
        </p:nvCxnSpPr>
        <p:spPr bwMode="gray">
          <a:xfrm flipH="1">
            <a:off x="7147928" y="4650577"/>
            <a:ext cx="296231" cy="54421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7" name="Straight Connector 26">
            <a:extLst>
              <a:ext uri="{FF2B5EF4-FFF2-40B4-BE49-F238E27FC236}">
                <a16:creationId xmlns="" xmlns:a16="http://schemas.microsoft.com/office/drawing/2014/main" id="{775C9E12-5CA7-4859-834F-4D4D7A587815}"/>
              </a:ext>
            </a:extLst>
          </p:cNvPr>
          <p:cNvCxnSpPr>
            <a:stCxn id="17" idx="2"/>
            <a:endCxn id="19" idx="0"/>
          </p:cNvCxnSpPr>
          <p:nvPr/>
        </p:nvCxnSpPr>
        <p:spPr bwMode="gray">
          <a:xfrm>
            <a:off x="8783743" y="4650577"/>
            <a:ext cx="111" cy="5387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8" name="Straight Connector 27">
            <a:extLst>
              <a:ext uri="{FF2B5EF4-FFF2-40B4-BE49-F238E27FC236}">
                <a16:creationId xmlns="" xmlns:a16="http://schemas.microsoft.com/office/drawing/2014/main" id="{E8E8F174-75FA-4E39-8F32-BDD0621C028A}"/>
              </a:ext>
            </a:extLst>
          </p:cNvPr>
          <p:cNvCxnSpPr>
            <a:stCxn id="16" idx="2"/>
            <a:endCxn id="20" idx="0"/>
          </p:cNvCxnSpPr>
          <p:nvPr/>
        </p:nvCxnSpPr>
        <p:spPr bwMode="gray">
          <a:xfrm>
            <a:off x="10123328" y="4650577"/>
            <a:ext cx="269889" cy="5387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9" name="TextBox 28">
            <a:extLst>
              <a:ext uri="{FF2B5EF4-FFF2-40B4-BE49-F238E27FC236}">
                <a16:creationId xmlns="" xmlns:a16="http://schemas.microsoft.com/office/drawing/2014/main" id="{9AB8D078-A173-49FA-A769-5E1907346916}"/>
              </a:ext>
            </a:extLst>
          </p:cNvPr>
          <p:cNvSpPr txBox="1"/>
          <p:nvPr/>
        </p:nvSpPr>
        <p:spPr bwMode="gray">
          <a:xfrm>
            <a:off x="9053743" y="2572645"/>
            <a:ext cx="187009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Egress (built-in firewall)</a:t>
            </a:r>
          </a:p>
        </p:txBody>
      </p:sp>
      <p:sp>
        <p:nvSpPr>
          <p:cNvPr id="30" name="TextBox 29">
            <a:extLst>
              <a:ext uri="{FF2B5EF4-FFF2-40B4-BE49-F238E27FC236}">
                <a16:creationId xmlns="" xmlns:a16="http://schemas.microsoft.com/office/drawing/2014/main" id="{8D5AB348-3AC5-4271-B1A0-A430FC6E7674}"/>
              </a:ext>
            </a:extLst>
          </p:cNvPr>
          <p:cNvSpPr txBox="1"/>
          <p:nvPr/>
        </p:nvSpPr>
        <p:spPr bwMode="gray">
          <a:xfrm>
            <a:off x="10393216" y="4293005"/>
            <a:ext cx="112148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Access switch</a:t>
            </a:r>
          </a:p>
        </p:txBody>
      </p:sp>
      <p:sp>
        <p:nvSpPr>
          <p:cNvPr id="31" name="TextBox 30">
            <a:extLst>
              <a:ext uri="{FF2B5EF4-FFF2-40B4-BE49-F238E27FC236}">
                <a16:creationId xmlns="" xmlns:a16="http://schemas.microsoft.com/office/drawing/2014/main" id="{B80EAE04-5657-4A1D-85D2-0163DB623E57}"/>
              </a:ext>
            </a:extLst>
          </p:cNvPr>
          <p:cNvSpPr txBox="1"/>
          <p:nvPr/>
        </p:nvSpPr>
        <p:spPr bwMode="gray">
          <a:xfrm>
            <a:off x="6510859" y="5531102"/>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Authorized user</a:t>
            </a:r>
          </a:p>
        </p:txBody>
      </p:sp>
      <p:sp>
        <p:nvSpPr>
          <p:cNvPr id="32" name="TextBox 31">
            <a:extLst>
              <a:ext uri="{FF2B5EF4-FFF2-40B4-BE49-F238E27FC236}">
                <a16:creationId xmlns="" xmlns:a16="http://schemas.microsoft.com/office/drawing/2014/main" id="{CAD83C90-7867-41FB-B71F-ED43BCA563A9}"/>
              </a:ext>
            </a:extLst>
          </p:cNvPr>
          <p:cNvSpPr txBox="1"/>
          <p:nvPr/>
        </p:nvSpPr>
        <p:spPr bwMode="gray">
          <a:xfrm>
            <a:off x="8157410" y="5531102"/>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Authorized user</a:t>
            </a:r>
          </a:p>
        </p:txBody>
      </p:sp>
      <p:sp>
        <p:nvSpPr>
          <p:cNvPr id="33" name="TextBox 32">
            <a:extLst>
              <a:ext uri="{FF2B5EF4-FFF2-40B4-BE49-F238E27FC236}">
                <a16:creationId xmlns="" xmlns:a16="http://schemas.microsoft.com/office/drawing/2014/main" id="{4F505777-D749-4209-8C3C-92A88C4670E9}"/>
              </a:ext>
            </a:extLst>
          </p:cNvPr>
          <p:cNvSpPr txBox="1"/>
          <p:nvPr/>
        </p:nvSpPr>
        <p:spPr bwMode="gray">
          <a:xfrm>
            <a:off x="9756148" y="5531102"/>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Authorized user</a:t>
            </a:r>
          </a:p>
        </p:txBody>
      </p:sp>
      <p:pic>
        <p:nvPicPr>
          <p:cNvPr id="34" name="图片 50" descr="internet-蓝.png">
            <a:extLst>
              <a:ext uri="{FF2B5EF4-FFF2-40B4-BE49-F238E27FC236}">
                <a16:creationId xmlns="" xmlns:a16="http://schemas.microsoft.com/office/drawing/2014/main" id="{9489DC82-8ADD-4183-ADDD-F482A54DDEA9}"/>
              </a:ext>
            </a:extLst>
          </p:cNvPr>
          <p:cNvPicPr>
            <a:picLocks noChangeAspect="1"/>
          </p:cNvPicPr>
          <p:nvPr/>
        </p:nvPicPr>
        <p:blipFill>
          <a:blip r:embed="rId6" cstate="print"/>
          <a:stretch>
            <a:fillRect/>
          </a:stretch>
        </p:blipFill>
        <p:spPr bwMode="gray">
          <a:xfrm>
            <a:off x="8285360" y="1522008"/>
            <a:ext cx="996544" cy="505822"/>
          </a:xfrm>
          <a:prstGeom prst="rect">
            <a:avLst/>
          </a:prstGeom>
        </p:spPr>
      </p:pic>
      <p:cxnSp>
        <p:nvCxnSpPr>
          <p:cNvPr id="35" name="Straight Connector 34">
            <a:extLst>
              <a:ext uri="{FF2B5EF4-FFF2-40B4-BE49-F238E27FC236}">
                <a16:creationId xmlns="" xmlns:a16="http://schemas.microsoft.com/office/drawing/2014/main" id="{9740E6F7-CE17-461E-9C92-3450BAABEEBD}"/>
              </a:ext>
            </a:extLst>
          </p:cNvPr>
          <p:cNvCxnSpPr>
            <a:stCxn id="34" idx="2"/>
            <a:endCxn id="14" idx="0"/>
          </p:cNvCxnSpPr>
          <p:nvPr/>
        </p:nvCxnSpPr>
        <p:spPr bwMode="gray">
          <a:xfrm>
            <a:off x="8783632" y="2027830"/>
            <a:ext cx="111" cy="4636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37" name="图片 51">
            <a:extLst>
              <a:ext uri="{FF2B5EF4-FFF2-40B4-BE49-F238E27FC236}">
                <a16:creationId xmlns="" xmlns:a16="http://schemas.microsoft.com/office/drawing/2014/main" id="{499606D4-C4A8-4D9D-96E7-131E5D50F565}"/>
              </a:ext>
            </a:extLst>
          </p:cNvPr>
          <p:cNvPicPr>
            <a:picLocks noChangeAspect="1"/>
          </p:cNvPicPr>
          <p:nvPr/>
        </p:nvPicPr>
        <p:blipFill>
          <a:blip r:embed="rId7"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8332490" y="2546062"/>
            <a:ext cx="362506" cy="296596"/>
          </a:xfrm>
          <a:prstGeom prst="rect">
            <a:avLst/>
          </a:prstGeom>
        </p:spPr>
      </p:pic>
      <p:sp>
        <p:nvSpPr>
          <p:cNvPr id="41" name="Freeform 82">
            <a:extLst>
              <a:ext uri="{FF2B5EF4-FFF2-40B4-BE49-F238E27FC236}">
                <a16:creationId xmlns="" xmlns:a16="http://schemas.microsoft.com/office/drawing/2014/main" id="{761A11D9-21C3-48B4-B8F2-D4EE767BD4B1}"/>
              </a:ext>
            </a:extLst>
          </p:cNvPr>
          <p:cNvSpPr/>
          <p:nvPr/>
        </p:nvSpPr>
        <p:spPr bwMode="gray">
          <a:xfrm>
            <a:off x="8900168" y="1632606"/>
            <a:ext cx="581989" cy="838199"/>
          </a:xfrm>
          <a:custGeom>
            <a:avLst/>
            <a:gdLst>
              <a:gd name="connsiteX0" fmla="*/ 561975 w 561975"/>
              <a:gd name="connsiteY0" fmla="*/ 0 h 781050"/>
              <a:gd name="connsiteX1" fmla="*/ 142875 w 561975"/>
              <a:gd name="connsiteY1" fmla="*/ 200025 h 781050"/>
              <a:gd name="connsiteX2" fmla="*/ 0 w 561975"/>
              <a:gd name="connsiteY2" fmla="*/ 781050 h 781050"/>
            </a:gdLst>
            <a:ahLst/>
            <a:cxnLst>
              <a:cxn ang="0">
                <a:pos x="connsiteX0" y="connsiteY0"/>
              </a:cxn>
              <a:cxn ang="0">
                <a:pos x="connsiteX1" y="connsiteY1"/>
              </a:cxn>
              <a:cxn ang="0">
                <a:pos x="connsiteX2" y="connsiteY2"/>
              </a:cxn>
            </a:cxnLst>
            <a:rect l="l" t="t" r="r" b="b"/>
            <a:pathLst>
              <a:path w="561975" h="781050">
                <a:moveTo>
                  <a:pt x="561975" y="0"/>
                </a:moveTo>
                <a:cubicBezTo>
                  <a:pt x="399256" y="34925"/>
                  <a:pt x="236538" y="69850"/>
                  <a:pt x="142875" y="200025"/>
                </a:cubicBezTo>
                <a:cubicBezTo>
                  <a:pt x="49212" y="330200"/>
                  <a:pt x="24606" y="555625"/>
                  <a:pt x="0" y="781050"/>
                </a:cubicBezTo>
              </a:path>
            </a:pathLst>
          </a:custGeom>
          <a:noFill/>
          <a:ln w="28575">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 name="Freeform: Shape 1">
            <a:extLst>
              <a:ext uri="{FF2B5EF4-FFF2-40B4-BE49-F238E27FC236}">
                <a16:creationId xmlns="" xmlns:a16="http://schemas.microsoft.com/office/drawing/2014/main" id="{DB589986-BA41-478E-86E8-FFB9E8BD2231}"/>
              </a:ext>
            </a:extLst>
          </p:cNvPr>
          <p:cNvSpPr/>
          <p:nvPr/>
        </p:nvSpPr>
        <p:spPr bwMode="gray">
          <a:xfrm>
            <a:off x="7030475" y="1445402"/>
            <a:ext cx="1772278" cy="3750615"/>
          </a:xfrm>
          <a:custGeom>
            <a:avLst/>
            <a:gdLst>
              <a:gd name="connsiteX0" fmla="*/ 0 w 1772278"/>
              <a:gd name="connsiteY0" fmla="*/ 3750615 h 3750615"/>
              <a:gd name="connsiteX1" fmla="*/ 352425 w 1772278"/>
              <a:gd name="connsiteY1" fmla="*/ 2721915 h 3750615"/>
              <a:gd name="connsiteX2" fmla="*/ 1400175 w 1772278"/>
              <a:gd name="connsiteY2" fmla="*/ 2150415 h 3750615"/>
              <a:gd name="connsiteX3" fmla="*/ 1476375 w 1772278"/>
              <a:gd name="connsiteY3" fmla="*/ 312090 h 3750615"/>
              <a:gd name="connsiteX4" fmla="*/ 1609725 w 1772278"/>
              <a:gd name="connsiteY4" fmla="*/ 178740 h 3750615"/>
              <a:gd name="connsiteX5" fmla="*/ 1724025 w 1772278"/>
              <a:gd name="connsiteY5" fmla="*/ 2131365 h 3750615"/>
              <a:gd name="connsiteX6" fmla="*/ 752475 w 1772278"/>
              <a:gd name="connsiteY6" fmla="*/ 2845740 h 3750615"/>
              <a:gd name="connsiteX7" fmla="*/ 304800 w 1772278"/>
              <a:gd name="connsiteY7" fmla="*/ 3750615 h 375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2278" h="3750615">
                <a:moveTo>
                  <a:pt x="0" y="3750615"/>
                </a:moveTo>
                <a:cubicBezTo>
                  <a:pt x="59531" y="3369615"/>
                  <a:pt x="119063" y="2988615"/>
                  <a:pt x="352425" y="2721915"/>
                </a:cubicBezTo>
                <a:cubicBezTo>
                  <a:pt x="585787" y="2455215"/>
                  <a:pt x="1212850" y="2552052"/>
                  <a:pt x="1400175" y="2150415"/>
                </a:cubicBezTo>
                <a:cubicBezTo>
                  <a:pt x="1587500" y="1748778"/>
                  <a:pt x="1441450" y="640702"/>
                  <a:pt x="1476375" y="312090"/>
                </a:cubicBezTo>
                <a:cubicBezTo>
                  <a:pt x="1511300" y="-16523"/>
                  <a:pt x="1568450" y="-124473"/>
                  <a:pt x="1609725" y="178740"/>
                </a:cubicBezTo>
                <a:cubicBezTo>
                  <a:pt x="1651000" y="481952"/>
                  <a:pt x="1866900" y="1686865"/>
                  <a:pt x="1724025" y="2131365"/>
                </a:cubicBezTo>
                <a:cubicBezTo>
                  <a:pt x="1581150" y="2575865"/>
                  <a:pt x="989013" y="2575865"/>
                  <a:pt x="752475" y="2845740"/>
                </a:cubicBezTo>
                <a:cubicBezTo>
                  <a:pt x="515938" y="3115615"/>
                  <a:pt x="410369" y="3433115"/>
                  <a:pt x="304800" y="3750615"/>
                </a:cubicBezTo>
              </a:path>
            </a:pathLst>
          </a:custGeom>
          <a:noFill/>
          <a:ln w="28575">
            <a:solidFill>
              <a:srgbClr val="81C15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6" name="Multiply 81">
            <a:extLst>
              <a:ext uri="{FF2B5EF4-FFF2-40B4-BE49-F238E27FC236}">
                <a16:creationId xmlns="" xmlns:a16="http://schemas.microsoft.com/office/drawing/2014/main" id="{DC6F4D34-B997-4A71-AFFF-D86F11FF1977}"/>
              </a:ext>
            </a:extLst>
          </p:cNvPr>
          <p:cNvSpPr/>
          <p:nvPr/>
        </p:nvSpPr>
        <p:spPr bwMode="gray">
          <a:xfrm>
            <a:off x="8834881" y="2037124"/>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Tree>
    <p:extLst>
      <p:ext uri="{BB962C8B-B14F-4D97-AF65-F5344CB8AC3E}">
        <p14:creationId xmlns:p14="http://schemas.microsoft.com/office/powerpoint/2010/main" val="3151906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6669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IPS Overview</a:t>
            </a:r>
            <a:endParaRPr lang="en-US" dirty="0"/>
          </a:p>
        </p:txBody>
      </p:sp>
      <p:sp>
        <p:nvSpPr>
          <p:cNvPr id="3" name="Text Placeholder 2"/>
          <p:cNvSpPr>
            <a:spLocks noGrp="1"/>
          </p:cNvSpPr>
          <p:nvPr>
            <p:ph type="body" sz="quarter" idx="10"/>
          </p:nvPr>
        </p:nvSpPr>
        <p:spPr bwMode="gray">
          <a:xfrm>
            <a:off x="455612" y="1052514"/>
            <a:ext cx="6945766" cy="4875042"/>
          </a:xfrm>
        </p:spPr>
        <p:txBody>
          <a:bodyPr/>
          <a:lstStyle/>
          <a:p>
            <a:pPr algn="l"/>
            <a:r>
              <a:rPr lang="en-US" sz="1800" dirty="0"/>
              <a:t>The intrusion prevention system (IPS) examines network traffic flows to detect intrusion behavior (such as buffer overflow attacks, Trojan horses, and worms) and then block it in real time through certain response methods. The IPS helps protect enterprise information systems and network architectures against intrusions.</a:t>
            </a:r>
          </a:p>
        </p:txBody>
      </p:sp>
      <p:sp>
        <p:nvSpPr>
          <p:cNvPr id="5" name="Text Box 128"/>
          <p:cNvSpPr txBox="1">
            <a:spLocks noChangeArrowheads="1"/>
          </p:cNvSpPr>
          <p:nvPr/>
        </p:nvSpPr>
        <p:spPr bwMode="gray">
          <a:xfrm>
            <a:off x="8710721" y="1256449"/>
            <a:ext cx="863600" cy="273050"/>
          </a:xfrm>
          <a:prstGeom prst="rect">
            <a:avLst/>
          </a:prstGeom>
          <a:noFill/>
          <a:ln w="9525" algn="ctr">
            <a:noFill/>
            <a:miter lim="800000"/>
            <a:headEnd/>
            <a:tailEnd/>
          </a:ln>
        </p:spPr>
        <p:txBody>
          <a:bodyPr lIns="86882" tIns="43440" rIns="86882" bIns="43440">
            <a:spAutoFit/>
          </a:bodyPr>
          <a:lstStyle/>
          <a:p>
            <a:pPr defTabSz="869950" eaLnBrk="0" fontAlgn="ctr" hangingPunct="0">
              <a:lnSpc>
                <a:spcPct val="100000"/>
              </a:lnSpc>
              <a:buClrTx/>
              <a:buSzTx/>
              <a:buFontTx/>
              <a:buNone/>
              <a:defRPr/>
            </a:pPr>
            <a:r>
              <a:rPr lang="en-US" sz="1200" dirty="0">
                <a:latin typeface="Huawei Sans" panose="020C0503030203020204" pitchFamily="34" charset="0"/>
              </a:rPr>
              <a:t>Spyware</a:t>
            </a:r>
          </a:p>
        </p:txBody>
      </p:sp>
      <p:sp>
        <p:nvSpPr>
          <p:cNvPr id="7" name="Text Box 130"/>
          <p:cNvSpPr txBox="1">
            <a:spLocks noChangeArrowheads="1"/>
          </p:cNvSpPr>
          <p:nvPr/>
        </p:nvSpPr>
        <p:spPr bwMode="gray">
          <a:xfrm>
            <a:off x="8185572" y="1010076"/>
            <a:ext cx="645678" cy="457060"/>
          </a:xfrm>
          <a:prstGeom prst="rect">
            <a:avLst/>
          </a:prstGeom>
          <a:noFill/>
          <a:ln w="9525" algn="ctr">
            <a:noFill/>
            <a:miter lim="800000"/>
            <a:headEnd/>
            <a:tailEnd/>
          </a:ln>
        </p:spPr>
        <p:txBody>
          <a:bodyPr wrap="square" lIns="86882" tIns="43440" rIns="86882" bIns="43440">
            <a:spAutoFit/>
          </a:bodyPr>
          <a:lstStyle/>
          <a:p>
            <a:pPr algn="ctr" defTabSz="869950" eaLnBrk="0" fontAlgn="ctr" hangingPunct="0">
              <a:lnSpc>
                <a:spcPct val="100000"/>
              </a:lnSpc>
              <a:buClrTx/>
              <a:buSzTx/>
              <a:buFontTx/>
              <a:buNone/>
              <a:defRPr/>
            </a:pPr>
            <a:r>
              <a:rPr lang="en-US" sz="1200" dirty="0">
                <a:latin typeface="Huawei Sans" panose="020C0503030203020204" pitchFamily="34" charset="0"/>
              </a:rPr>
              <a:t>Trojan horse</a:t>
            </a:r>
          </a:p>
        </p:txBody>
      </p:sp>
      <p:sp>
        <p:nvSpPr>
          <p:cNvPr id="36" name="Text Box 131"/>
          <p:cNvSpPr txBox="1">
            <a:spLocks noChangeArrowheads="1"/>
          </p:cNvSpPr>
          <p:nvPr/>
        </p:nvSpPr>
        <p:spPr bwMode="gray">
          <a:xfrm>
            <a:off x="9339959" y="1822292"/>
            <a:ext cx="704973" cy="272394"/>
          </a:xfrm>
          <a:prstGeom prst="rect">
            <a:avLst/>
          </a:prstGeom>
          <a:noFill/>
          <a:ln w="9525" algn="ctr">
            <a:noFill/>
            <a:miter lim="800000"/>
            <a:headEnd/>
            <a:tailEnd/>
          </a:ln>
        </p:spPr>
        <p:txBody>
          <a:bodyPr wrap="square" lIns="86882" tIns="43440" rIns="86882" bIns="43440">
            <a:spAutoFit/>
          </a:bodyPr>
          <a:lstStyle/>
          <a:p>
            <a:pPr defTabSz="869950" eaLnBrk="0" fontAlgn="ctr" hangingPunct="0">
              <a:lnSpc>
                <a:spcPct val="100000"/>
              </a:lnSpc>
              <a:buClrTx/>
              <a:buSzTx/>
              <a:buFontTx/>
              <a:buNone/>
              <a:defRPr/>
            </a:pPr>
            <a:r>
              <a:rPr lang="en-US" sz="1200" dirty="0">
                <a:latin typeface="Huawei Sans" panose="020C0503030203020204" pitchFamily="34" charset="0"/>
              </a:rPr>
              <a:t>Worm</a:t>
            </a:r>
          </a:p>
        </p:txBody>
      </p:sp>
      <p:sp>
        <p:nvSpPr>
          <p:cNvPr id="37" name="Text Box 133"/>
          <p:cNvSpPr txBox="1">
            <a:spLocks noChangeArrowheads="1"/>
          </p:cNvSpPr>
          <p:nvPr/>
        </p:nvSpPr>
        <p:spPr bwMode="gray">
          <a:xfrm>
            <a:off x="7693249" y="1384599"/>
            <a:ext cx="576263" cy="272394"/>
          </a:xfrm>
          <a:prstGeom prst="rect">
            <a:avLst/>
          </a:prstGeom>
          <a:noFill/>
          <a:ln w="9525" algn="ctr">
            <a:noFill/>
            <a:miter lim="800000"/>
            <a:headEnd/>
            <a:tailEnd/>
          </a:ln>
        </p:spPr>
        <p:txBody>
          <a:bodyPr lIns="86882" tIns="43440" rIns="86882" bIns="43440">
            <a:spAutoFit/>
          </a:bodyPr>
          <a:lstStyle/>
          <a:p>
            <a:pPr defTabSz="869950" eaLnBrk="0" fontAlgn="ctr" hangingPunct="0">
              <a:lnSpc>
                <a:spcPct val="100000"/>
              </a:lnSpc>
              <a:buClrTx/>
              <a:buSzTx/>
              <a:buFontTx/>
              <a:buNone/>
              <a:defRPr/>
            </a:pPr>
            <a:r>
              <a:rPr lang="en-US" sz="1200" dirty="0">
                <a:latin typeface="Huawei Sans" panose="020C0503030203020204" pitchFamily="34" charset="0"/>
              </a:rPr>
              <a:t>Virus</a:t>
            </a:r>
          </a:p>
        </p:txBody>
      </p:sp>
      <p:pic>
        <p:nvPicPr>
          <p:cNvPr id="55" name="Picture 12" descr="E:\2016.01\1.12 扁平化图标\蓝色\AR-蓝色最新-40.png"/>
          <p:cNvPicPr>
            <a:picLocks noChangeAspect="1" noChangeArrowheads="1"/>
          </p:cNvPicPr>
          <p:nvPr/>
        </p:nvPicPr>
        <p:blipFill>
          <a:blip r:embed="rId3" cstate="print"/>
          <a:srcRect/>
          <a:stretch>
            <a:fillRect/>
          </a:stretch>
        </p:blipFill>
        <p:spPr bwMode="gray">
          <a:xfrm>
            <a:off x="8435348" y="2647349"/>
            <a:ext cx="540000" cy="441818"/>
          </a:xfrm>
          <a:prstGeom prst="rect">
            <a:avLst/>
          </a:prstGeom>
          <a:noFill/>
        </p:spPr>
      </p:pic>
      <p:pic>
        <p:nvPicPr>
          <p:cNvPr id="56" name="图片 16" descr="通用交换机.png"/>
          <p:cNvPicPr>
            <a:picLocks noChangeAspect="1"/>
          </p:cNvPicPr>
          <p:nvPr/>
        </p:nvPicPr>
        <p:blipFill>
          <a:blip r:embed="rId4" cstate="print"/>
          <a:stretch>
            <a:fillRect/>
          </a:stretch>
        </p:blipFill>
        <p:spPr bwMode="gray">
          <a:xfrm>
            <a:off x="7095764" y="4364647"/>
            <a:ext cx="540000" cy="441817"/>
          </a:xfrm>
          <a:prstGeom prst="rect">
            <a:avLst/>
          </a:prstGeom>
        </p:spPr>
      </p:pic>
      <p:pic>
        <p:nvPicPr>
          <p:cNvPr id="57" name="图片 16" descr="通用交换机.png"/>
          <p:cNvPicPr>
            <a:picLocks noChangeAspect="1"/>
          </p:cNvPicPr>
          <p:nvPr/>
        </p:nvPicPr>
        <p:blipFill>
          <a:blip r:embed="rId4" cstate="print"/>
          <a:stretch>
            <a:fillRect/>
          </a:stretch>
        </p:blipFill>
        <p:spPr bwMode="gray">
          <a:xfrm>
            <a:off x="9774933" y="4364647"/>
            <a:ext cx="540000" cy="441817"/>
          </a:xfrm>
          <a:prstGeom prst="rect">
            <a:avLst/>
          </a:prstGeom>
        </p:spPr>
      </p:pic>
      <p:pic>
        <p:nvPicPr>
          <p:cNvPr id="58" name="图片 16" descr="通用交换机.png"/>
          <p:cNvPicPr>
            <a:picLocks noChangeAspect="1"/>
          </p:cNvPicPr>
          <p:nvPr/>
        </p:nvPicPr>
        <p:blipFill>
          <a:blip r:embed="rId4" cstate="print"/>
          <a:stretch>
            <a:fillRect/>
          </a:stretch>
        </p:blipFill>
        <p:spPr bwMode="gray">
          <a:xfrm>
            <a:off x="8435348" y="4364647"/>
            <a:ext cx="540000" cy="441817"/>
          </a:xfrm>
          <a:prstGeom prst="rect">
            <a:avLst/>
          </a:prstGeom>
          <a:ln w="19050">
            <a:noFill/>
          </a:ln>
        </p:spPr>
      </p:pic>
      <p:pic>
        <p:nvPicPr>
          <p:cNvPr id="59" name="图片 63" descr="笔记本电脑.png"/>
          <p:cNvPicPr>
            <a:picLocks noChangeAspect="1"/>
          </p:cNvPicPr>
          <p:nvPr/>
        </p:nvPicPr>
        <p:blipFill>
          <a:blip r:embed="rId5" cstate="print"/>
          <a:stretch>
            <a:fillRect/>
          </a:stretch>
        </p:blipFill>
        <p:spPr bwMode="gray">
          <a:xfrm>
            <a:off x="6799643" y="5350682"/>
            <a:ext cx="539779" cy="338400"/>
          </a:xfrm>
          <a:prstGeom prst="rect">
            <a:avLst/>
          </a:prstGeom>
        </p:spPr>
      </p:pic>
      <p:pic>
        <p:nvPicPr>
          <p:cNvPr id="60" name="图片 63" descr="笔记本电脑.png"/>
          <p:cNvPicPr>
            <a:picLocks noChangeAspect="1"/>
          </p:cNvPicPr>
          <p:nvPr/>
        </p:nvPicPr>
        <p:blipFill>
          <a:blip r:embed="rId5" cstate="print"/>
          <a:stretch>
            <a:fillRect/>
          </a:stretch>
        </p:blipFill>
        <p:spPr bwMode="gray">
          <a:xfrm>
            <a:off x="8435569" y="5345196"/>
            <a:ext cx="539779" cy="338400"/>
          </a:xfrm>
          <a:prstGeom prst="rect">
            <a:avLst/>
          </a:prstGeom>
        </p:spPr>
      </p:pic>
      <p:pic>
        <p:nvPicPr>
          <p:cNvPr id="61" name="图片 63" descr="笔记本电脑.png"/>
          <p:cNvPicPr>
            <a:picLocks noChangeAspect="1"/>
          </p:cNvPicPr>
          <p:nvPr/>
        </p:nvPicPr>
        <p:blipFill>
          <a:blip r:embed="rId5" cstate="print"/>
          <a:stretch>
            <a:fillRect/>
          </a:stretch>
        </p:blipFill>
        <p:spPr bwMode="gray">
          <a:xfrm>
            <a:off x="10044932" y="5345196"/>
            <a:ext cx="539779" cy="338400"/>
          </a:xfrm>
          <a:prstGeom prst="rect">
            <a:avLst/>
          </a:prstGeom>
        </p:spPr>
      </p:pic>
      <p:sp>
        <p:nvSpPr>
          <p:cNvPr id="62" name="Freeform 159"/>
          <p:cNvSpPr/>
          <p:nvPr/>
        </p:nvSpPr>
        <p:spPr bwMode="gray">
          <a:xfrm flipH="1">
            <a:off x="8229744" y="3465489"/>
            <a:ext cx="951208" cy="4972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Campus network</a:t>
            </a:r>
          </a:p>
        </p:txBody>
      </p:sp>
      <p:cxnSp>
        <p:nvCxnSpPr>
          <p:cNvPr id="63" name="Straight Connector 62"/>
          <p:cNvCxnSpPr>
            <a:stCxn id="55" idx="2"/>
          </p:cNvCxnSpPr>
          <p:nvPr/>
        </p:nvCxnSpPr>
        <p:spPr bwMode="gray">
          <a:xfrm>
            <a:off x="8705348" y="3089167"/>
            <a:ext cx="0"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4" name="Straight Connector 63"/>
          <p:cNvCxnSpPr>
            <a:endCxn id="58" idx="0"/>
          </p:cNvCxnSpPr>
          <p:nvPr/>
        </p:nvCxnSpPr>
        <p:spPr bwMode="gray">
          <a:xfrm>
            <a:off x="8705237" y="3964532"/>
            <a:ext cx="111"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5" name="Straight Connector 64"/>
          <p:cNvCxnSpPr>
            <a:stCxn id="62" idx="15"/>
            <a:endCxn id="56" idx="0"/>
          </p:cNvCxnSpPr>
          <p:nvPr/>
        </p:nvCxnSpPr>
        <p:spPr bwMode="gray">
          <a:xfrm flipH="1">
            <a:off x="7365764" y="3962713"/>
            <a:ext cx="1011302" cy="40193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6" name="Straight Connector 65"/>
          <p:cNvCxnSpPr>
            <a:stCxn id="57" idx="0"/>
            <a:endCxn id="62" idx="9"/>
          </p:cNvCxnSpPr>
          <p:nvPr/>
        </p:nvCxnSpPr>
        <p:spPr bwMode="gray">
          <a:xfrm flipH="1" flipV="1">
            <a:off x="9040642" y="3961899"/>
            <a:ext cx="1004291"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7" name="Straight Connector 66"/>
          <p:cNvCxnSpPr>
            <a:stCxn id="56" idx="2"/>
            <a:endCxn id="59" idx="0"/>
          </p:cNvCxnSpPr>
          <p:nvPr/>
        </p:nvCxnSpPr>
        <p:spPr bwMode="gray">
          <a:xfrm flipH="1">
            <a:off x="7069533" y="4806464"/>
            <a:ext cx="296231" cy="54421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8" name="Straight Connector 67"/>
          <p:cNvCxnSpPr>
            <a:stCxn id="58" idx="2"/>
            <a:endCxn id="60" idx="0"/>
          </p:cNvCxnSpPr>
          <p:nvPr/>
        </p:nvCxnSpPr>
        <p:spPr bwMode="gray">
          <a:xfrm>
            <a:off x="8705348" y="4806464"/>
            <a:ext cx="111" cy="5387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9" name="Straight Connector 68"/>
          <p:cNvCxnSpPr>
            <a:stCxn id="57" idx="2"/>
            <a:endCxn id="61" idx="0"/>
          </p:cNvCxnSpPr>
          <p:nvPr/>
        </p:nvCxnSpPr>
        <p:spPr bwMode="gray">
          <a:xfrm>
            <a:off x="10044933" y="4806464"/>
            <a:ext cx="269889" cy="5387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70" name="TextBox 69"/>
          <p:cNvSpPr txBox="1"/>
          <p:nvPr/>
        </p:nvSpPr>
        <p:spPr bwMode="gray">
          <a:xfrm>
            <a:off x="8975348" y="2636199"/>
            <a:ext cx="222642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Egress (built-in firewall with the IPS function enabled)</a:t>
            </a:r>
          </a:p>
        </p:txBody>
      </p:sp>
      <p:sp>
        <p:nvSpPr>
          <p:cNvPr id="71" name="TextBox 70"/>
          <p:cNvSpPr txBox="1"/>
          <p:nvPr/>
        </p:nvSpPr>
        <p:spPr bwMode="gray">
          <a:xfrm>
            <a:off x="10314821" y="4448892"/>
            <a:ext cx="112148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Access switch</a:t>
            </a:r>
          </a:p>
        </p:txBody>
      </p:sp>
      <p:sp>
        <p:nvSpPr>
          <p:cNvPr id="72" name="TextBox 71"/>
          <p:cNvSpPr txBox="1"/>
          <p:nvPr/>
        </p:nvSpPr>
        <p:spPr bwMode="gray">
          <a:xfrm>
            <a:off x="6442089" y="5686989"/>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Authorized user</a:t>
            </a:r>
          </a:p>
        </p:txBody>
      </p:sp>
      <p:sp>
        <p:nvSpPr>
          <p:cNvPr id="73" name="TextBox 72"/>
          <p:cNvSpPr txBox="1"/>
          <p:nvPr/>
        </p:nvSpPr>
        <p:spPr bwMode="gray">
          <a:xfrm>
            <a:off x="8050138" y="5686989"/>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Authorized user</a:t>
            </a:r>
          </a:p>
        </p:txBody>
      </p:sp>
      <p:sp>
        <p:nvSpPr>
          <p:cNvPr id="74" name="TextBox 73"/>
          <p:cNvSpPr txBox="1"/>
          <p:nvPr/>
        </p:nvSpPr>
        <p:spPr bwMode="gray">
          <a:xfrm>
            <a:off x="9687378" y="5686989"/>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Authorized user</a:t>
            </a:r>
          </a:p>
        </p:txBody>
      </p:sp>
      <p:pic>
        <p:nvPicPr>
          <p:cNvPr id="75" name="图片 50" descr="internet-蓝.png"/>
          <p:cNvPicPr>
            <a:picLocks noChangeAspect="1"/>
          </p:cNvPicPr>
          <p:nvPr/>
        </p:nvPicPr>
        <p:blipFill>
          <a:blip r:embed="rId6" cstate="print"/>
          <a:stretch>
            <a:fillRect/>
          </a:stretch>
        </p:blipFill>
        <p:spPr bwMode="gray">
          <a:xfrm>
            <a:off x="8206965" y="1677895"/>
            <a:ext cx="996544" cy="505822"/>
          </a:xfrm>
          <a:prstGeom prst="rect">
            <a:avLst/>
          </a:prstGeom>
        </p:spPr>
      </p:pic>
      <p:cxnSp>
        <p:nvCxnSpPr>
          <p:cNvPr id="76" name="Straight Connector 75"/>
          <p:cNvCxnSpPr>
            <a:stCxn id="75" idx="2"/>
            <a:endCxn id="55" idx="0"/>
          </p:cNvCxnSpPr>
          <p:nvPr/>
        </p:nvCxnSpPr>
        <p:spPr bwMode="gray">
          <a:xfrm>
            <a:off x="8705237" y="2183717"/>
            <a:ext cx="111" cy="4636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77" name="图片 243"/>
          <p:cNvPicPr>
            <a:picLocks/>
          </p:cNvPicPr>
          <p:nvPr/>
        </p:nvPicPr>
        <p:blipFill>
          <a:blip r:embed="rId7"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8245463" y="2890813"/>
            <a:ext cx="361703" cy="296596"/>
          </a:xfrm>
          <a:prstGeom prst="rect">
            <a:avLst/>
          </a:prstGeom>
        </p:spPr>
      </p:pic>
      <p:pic>
        <p:nvPicPr>
          <p:cNvPr id="79" name="图片 51"/>
          <p:cNvPicPr>
            <a:picLocks noChangeAspect="1"/>
          </p:cNvPicPr>
          <p:nvPr/>
        </p:nvPicPr>
        <p:blipFill>
          <a:blip r:embed="rId8"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8242395" y="2530475"/>
            <a:ext cx="362506" cy="296596"/>
          </a:xfrm>
          <a:prstGeom prst="rect">
            <a:avLst/>
          </a:prstGeom>
        </p:spPr>
      </p:pic>
      <p:sp>
        <p:nvSpPr>
          <p:cNvPr id="9" name="Freeform 8"/>
          <p:cNvSpPr/>
          <p:nvPr/>
        </p:nvSpPr>
        <p:spPr bwMode="gray">
          <a:xfrm>
            <a:off x="8051212" y="1607519"/>
            <a:ext cx="600075" cy="1019175"/>
          </a:xfrm>
          <a:custGeom>
            <a:avLst/>
            <a:gdLst>
              <a:gd name="connsiteX0" fmla="*/ 0 w 600075"/>
              <a:gd name="connsiteY0" fmla="*/ 0 h 1019175"/>
              <a:gd name="connsiteX1" fmla="*/ 428625 w 600075"/>
              <a:gd name="connsiteY1" fmla="*/ 295275 h 1019175"/>
              <a:gd name="connsiteX2" fmla="*/ 600075 w 600075"/>
              <a:gd name="connsiteY2" fmla="*/ 1019175 h 1019175"/>
            </a:gdLst>
            <a:ahLst/>
            <a:cxnLst>
              <a:cxn ang="0">
                <a:pos x="connsiteX0" y="connsiteY0"/>
              </a:cxn>
              <a:cxn ang="0">
                <a:pos x="connsiteX1" y="connsiteY1"/>
              </a:cxn>
              <a:cxn ang="0">
                <a:pos x="connsiteX2" y="connsiteY2"/>
              </a:cxn>
            </a:cxnLst>
            <a:rect l="l" t="t" r="r" b="b"/>
            <a:pathLst>
              <a:path w="600075" h="1019175">
                <a:moveTo>
                  <a:pt x="0" y="0"/>
                </a:moveTo>
                <a:cubicBezTo>
                  <a:pt x="164306" y="62706"/>
                  <a:pt x="328613" y="125413"/>
                  <a:pt x="428625" y="295275"/>
                </a:cubicBezTo>
                <a:cubicBezTo>
                  <a:pt x="528637" y="465137"/>
                  <a:pt x="564356" y="742156"/>
                  <a:pt x="600075" y="1019175"/>
                </a:cubicBezTo>
              </a:path>
            </a:pathLst>
          </a:custGeom>
          <a:noFill/>
          <a:ln w="28575">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 name="Freeform 9"/>
          <p:cNvSpPr/>
          <p:nvPr/>
        </p:nvSpPr>
        <p:spPr bwMode="gray">
          <a:xfrm>
            <a:off x="8508411" y="1474169"/>
            <a:ext cx="176911" cy="1152525"/>
          </a:xfrm>
          <a:custGeom>
            <a:avLst/>
            <a:gdLst>
              <a:gd name="connsiteX0" fmla="*/ 0 w 171450"/>
              <a:gd name="connsiteY0" fmla="*/ 0 h 1076325"/>
              <a:gd name="connsiteX1" fmla="*/ 142875 w 171450"/>
              <a:gd name="connsiteY1" fmla="*/ 447675 h 1076325"/>
              <a:gd name="connsiteX2" fmla="*/ 171450 w 171450"/>
              <a:gd name="connsiteY2" fmla="*/ 1076325 h 1076325"/>
            </a:gdLst>
            <a:ahLst/>
            <a:cxnLst>
              <a:cxn ang="0">
                <a:pos x="connsiteX0" y="connsiteY0"/>
              </a:cxn>
              <a:cxn ang="0">
                <a:pos x="connsiteX1" y="connsiteY1"/>
              </a:cxn>
              <a:cxn ang="0">
                <a:pos x="connsiteX2" y="connsiteY2"/>
              </a:cxn>
            </a:cxnLst>
            <a:rect l="l" t="t" r="r" b="b"/>
            <a:pathLst>
              <a:path w="171450" h="1076325">
                <a:moveTo>
                  <a:pt x="0" y="0"/>
                </a:moveTo>
                <a:cubicBezTo>
                  <a:pt x="57150" y="134144"/>
                  <a:pt x="114300" y="268288"/>
                  <a:pt x="142875" y="447675"/>
                </a:cubicBezTo>
                <a:cubicBezTo>
                  <a:pt x="171450" y="627062"/>
                  <a:pt x="171450" y="851693"/>
                  <a:pt x="171450" y="1076325"/>
                </a:cubicBezTo>
              </a:path>
            </a:pathLst>
          </a:custGeom>
          <a:noFill/>
          <a:ln w="28575">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5" name="Freeform 44"/>
          <p:cNvSpPr/>
          <p:nvPr/>
        </p:nvSpPr>
        <p:spPr bwMode="gray">
          <a:xfrm>
            <a:off x="8725262" y="1531318"/>
            <a:ext cx="316550" cy="1095375"/>
          </a:xfrm>
          <a:custGeom>
            <a:avLst/>
            <a:gdLst>
              <a:gd name="connsiteX0" fmla="*/ 316550 w 316550"/>
              <a:gd name="connsiteY0" fmla="*/ 0 h 1047750"/>
              <a:gd name="connsiteX1" fmla="*/ 30800 w 316550"/>
              <a:gd name="connsiteY1" fmla="*/ 400050 h 1047750"/>
              <a:gd name="connsiteX2" fmla="*/ 21275 w 316550"/>
              <a:gd name="connsiteY2" fmla="*/ 1047750 h 1047750"/>
            </a:gdLst>
            <a:ahLst/>
            <a:cxnLst>
              <a:cxn ang="0">
                <a:pos x="connsiteX0" y="connsiteY0"/>
              </a:cxn>
              <a:cxn ang="0">
                <a:pos x="connsiteX1" y="connsiteY1"/>
              </a:cxn>
              <a:cxn ang="0">
                <a:pos x="connsiteX2" y="connsiteY2"/>
              </a:cxn>
            </a:cxnLst>
            <a:rect l="l" t="t" r="r" b="b"/>
            <a:pathLst>
              <a:path w="316550" h="1047750">
                <a:moveTo>
                  <a:pt x="316550" y="0"/>
                </a:moveTo>
                <a:cubicBezTo>
                  <a:pt x="198281" y="112712"/>
                  <a:pt x="80012" y="225425"/>
                  <a:pt x="30800" y="400050"/>
                </a:cubicBezTo>
                <a:cubicBezTo>
                  <a:pt x="-18413" y="574675"/>
                  <a:pt x="1431" y="811212"/>
                  <a:pt x="21275" y="1047750"/>
                </a:cubicBezTo>
              </a:path>
            </a:pathLst>
          </a:custGeom>
          <a:noFill/>
          <a:ln w="28575">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3" name="Freeform 82"/>
          <p:cNvSpPr/>
          <p:nvPr/>
        </p:nvSpPr>
        <p:spPr bwMode="gray">
          <a:xfrm>
            <a:off x="8821773" y="1788493"/>
            <a:ext cx="581989" cy="838199"/>
          </a:xfrm>
          <a:custGeom>
            <a:avLst/>
            <a:gdLst>
              <a:gd name="connsiteX0" fmla="*/ 561975 w 561975"/>
              <a:gd name="connsiteY0" fmla="*/ 0 h 781050"/>
              <a:gd name="connsiteX1" fmla="*/ 142875 w 561975"/>
              <a:gd name="connsiteY1" fmla="*/ 200025 h 781050"/>
              <a:gd name="connsiteX2" fmla="*/ 0 w 561975"/>
              <a:gd name="connsiteY2" fmla="*/ 781050 h 781050"/>
            </a:gdLst>
            <a:ahLst/>
            <a:cxnLst>
              <a:cxn ang="0">
                <a:pos x="connsiteX0" y="connsiteY0"/>
              </a:cxn>
              <a:cxn ang="0">
                <a:pos x="connsiteX1" y="connsiteY1"/>
              </a:cxn>
              <a:cxn ang="0">
                <a:pos x="connsiteX2" y="connsiteY2"/>
              </a:cxn>
            </a:cxnLst>
            <a:rect l="l" t="t" r="r" b="b"/>
            <a:pathLst>
              <a:path w="561975" h="781050">
                <a:moveTo>
                  <a:pt x="561975" y="0"/>
                </a:moveTo>
                <a:cubicBezTo>
                  <a:pt x="399256" y="34925"/>
                  <a:pt x="236538" y="69850"/>
                  <a:pt x="142875" y="200025"/>
                </a:cubicBezTo>
                <a:cubicBezTo>
                  <a:pt x="49212" y="330200"/>
                  <a:pt x="24606" y="555625"/>
                  <a:pt x="0" y="781050"/>
                </a:cubicBezTo>
              </a:path>
            </a:pathLst>
          </a:custGeom>
          <a:noFill/>
          <a:ln w="28575">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0" name="Multiply 81"/>
          <p:cNvSpPr/>
          <p:nvPr/>
        </p:nvSpPr>
        <p:spPr bwMode="gray">
          <a:xfrm>
            <a:off x="8470852" y="2222183"/>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41" name="Multiply 83"/>
          <p:cNvSpPr/>
          <p:nvPr/>
        </p:nvSpPr>
        <p:spPr bwMode="gray">
          <a:xfrm>
            <a:off x="8579222" y="2003411"/>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42" name="Multiply 84"/>
          <p:cNvSpPr/>
          <p:nvPr/>
        </p:nvSpPr>
        <p:spPr bwMode="gray">
          <a:xfrm>
            <a:off x="8722351" y="2216373"/>
            <a:ext cx="252028" cy="253371"/>
          </a:xfrm>
          <a:prstGeom prst="mathMultiply">
            <a:avLst/>
          </a:prstGeom>
          <a:solidFill>
            <a:srgbClr val="EC7061"/>
          </a:solidFill>
        </p:spPr>
        <p:txBody>
          <a:bodyPr wrap="square" rtlCol="0" anchor="ctr">
            <a:no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Tree>
    <p:extLst>
      <p:ext uri="{BB962C8B-B14F-4D97-AF65-F5344CB8AC3E}">
        <p14:creationId xmlns:p14="http://schemas.microsoft.com/office/powerpoint/2010/main" val="3333863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7526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09" name="Rectangle 118"/>
          <p:cNvSpPr>
            <a:spLocks noGrp="1" noChangeArrowheads="1"/>
          </p:cNvSpPr>
          <p:nvPr>
            <p:ph type="title"/>
          </p:nvPr>
        </p:nvSpPr>
        <p:spPr bwMode="gray"/>
        <p:txBody>
          <a:bodyPr>
            <a:normAutofit/>
          </a:bodyPr>
          <a:lstStyle/>
          <a:p>
            <a:pPr lvl="1"/>
            <a:r>
              <a:rPr lang="en-US" sz="3200" dirty="0"/>
              <a:t>Overview of URL Filtering</a:t>
            </a:r>
          </a:p>
        </p:txBody>
      </p:sp>
      <p:sp>
        <p:nvSpPr>
          <p:cNvPr id="2" name="Text Placeholder 1"/>
          <p:cNvSpPr>
            <a:spLocks noGrp="1"/>
          </p:cNvSpPr>
          <p:nvPr>
            <p:ph type="body" sz="quarter" idx="10"/>
          </p:nvPr>
        </p:nvSpPr>
        <p:spPr bwMode="gray">
          <a:xfrm>
            <a:off x="455612" y="1052514"/>
            <a:ext cx="6736692" cy="4875042"/>
          </a:xfrm>
        </p:spPr>
        <p:txBody>
          <a:bodyPr/>
          <a:lstStyle/>
          <a:p>
            <a:pPr algn="l"/>
            <a:r>
              <a:rPr lang="en-US" sz="1600" dirty="0"/>
              <a:t>A Uniform Resource Locator (URL) is an address of standard resources on the Internet.</a:t>
            </a:r>
            <a:endParaRPr lang="en-US" altLang="zh-CN" sz="1600" dirty="0"/>
          </a:p>
          <a:p>
            <a:pPr algn="l"/>
            <a:r>
              <a:rPr lang="en-US" sz="1600" dirty="0"/>
              <a:t>Employees' uncontrolled access to website resources will severely reduce their work efficiency, waste network bandwidth resources of enterprises, and even introduce viruses and Trojan horses to the enterprises' internal networks. In addition, a large amount of pornographic and violent information will affect people's health mentally and physically.</a:t>
            </a:r>
            <a:endParaRPr lang="en-US" altLang="zh-CN" sz="1600" dirty="0"/>
          </a:p>
          <a:p>
            <a:pPr algn="l"/>
            <a:r>
              <a:rPr lang="en-US" sz="1600" dirty="0"/>
              <a:t>The URL filtering function regulates online behaviors by controlling users' network access, thereby permitting or rejecting users' access to specified web page resources.</a:t>
            </a:r>
          </a:p>
        </p:txBody>
      </p:sp>
      <p:pic>
        <p:nvPicPr>
          <p:cNvPr id="48" name="Picture 12" descr="E:\2016.01\1.12 扁平化图标\蓝色\AR-蓝色最新-40.png"/>
          <p:cNvPicPr>
            <a:picLocks noChangeAspect="1" noChangeArrowheads="1"/>
          </p:cNvPicPr>
          <p:nvPr/>
        </p:nvPicPr>
        <p:blipFill>
          <a:blip r:embed="rId3" cstate="print"/>
          <a:srcRect/>
          <a:stretch>
            <a:fillRect/>
          </a:stretch>
        </p:blipFill>
        <p:spPr bwMode="gray">
          <a:xfrm>
            <a:off x="8715863" y="2884418"/>
            <a:ext cx="540000" cy="441818"/>
          </a:xfrm>
          <a:prstGeom prst="rect">
            <a:avLst/>
          </a:prstGeom>
          <a:noFill/>
        </p:spPr>
      </p:pic>
      <p:pic>
        <p:nvPicPr>
          <p:cNvPr id="49" name="图片 16" descr="通用交换机.png"/>
          <p:cNvPicPr>
            <a:picLocks noChangeAspect="1"/>
          </p:cNvPicPr>
          <p:nvPr/>
        </p:nvPicPr>
        <p:blipFill>
          <a:blip r:embed="rId4" cstate="print"/>
          <a:stretch>
            <a:fillRect/>
          </a:stretch>
        </p:blipFill>
        <p:spPr bwMode="gray">
          <a:xfrm>
            <a:off x="7376279" y="4601716"/>
            <a:ext cx="540000" cy="441817"/>
          </a:xfrm>
          <a:prstGeom prst="rect">
            <a:avLst/>
          </a:prstGeom>
        </p:spPr>
      </p:pic>
      <p:pic>
        <p:nvPicPr>
          <p:cNvPr id="50" name="图片 16" descr="通用交换机.png"/>
          <p:cNvPicPr>
            <a:picLocks noChangeAspect="1"/>
          </p:cNvPicPr>
          <p:nvPr/>
        </p:nvPicPr>
        <p:blipFill>
          <a:blip r:embed="rId4" cstate="print"/>
          <a:stretch>
            <a:fillRect/>
          </a:stretch>
        </p:blipFill>
        <p:spPr bwMode="gray">
          <a:xfrm>
            <a:off x="10055448" y="4601716"/>
            <a:ext cx="540000" cy="441817"/>
          </a:xfrm>
          <a:prstGeom prst="rect">
            <a:avLst/>
          </a:prstGeom>
        </p:spPr>
      </p:pic>
      <p:pic>
        <p:nvPicPr>
          <p:cNvPr id="51" name="图片 16" descr="通用交换机.png"/>
          <p:cNvPicPr>
            <a:picLocks noChangeAspect="1"/>
          </p:cNvPicPr>
          <p:nvPr/>
        </p:nvPicPr>
        <p:blipFill>
          <a:blip r:embed="rId4" cstate="print"/>
          <a:stretch>
            <a:fillRect/>
          </a:stretch>
        </p:blipFill>
        <p:spPr bwMode="gray">
          <a:xfrm>
            <a:off x="8715863" y="4601716"/>
            <a:ext cx="540000" cy="441817"/>
          </a:xfrm>
          <a:prstGeom prst="rect">
            <a:avLst/>
          </a:prstGeom>
          <a:ln w="19050">
            <a:noFill/>
          </a:ln>
        </p:spPr>
      </p:pic>
      <p:pic>
        <p:nvPicPr>
          <p:cNvPr id="52" name="图片 63" descr="笔记本电脑.png"/>
          <p:cNvPicPr>
            <a:picLocks noChangeAspect="1"/>
          </p:cNvPicPr>
          <p:nvPr/>
        </p:nvPicPr>
        <p:blipFill>
          <a:blip r:embed="rId5" cstate="print"/>
          <a:stretch>
            <a:fillRect/>
          </a:stretch>
        </p:blipFill>
        <p:spPr bwMode="gray">
          <a:xfrm>
            <a:off x="7080158" y="5587751"/>
            <a:ext cx="539779" cy="338400"/>
          </a:xfrm>
          <a:prstGeom prst="rect">
            <a:avLst/>
          </a:prstGeom>
        </p:spPr>
      </p:pic>
      <p:pic>
        <p:nvPicPr>
          <p:cNvPr id="53" name="图片 63" descr="笔记本电脑.png"/>
          <p:cNvPicPr>
            <a:picLocks noChangeAspect="1"/>
          </p:cNvPicPr>
          <p:nvPr/>
        </p:nvPicPr>
        <p:blipFill>
          <a:blip r:embed="rId5" cstate="print"/>
          <a:stretch>
            <a:fillRect/>
          </a:stretch>
        </p:blipFill>
        <p:spPr bwMode="gray">
          <a:xfrm>
            <a:off x="8716084" y="5582265"/>
            <a:ext cx="539779" cy="338400"/>
          </a:xfrm>
          <a:prstGeom prst="rect">
            <a:avLst/>
          </a:prstGeom>
        </p:spPr>
      </p:pic>
      <p:pic>
        <p:nvPicPr>
          <p:cNvPr id="54" name="图片 63" descr="笔记本电脑.png"/>
          <p:cNvPicPr>
            <a:picLocks noChangeAspect="1"/>
          </p:cNvPicPr>
          <p:nvPr/>
        </p:nvPicPr>
        <p:blipFill>
          <a:blip r:embed="rId5" cstate="print"/>
          <a:stretch>
            <a:fillRect/>
          </a:stretch>
        </p:blipFill>
        <p:spPr bwMode="gray">
          <a:xfrm>
            <a:off x="10325447" y="5582265"/>
            <a:ext cx="539779" cy="338400"/>
          </a:xfrm>
          <a:prstGeom prst="rect">
            <a:avLst/>
          </a:prstGeom>
        </p:spPr>
      </p:pic>
      <p:sp>
        <p:nvSpPr>
          <p:cNvPr id="55" name="Freeform 159"/>
          <p:cNvSpPr/>
          <p:nvPr/>
        </p:nvSpPr>
        <p:spPr bwMode="gray">
          <a:xfrm flipH="1">
            <a:off x="8510259" y="3702558"/>
            <a:ext cx="951208" cy="4972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Campus network</a:t>
            </a:r>
          </a:p>
        </p:txBody>
      </p:sp>
      <p:cxnSp>
        <p:nvCxnSpPr>
          <p:cNvPr id="56" name="Straight Connector 55"/>
          <p:cNvCxnSpPr>
            <a:stCxn id="48" idx="2"/>
          </p:cNvCxnSpPr>
          <p:nvPr/>
        </p:nvCxnSpPr>
        <p:spPr bwMode="gray">
          <a:xfrm>
            <a:off x="8985863" y="3326236"/>
            <a:ext cx="0"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7" name="Straight Connector 56"/>
          <p:cNvCxnSpPr>
            <a:endCxn id="51" idx="0"/>
          </p:cNvCxnSpPr>
          <p:nvPr/>
        </p:nvCxnSpPr>
        <p:spPr bwMode="gray">
          <a:xfrm>
            <a:off x="8985752" y="4201601"/>
            <a:ext cx="111" cy="4001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8" name="Straight Connector 57"/>
          <p:cNvCxnSpPr>
            <a:stCxn id="55" idx="15"/>
            <a:endCxn id="49" idx="0"/>
          </p:cNvCxnSpPr>
          <p:nvPr/>
        </p:nvCxnSpPr>
        <p:spPr bwMode="gray">
          <a:xfrm flipH="1">
            <a:off x="7646279" y="4199782"/>
            <a:ext cx="1011302" cy="401934"/>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9" name="Straight Connector 58"/>
          <p:cNvCxnSpPr>
            <a:stCxn id="50" idx="0"/>
            <a:endCxn id="55" idx="9"/>
          </p:cNvCxnSpPr>
          <p:nvPr/>
        </p:nvCxnSpPr>
        <p:spPr bwMode="gray">
          <a:xfrm flipH="1" flipV="1">
            <a:off x="9321157" y="4198968"/>
            <a:ext cx="1004291" cy="40274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0" name="Straight Connector 59"/>
          <p:cNvCxnSpPr>
            <a:stCxn id="49" idx="2"/>
            <a:endCxn id="52" idx="0"/>
          </p:cNvCxnSpPr>
          <p:nvPr/>
        </p:nvCxnSpPr>
        <p:spPr bwMode="gray">
          <a:xfrm flipH="1">
            <a:off x="7350048" y="5043533"/>
            <a:ext cx="296231" cy="54421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1" name="Straight Connector 60"/>
          <p:cNvCxnSpPr>
            <a:stCxn id="51" idx="2"/>
            <a:endCxn id="53" idx="0"/>
          </p:cNvCxnSpPr>
          <p:nvPr/>
        </p:nvCxnSpPr>
        <p:spPr bwMode="gray">
          <a:xfrm>
            <a:off x="8985863" y="5043533"/>
            <a:ext cx="111" cy="5387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62" name="Straight Connector 61"/>
          <p:cNvCxnSpPr>
            <a:stCxn id="50" idx="2"/>
            <a:endCxn id="54" idx="0"/>
          </p:cNvCxnSpPr>
          <p:nvPr/>
        </p:nvCxnSpPr>
        <p:spPr bwMode="gray">
          <a:xfrm>
            <a:off x="10325448" y="5043533"/>
            <a:ext cx="269889" cy="5387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63" name="TextBox 62"/>
          <p:cNvSpPr txBox="1"/>
          <p:nvPr/>
        </p:nvSpPr>
        <p:spPr bwMode="gray">
          <a:xfrm>
            <a:off x="9255863" y="2883032"/>
            <a:ext cx="209590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Egress (built-in firewall with URL filtering enabled)</a:t>
            </a:r>
          </a:p>
        </p:txBody>
      </p:sp>
      <p:sp>
        <p:nvSpPr>
          <p:cNvPr id="64" name="TextBox 63"/>
          <p:cNvSpPr txBox="1"/>
          <p:nvPr/>
        </p:nvSpPr>
        <p:spPr bwMode="gray">
          <a:xfrm>
            <a:off x="10595336" y="4685961"/>
            <a:ext cx="112148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Access switch</a:t>
            </a:r>
          </a:p>
        </p:txBody>
      </p:sp>
      <p:sp>
        <p:nvSpPr>
          <p:cNvPr id="65" name="TextBox 64"/>
          <p:cNvSpPr txBox="1"/>
          <p:nvPr/>
        </p:nvSpPr>
        <p:spPr bwMode="gray">
          <a:xfrm>
            <a:off x="6712979" y="5924058"/>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Authorized user</a:t>
            </a:r>
          </a:p>
        </p:txBody>
      </p:sp>
      <p:sp>
        <p:nvSpPr>
          <p:cNvPr id="66" name="TextBox 65"/>
          <p:cNvSpPr txBox="1"/>
          <p:nvPr/>
        </p:nvSpPr>
        <p:spPr bwMode="gray">
          <a:xfrm>
            <a:off x="8340279" y="5924058"/>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Authorized user</a:t>
            </a:r>
          </a:p>
        </p:txBody>
      </p:sp>
      <p:sp>
        <p:nvSpPr>
          <p:cNvPr id="67" name="TextBox 66"/>
          <p:cNvSpPr txBox="1"/>
          <p:nvPr/>
        </p:nvSpPr>
        <p:spPr bwMode="gray">
          <a:xfrm>
            <a:off x="9958268" y="5924058"/>
            <a:ext cx="12833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Authorized user</a:t>
            </a:r>
          </a:p>
        </p:txBody>
      </p:sp>
      <p:pic>
        <p:nvPicPr>
          <p:cNvPr id="68" name="图片 50" descr="internet-蓝.png"/>
          <p:cNvPicPr>
            <a:picLocks noChangeAspect="1"/>
          </p:cNvPicPr>
          <p:nvPr/>
        </p:nvPicPr>
        <p:blipFill>
          <a:blip r:embed="rId6" cstate="print"/>
          <a:stretch>
            <a:fillRect/>
          </a:stretch>
        </p:blipFill>
        <p:spPr bwMode="gray">
          <a:xfrm>
            <a:off x="8487480" y="1914964"/>
            <a:ext cx="996544" cy="505822"/>
          </a:xfrm>
          <a:prstGeom prst="rect">
            <a:avLst/>
          </a:prstGeom>
        </p:spPr>
      </p:pic>
      <p:cxnSp>
        <p:nvCxnSpPr>
          <p:cNvPr id="69" name="Straight Connector 68"/>
          <p:cNvCxnSpPr>
            <a:stCxn id="68" idx="2"/>
            <a:endCxn id="48" idx="0"/>
          </p:cNvCxnSpPr>
          <p:nvPr/>
        </p:nvCxnSpPr>
        <p:spPr bwMode="gray">
          <a:xfrm>
            <a:off x="8985752" y="2420786"/>
            <a:ext cx="111" cy="463632"/>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71" name="图片 51"/>
          <p:cNvPicPr>
            <a:picLocks noChangeAspect="1"/>
          </p:cNvPicPr>
          <p:nvPr/>
        </p:nvPicPr>
        <p:blipFill>
          <a:blip r:embed="rId7"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8522910" y="2767544"/>
            <a:ext cx="362506" cy="296596"/>
          </a:xfrm>
          <a:prstGeom prst="rect">
            <a:avLst/>
          </a:prstGeom>
        </p:spPr>
      </p:pic>
      <p:pic>
        <p:nvPicPr>
          <p:cNvPr id="79" name="图片 66" descr="交换机.png"/>
          <p:cNvPicPr>
            <a:picLocks noChangeAspect="1"/>
          </p:cNvPicPr>
          <p:nvPr/>
        </p:nvPicPr>
        <p:blipFill>
          <a:blip r:embed="rId8" cstate="print"/>
          <a:stretch>
            <a:fillRect/>
          </a:stretch>
        </p:blipFill>
        <p:spPr bwMode="gray">
          <a:xfrm>
            <a:off x="7530306" y="1252620"/>
            <a:ext cx="540000" cy="441817"/>
          </a:xfrm>
          <a:prstGeom prst="rect">
            <a:avLst/>
          </a:prstGeom>
        </p:spPr>
      </p:pic>
      <p:sp>
        <p:nvSpPr>
          <p:cNvPr id="80" name="Text Box 25"/>
          <p:cNvSpPr txBox="1">
            <a:spLocks noChangeAspect="1" noChangeArrowheads="1"/>
          </p:cNvSpPr>
          <p:nvPr/>
        </p:nvSpPr>
        <p:spPr bwMode="gray">
          <a:xfrm>
            <a:off x="7151806" y="1720617"/>
            <a:ext cx="1297000" cy="246062"/>
          </a:xfrm>
          <a:prstGeom prst="rect">
            <a:avLst/>
          </a:prstGeom>
          <a:noFill/>
          <a:ln w="9525" algn="ctr">
            <a:noFill/>
            <a:miter lim="800000"/>
            <a:headEnd/>
            <a:tailEnd/>
          </a:ln>
        </p:spPr>
        <p:txBody>
          <a:bodyPr lIns="72100" tIns="36054" rIns="72100" bIns="36054"/>
          <a:lstStyle/>
          <a:p>
            <a:pPr algn="ctr" fontAlgn="ctr">
              <a:buFontTx/>
              <a:buNone/>
              <a:defRPr/>
            </a:pPr>
            <a:r>
              <a:rPr lang="en-US" sz="1200" dirty="0">
                <a:latin typeface="Huawei Sans" panose="020C0503030203020204" pitchFamily="34" charset="0"/>
              </a:rPr>
              <a:t>Pornography- and violence-related website</a:t>
            </a:r>
          </a:p>
        </p:txBody>
      </p:sp>
      <p:pic>
        <p:nvPicPr>
          <p:cNvPr id="81" name="图片 66" descr="交换机.png"/>
          <p:cNvPicPr>
            <a:picLocks noChangeAspect="1"/>
          </p:cNvPicPr>
          <p:nvPr/>
        </p:nvPicPr>
        <p:blipFill>
          <a:blip r:embed="rId8" cstate="print"/>
          <a:stretch>
            <a:fillRect/>
          </a:stretch>
        </p:blipFill>
        <p:spPr bwMode="gray">
          <a:xfrm>
            <a:off x="8715863" y="1107341"/>
            <a:ext cx="540000" cy="441817"/>
          </a:xfrm>
          <a:prstGeom prst="rect">
            <a:avLst/>
          </a:prstGeom>
        </p:spPr>
      </p:pic>
      <p:sp>
        <p:nvSpPr>
          <p:cNvPr id="82" name="Text Box 25"/>
          <p:cNvSpPr txBox="1">
            <a:spLocks noChangeAspect="1" noChangeArrowheads="1"/>
          </p:cNvSpPr>
          <p:nvPr/>
        </p:nvSpPr>
        <p:spPr bwMode="gray">
          <a:xfrm>
            <a:off x="8334824" y="1499563"/>
            <a:ext cx="1302078" cy="246062"/>
          </a:xfrm>
          <a:prstGeom prst="rect">
            <a:avLst/>
          </a:prstGeom>
          <a:noFill/>
          <a:ln w="9525" algn="ctr">
            <a:noFill/>
            <a:miter lim="800000"/>
            <a:headEnd/>
            <a:tailEnd/>
          </a:ln>
        </p:spPr>
        <p:txBody>
          <a:bodyPr lIns="72100" tIns="36054" rIns="72100" bIns="36054"/>
          <a:lstStyle/>
          <a:p>
            <a:pPr algn="ctr" fontAlgn="ctr">
              <a:buFontTx/>
              <a:buNone/>
              <a:defRPr/>
            </a:pPr>
            <a:r>
              <a:rPr lang="en-US" sz="1200" dirty="0">
                <a:latin typeface="Huawei Sans" panose="020C0503030203020204" pitchFamily="34" charset="0"/>
              </a:rPr>
              <a:t>Shopping website</a:t>
            </a:r>
          </a:p>
        </p:txBody>
      </p:sp>
      <p:pic>
        <p:nvPicPr>
          <p:cNvPr id="83" name="图片 66" descr="交换机.png"/>
          <p:cNvPicPr>
            <a:picLocks noChangeAspect="1"/>
          </p:cNvPicPr>
          <p:nvPr/>
        </p:nvPicPr>
        <p:blipFill>
          <a:blip r:embed="rId8" cstate="print"/>
          <a:stretch>
            <a:fillRect/>
          </a:stretch>
        </p:blipFill>
        <p:spPr bwMode="gray">
          <a:xfrm>
            <a:off x="9901419" y="1252620"/>
            <a:ext cx="540000" cy="441817"/>
          </a:xfrm>
          <a:prstGeom prst="rect">
            <a:avLst/>
          </a:prstGeom>
        </p:spPr>
      </p:pic>
      <p:sp>
        <p:nvSpPr>
          <p:cNvPr id="84" name="Text Box 25"/>
          <p:cNvSpPr txBox="1">
            <a:spLocks noChangeAspect="1" noChangeArrowheads="1"/>
          </p:cNvSpPr>
          <p:nvPr/>
        </p:nvSpPr>
        <p:spPr bwMode="gray">
          <a:xfrm>
            <a:off x="9771854" y="1720617"/>
            <a:ext cx="830866" cy="246062"/>
          </a:xfrm>
          <a:prstGeom prst="rect">
            <a:avLst/>
          </a:prstGeom>
          <a:noFill/>
          <a:ln w="9525" algn="ctr">
            <a:noFill/>
            <a:miter lim="800000"/>
            <a:headEnd/>
            <a:tailEnd/>
          </a:ln>
        </p:spPr>
        <p:txBody>
          <a:bodyPr lIns="72100" tIns="36054" rIns="72100" bIns="36054"/>
          <a:lstStyle/>
          <a:p>
            <a:pPr algn="ctr" fontAlgn="ctr">
              <a:buFontTx/>
              <a:buNone/>
              <a:defRPr/>
            </a:pPr>
            <a:r>
              <a:rPr lang="en-US" sz="1200" dirty="0">
                <a:latin typeface="Huawei Sans" panose="020C0503030203020204" pitchFamily="34" charset="0"/>
              </a:rPr>
              <a:t>News website</a:t>
            </a:r>
            <a:endParaRPr lang="en-US" altLang="zh-CN" sz="1200" b="0" dirty="0">
              <a:latin typeface="Huawei Sans" panose="020C0503030203020204" pitchFamily="34" charset="0"/>
            </a:endParaRPr>
          </a:p>
        </p:txBody>
      </p:sp>
      <p:sp>
        <p:nvSpPr>
          <p:cNvPr id="3" name="Freeform 2"/>
          <p:cNvSpPr/>
          <p:nvPr/>
        </p:nvSpPr>
        <p:spPr bwMode="gray">
          <a:xfrm>
            <a:off x="7329095" y="3345532"/>
            <a:ext cx="1512461" cy="2133600"/>
          </a:xfrm>
          <a:custGeom>
            <a:avLst/>
            <a:gdLst>
              <a:gd name="connsiteX0" fmla="*/ 0 w 1590675"/>
              <a:gd name="connsiteY0" fmla="*/ 2133600 h 2133600"/>
              <a:gd name="connsiteX1" fmla="*/ 295275 w 1590675"/>
              <a:gd name="connsiteY1" fmla="*/ 1152525 h 2133600"/>
              <a:gd name="connsiteX2" fmla="*/ 1371600 w 1590675"/>
              <a:gd name="connsiteY2" fmla="*/ 600075 h 2133600"/>
              <a:gd name="connsiteX3" fmla="*/ 1590675 w 1590675"/>
              <a:gd name="connsiteY3" fmla="*/ 0 h 2133600"/>
            </a:gdLst>
            <a:ahLst/>
            <a:cxnLst>
              <a:cxn ang="0">
                <a:pos x="connsiteX0" y="connsiteY0"/>
              </a:cxn>
              <a:cxn ang="0">
                <a:pos x="connsiteX1" y="connsiteY1"/>
              </a:cxn>
              <a:cxn ang="0">
                <a:pos x="connsiteX2" y="connsiteY2"/>
              </a:cxn>
              <a:cxn ang="0">
                <a:pos x="connsiteX3" y="connsiteY3"/>
              </a:cxn>
            </a:cxnLst>
            <a:rect l="l" t="t" r="r" b="b"/>
            <a:pathLst>
              <a:path w="1590675" h="2133600">
                <a:moveTo>
                  <a:pt x="0" y="2133600"/>
                </a:moveTo>
                <a:cubicBezTo>
                  <a:pt x="33337" y="1770856"/>
                  <a:pt x="66675" y="1408112"/>
                  <a:pt x="295275" y="1152525"/>
                </a:cubicBezTo>
                <a:cubicBezTo>
                  <a:pt x="523875" y="896937"/>
                  <a:pt x="1155700" y="792162"/>
                  <a:pt x="1371600" y="600075"/>
                </a:cubicBezTo>
                <a:cubicBezTo>
                  <a:pt x="1587500" y="407987"/>
                  <a:pt x="1589087" y="203993"/>
                  <a:pt x="1590675" y="0"/>
                </a:cubicBezTo>
              </a:path>
            </a:pathLst>
          </a:custGeom>
          <a:noFill/>
          <a:ln w="28575">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Freeform 8"/>
          <p:cNvSpPr/>
          <p:nvPr/>
        </p:nvSpPr>
        <p:spPr bwMode="gray">
          <a:xfrm>
            <a:off x="9164854" y="3347808"/>
            <a:ext cx="1483892" cy="2140849"/>
          </a:xfrm>
          <a:custGeom>
            <a:avLst/>
            <a:gdLst>
              <a:gd name="connsiteX0" fmla="*/ 1478941 w 1483892"/>
              <a:gd name="connsiteY0" fmla="*/ 2095500 h 2095500"/>
              <a:gd name="connsiteX1" fmla="*/ 1288441 w 1483892"/>
              <a:gd name="connsiteY1" fmla="*/ 1162050 h 2095500"/>
              <a:gd name="connsiteX2" fmla="*/ 202591 w 1483892"/>
              <a:gd name="connsiteY2" fmla="*/ 666750 h 2095500"/>
              <a:gd name="connsiteX3" fmla="*/ 2566 w 1483892"/>
              <a:gd name="connsiteY3" fmla="*/ 0 h 2095500"/>
            </a:gdLst>
            <a:ahLst/>
            <a:cxnLst>
              <a:cxn ang="0">
                <a:pos x="connsiteX0" y="connsiteY0"/>
              </a:cxn>
              <a:cxn ang="0">
                <a:pos x="connsiteX1" y="connsiteY1"/>
              </a:cxn>
              <a:cxn ang="0">
                <a:pos x="connsiteX2" y="connsiteY2"/>
              </a:cxn>
              <a:cxn ang="0">
                <a:pos x="connsiteX3" y="connsiteY3"/>
              </a:cxn>
            </a:cxnLst>
            <a:rect l="l" t="t" r="r" b="b"/>
            <a:pathLst>
              <a:path w="1483892" h="2095500">
                <a:moveTo>
                  <a:pt x="1478941" y="2095500"/>
                </a:moveTo>
                <a:cubicBezTo>
                  <a:pt x="1490053" y="1747837"/>
                  <a:pt x="1501166" y="1400175"/>
                  <a:pt x="1288441" y="1162050"/>
                </a:cubicBezTo>
                <a:cubicBezTo>
                  <a:pt x="1075716" y="923925"/>
                  <a:pt x="416903" y="860425"/>
                  <a:pt x="202591" y="666750"/>
                </a:cubicBezTo>
                <a:cubicBezTo>
                  <a:pt x="-11722" y="473075"/>
                  <a:pt x="-4578" y="236537"/>
                  <a:pt x="2566" y="0"/>
                </a:cubicBezTo>
              </a:path>
            </a:pathLst>
          </a:custGeom>
          <a:noFill/>
          <a:ln w="28575">
            <a:solidFill>
              <a:srgbClr val="EC7061"/>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 name="Freeform 10"/>
          <p:cNvSpPr/>
          <p:nvPr/>
        </p:nvSpPr>
        <p:spPr bwMode="gray">
          <a:xfrm>
            <a:off x="8936747" y="1688182"/>
            <a:ext cx="925998" cy="3876675"/>
          </a:xfrm>
          <a:custGeom>
            <a:avLst/>
            <a:gdLst>
              <a:gd name="connsiteX0" fmla="*/ 2073 w 925998"/>
              <a:gd name="connsiteY0" fmla="*/ 3876675 h 3876675"/>
              <a:gd name="connsiteX1" fmla="*/ 144948 w 925998"/>
              <a:gd name="connsiteY1" fmla="*/ 1457325 h 3876675"/>
              <a:gd name="connsiteX2" fmla="*/ 925998 w 925998"/>
              <a:gd name="connsiteY2" fmla="*/ 0 h 3876675"/>
            </a:gdLst>
            <a:ahLst/>
            <a:cxnLst>
              <a:cxn ang="0">
                <a:pos x="connsiteX0" y="connsiteY0"/>
              </a:cxn>
              <a:cxn ang="0">
                <a:pos x="connsiteX1" y="connsiteY1"/>
              </a:cxn>
              <a:cxn ang="0">
                <a:pos x="connsiteX2" y="connsiteY2"/>
              </a:cxn>
            </a:cxnLst>
            <a:rect l="l" t="t" r="r" b="b"/>
            <a:pathLst>
              <a:path w="925998" h="3876675">
                <a:moveTo>
                  <a:pt x="2073" y="3876675"/>
                </a:moveTo>
                <a:cubicBezTo>
                  <a:pt x="-3483" y="2990056"/>
                  <a:pt x="-9039" y="2103437"/>
                  <a:pt x="144948" y="1457325"/>
                </a:cubicBezTo>
                <a:cubicBezTo>
                  <a:pt x="298935" y="811213"/>
                  <a:pt x="612466" y="405606"/>
                  <a:pt x="925998" y="0"/>
                </a:cubicBezTo>
              </a:path>
            </a:pathLst>
          </a:custGeom>
          <a:noFill/>
          <a:ln w="28575">
            <a:solidFill>
              <a:srgbClr val="00B0F0"/>
            </a:solidFill>
            <a:prstDash val="dash"/>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5" name="Rectangular Callout 94"/>
          <p:cNvSpPr/>
          <p:nvPr/>
        </p:nvSpPr>
        <p:spPr bwMode="gray">
          <a:xfrm>
            <a:off x="7290421" y="3608713"/>
            <a:ext cx="952551" cy="406091"/>
          </a:xfrm>
          <a:prstGeom prst="wedgeRectCallout">
            <a:avLst>
              <a:gd name="adj1" fmla="val 28959"/>
              <a:gd name="adj2" fmla="val 922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Forbidden web traffic</a:t>
            </a:r>
          </a:p>
        </p:txBody>
      </p:sp>
      <p:sp>
        <p:nvSpPr>
          <p:cNvPr id="40" name="Multiply 90"/>
          <p:cNvSpPr/>
          <p:nvPr/>
        </p:nvSpPr>
        <p:spPr bwMode="gray">
          <a:xfrm>
            <a:off x="8682122" y="3543100"/>
            <a:ext cx="252028" cy="253371"/>
          </a:xfrm>
          <a:prstGeom prst="mathMultiply">
            <a:avLst/>
          </a:prstGeom>
          <a:solidFill>
            <a:srgbClr val="EC7061"/>
          </a:solidFill>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41" name="Multiply 91"/>
          <p:cNvSpPr/>
          <p:nvPr/>
        </p:nvSpPr>
        <p:spPr bwMode="gray">
          <a:xfrm>
            <a:off x="9046558" y="3543099"/>
            <a:ext cx="252028" cy="253371"/>
          </a:xfrm>
          <a:prstGeom prst="mathMultiply">
            <a:avLst/>
          </a:prstGeom>
          <a:solidFill>
            <a:srgbClr val="EC7061"/>
          </a:solidFill>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Tree>
    <p:extLst>
      <p:ext uri="{BB962C8B-B14F-4D97-AF65-F5344CB8AC3E}">
        <p14:creationId xmlns:p14="http://schemas.microsoft.com/office/powerpoint/2010/main" val="32478874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646170D8-462F-4129-8D18-4EAA20A6987D}"/>
              </a:ext>
            </a:extLst>
          </p:cNvPr>
          <p:cNvSpPr>
            <a:spLocks noGrp="1"/>
          </p:cNvSpPr>
          <p:nvPr>
            <p:ph type="title"/>
          </p:nvPr>
        </p:nvSpPr>
        <p:spPr bwMode="gray"/>
        <p:txBody>
          <a:bodyPr/>
          <a:lstStyle/>
          <a:p>
            <a:r>
              <a:rPr lang="en-US"/>
              <a:t>Security Technology Application Example</a:t>
            </a:r>
            <a:endParaRPr lang="en-US" dirty="0"/>
          </a:p>
        </p:txBody>
      </p:sp>
      <p:sp>
        <p:nvSpPr>
          <p:cNvPr id="4" name="Text Placeholder 3">
            <a:extLst>
              <a:ext uri="{FF2B5EF4-FFF2-40B4-BE49-F238E27FC236}">
                <a16:creationId xmlns="" xmlns:a16="http://schemas.microsoft.com/office/drawing/2014/main" id="{ED1AE2F3-C87F-48D8-A22E-204E32F4EC0D}"/>
              </a:ext>
            </a:extLst>
          </p:cNvPr>
          <p:cNvSpPr>
            <a:spLocks noGrp="1"/>
          </p:cNvSpPr>
          <p:nvPr>
            <p:ph type="body" sz="quarter" idx="10"/>
          </p:nvPr>
        </p:nvSpPr>
        <p:spPr bwMode="gray"/>
        <p:txBody>
          <a:bodyPr/>
          <a:lstStyle/>
          <a:p>
            <a:pPr algn="l"/>
            <a:r>
              <a:rPr lang="en-US" sz="1800"/>
              <a:t>Deploying security technologies at the egress can effectively guarantee internal network security.</a:t>
            </a:r>
            <a:endParaRPr lang="en-US" sz="1800" dirty="0"/>
          </a:p>
        </p:txBody>
      </p:sp>
      <p:sp>
        <p:nvSpPr>
          <p:cNvPr id="5" name="圆角矩形 75">
            <a:extLst>
              <a:ext uri="{FF2B5EF4-FFF2-40B4-BE49-F238E27FC236}">
                <a16:creationId xmlns="" xmlns:a16="http://schemas.microsoft.com/office/drawing/2014/main" id="{FDAEA8C1-0F41-4F63-B62F-F50B6C6D42FB}"/>
              </a:ext>
            </a:extLst>
          </p:cNvPr>
          <p:cNvSpPr/>
          <p:nvPr/>
        </p:nvSpPr>
        <p:spPr bwMode="gray">
          <a:xfrm>
            <a:off x="1247774" y="1780959"/>
            <a:ext cx="969645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Security technology application scenario</a:t>
            </a:r>
          </a:p>
        </p:txBody>
      </p:sp>
      <p:sp>
        <p:nvSpPr>
          <p:cNvPr id="6" name="圆角矩形 75">
            <a:extLst>
              <a:ext uri="{FF2B5EF4-FFF2-40B4-BE49-F238E27FC236}">
                <a16:creationId xmlns="" xmlns:a16="http://schemas.microsoft.com/office/drawing/2014/main" id="{D1071A55-66ED-46C6-BBFA-5C47DB7206F5}"/>
              </a:ext>
            </a:extLst>
          </p:cNvPr>
          <p:cNvSpPr/>
          <p:nvPr/>
        </p:nvSpPr>
        <p:spPr bwMode="gray">
          <a:xfrm>
            <a:off x="1247774" y="2215248"/>
            <a:ext cx="9696452" cy="37123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The public network has high security risks. You are advised to deploy the firewall function for links connected to the public network to improve internal network security.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The private network has relatively low security risks. Therefore, the firewall function does not need to be deployed.</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159">
            <a:extLst>
              <a:ext uri="{FF2B5EF4-FFF2-40B4-BE49-F238E27FC236}">
                <a16:creationId xmlns="" xmlns:a16="http://schemas.microsoft.com/office/drawing/2014/main" id="{B81E6B62-DB16-4C5C-9A52-6C3E7A83EC26}"/>
              </a:ext>
            </a:extLst>
          </p:cNvPr>
          <p:cNvSpPr/>
          <p:nvPr/>
        </p:nvSpPr>
        <p:spPr bwMode="gray">
          <a:xfrm flipH="1">
            <a:off x="3413944" y="3007141"/>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159">
            <a:extLst>
              <a:ext uri="{FF2B5EF4-FFF2-40B4-BE49-F238E27FC236}">
                <a16:creationId xmlns="" xmlns:a16="http://schemas.microsoft.com/office/drawing/2014/main" id="{8026D36C-6FA5-44F3-9E41-F6A39F1A5F34}"/>
              </a:ext>
            </a:extLst>
          </p:cNvPr>
          <p:cNvSpPr/>
          <p:nvPr/>
        </p:nvSpPr>
        <p:spPr bwMode="gray">
          <a:xfrm flipH="1">
            <a:off x="6625124" y="2440784"/>
            <a:ext cx="1306971" cy="6831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rPr>
              <a:t>Internet</a:t>
            </a:r>
          </a:p>
        </p:txBody>
      </p:sp>
      <p:cxnSp>
        <p:nvCxnSpPr>
          <p:cNvPr id="11" name="Straight Connector 10">
            <a:extLst>
              <a:ext uri="{FF2B5EF4-FFF2-40B4-BE49-F238E27FC236}">
                <a16:creationId xmlns="" xmlns:a16="http://schemas.microsoft.com/office/drawing/2014/main" id="{AA22AD82-5CB3-4D6F-B07D-EF6896874639}"/>
              </a:ext>
            </a:extLst>
          </p:cNvPr>
          <p:cNvCxnSpPr>
            <a:cxnSpLocks/>
            <a:stCxn id="14" idx="0"/>
            <a:endCxn id="10" idx="21"/>
          </p:cNvCxnSpPr>
          <p:nvPr/>
        </p:nvCxnSpPr>
        <p:spPr bwMode="gray">
          <a:xfrm flipV="1">
            <a:off x="4886596" y="2919767"/>
            <a:ext cx="1738528" cy="47028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Freeform 159">
            <a:extLst>
              <a:ext uri="{FF2B5EF4-FFF2-40B4-BE49-F238E27FC236}">
                <a16:creationId xmlns="" xmlns:a16="http://schemas.microsoft.com/office/drawing/2014/main" id="{F81E1E8E-B9BE-4B72-ADEB-9703B1DC25AA}"/>
              </a:ext>
            </a:extLst>
          </p:cNvPr>
          <p:cNvSpPr/>
          <p:nvPr/>
        </p:nvSpPr>
        <p:spPr bwMode="gray">
          <a:xfrm flipH="1">
            <a:off x="6625124" y="3851329"/>
            <a:ext cx="1306971" cy="6831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rPr>
              <a:t>MPLS</a:t>
            </a:r>
          </a:p>
        </p:txBody>
      </p:sp>
      <p:cxnSp>
        <p:nvCxnSpPr>
          <p:cNvPr id="13" name="Straight Connector 12">
            <a:extLst>
              <a:ext uri="{FF2B5EF4-FFF2-40B4-BE49-F238E27FC236}">
                <a16:creationId xmlns="" xmlns:a16="http://schemas.microsoft.com/office/drawing/2014/main" id="{F81CBB1F-3F5F-4A11-B413-8818CD9F0BAE}"/>
              </a:ext>
            </a:extLst>
          </p:cNvPr>
          <p:cNvCxnSpPr>
            <a:cxnSpLocks/>
            <a:stCxn id="14" idx="2"/>
            <a:endCxn id="12" idx="21"/>
          </p:cNvCxnSpPr>
          <p:nvPr/>
        </p:nvCxnSpPr>
        <p:spPr bwMode="gray">
          <a:xfrm>
            <a:off x="4886596" y="3750093"/>
            <a:ext cx="1738528" cy="58021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Picture 12" descr="E:\2016.01\1.12 扁平化图标\蓝色\AR-蓝色最新-40.png">
            <a:extLst>
              <a:ext uri="{FF2B5EF4-FFF2-40B4-BE49-F238E27FC236}">
                <a16:creationId xmlns="" xmlns:a16="http://schemas.microsoft.com/office/drawing/2014/main" id="{5D8E49DA-35D8-40A4-8A83-DC015E92161B}"/>
              </a:ext>
            </a:extLst>
          </p:cNvPr>
          <p:cNvPicPr>
            <a:picLocks noChangeAspect="1" noChangeArrowheads="1"/>
          </p:cNvPicPr>
          <p:nvPr/>
        </p:nvPicPr>
        <p:blipFill>
          <a:blip r:embed="rId3" cstate="print"/>
          <a:srcRect/>
          <a:stretch>
            <a:fillRect/>
          </a:stretch>
        </p:blipFill>
        <p:spPr bwMode="gray">
          <a:xfrm>
            <a:off x="4666571" y="3390053"/>
            <a:ext cx="440049" cy="360040"/>
          </a:xfrm>
          <a:prstGeom prst="rect">
            <a:avLst/>
          </a:prstGeom>
          <a:noFill/>
        </p:spPr>
      </p:pic>
      <p:pic>
        <p:nvPicPr>
          <p:cNvPr id="45" name="图片 51">
            <a:extLst>
              <a:ext uri="{FF2B5EF4-FFF2-40B4-BE49-F238E27FC236}">
                <a16:creationId xmlns="" xmlns:a16="http://schemas.microsoft.com/office/drawing/2014/main" id="{4506E935-4F80-4EE0-8728-4A50E6512D59}"/>
              </a:ext>
            </a:extLst>
          </p:cNvPr>
          <p:cNvPicPr>
            <a:picLocks noChangeAspect="1"/>
          </p:cNvPicPr>
          <p:nvPr/>
        </p:nvPicPr>
        <p:blipFill>
          <a:blip r:embed="rId4"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4847656" y="3211566"/>
            <a:ext cx="362506" cy="296596"/>
          </a:xfrm>
          <a:prstGeom prst="rect">
            <a:avLst/>
          </a:prstGeom>
        </p:spPr>
      </p:pic>
      <p:sp>
        <p:nvSpPr>
          <p:cNvPr id="46" name="Rectangular Callout 94">
            <a:extLst>
              <a:ext uri="{FF2B5EF4-FFF2-40B4-BE49-F238E27FC236}">
                <a16:creationId xmlns="" xmlns:a16="http://schemas.microsoft.com/office/drawing/2014/main" id="{81B44F5D-1782-4562-8080-E5B64AAF219F}"/>
              </a:ext>
            </a:extLst>
          </p:cNvPr>
          <p:cNvSpPr/>
          <p:nvPr/>
        </p:nvSpPr>
        <p:spPr bwMode="gray">
          <a:xfrm>
            <a:off x="4019657" y="2355446"/>
            <a:ext cx="1447492" cy="641250"/>
          </a:xfrm>
          <a:prstGeom prst="wedgeRectCallout">
            <a:avLst>
              <a:gd name="adj1" fmla="val 17021"/>
              <a:gd name="adj2" fmla="val 847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Deploy the firewall function for Internet links.</a:t>
            </a:r>
          </a:p>
        </p:txBody>
      </p:sp>
      <p:sp>
        <p:nvSpPr>
          <p:cNvPr id="47" name="TextBox 46">
            <a:extLst>
              <a:ext uri="{FF2B5EF4-FFF2-40B4-BE49-F238E27FC236}">
                <a16:creationId xmlns="" xmlns:a16="http://schemas.microsoft.com/office/drawing/2014/main" id="{DDED7CE6-F1D2-4294-A541-4FBBF0C200CC}"/>
              </a:ext>
            </a:extLst>
          </p:cNvPr>
          <p:cNvSpPr txBox="1"/>
          <p:nvPr/>
        </p:nvSpPr>
        <p:spPr bwMode="gray">
          <a:xfrm>
            <a:off x="4153702" y="3123975"/>
            <a:ext cx="732893" cy="276999"/>
          </a:xfrm>
          <a:prstGeom prst="rect">
            <a:avLst/>
          </a:prstGeom>
          <a:noFill/>
        </p:spPr>
        <p:txBody>
          <a:bodyPr wrap="none" rtlCol="0">
            <a:spAutoFit/>
          </a:bodyPr>
          <a:lstStyle/>
          <a:p>
            <a:pPr fontAlgn="ctr"/>
            <a:r>
              <a:rPr lang="en-US" sz="1200" dirty="0">
                <a:latin typeface="Huawei Sans" panose="020C0503030203020204" pitchFamily="34" charset="0"/>
              </a:rPr>
              <a:t>Firewall</a:t>
            </a:r>
          </a:p>
        </p:txBody>
      </p:sp>
      <p:sp>
        <p:nvSpPr>
          <p:cNvPr id="48" name="TextBox 47">
            <a:extLst>
              <a:ext uri="{FF2B5EF4-FFF2-40B4-BE49-F238E27FC236}">
                <a16:creationId xmlns="" xmlns:a16="http://schemas.microsoft.com/office/drawing/2014/main" id="{F12F0CCD-4312-4099-BC37-921E5C33E9D4}"/>
              </a:ext>
            </a:extLst>
          </p:cNvPr>
          <p:cNvSpPr txBox="1"/>
          <p:nvPr/>
        </p:nvSpPr>
        <p:spPr bwMode="gray">
          <a:xfrm>
            <a:off x="3618048" y="3431573"/>
            <a:ext cx="1112805" cy="276999"/>
          </a:xfrm>
          <a:prstGeom prst="rect">
            <a:avLst/>
          </a:prstGeom>
          <a:noFill/>
        </p:spPr>
        <p:txBody>
          <a:bodyPr wrap="none" rtlCol="0">
            <a:spAutoFit/>
          </a:bodyPr>
          <a:lstStyle/>
          <a:p>
            <a:pPr fontAlgn="ctr"/>
            <a:r>
              <a:rPr lang="en-US" sz="1200" dirty="0">
                <a:latin typeface="Huawei Sans" panose="020C0503030203020204" pitchFamily="34" charset="0"/>
              </a:rPr>
              <a:t>Egress device</a:t>
            </a:r>
          </a:p>
        </p:txBody>
      </p:sp>
    </p:spTree>
    <p:extLst>
      <p:ext uri="{BB962C8B-B14F-4D97-AF65-F5344CB8AC3E}">
        <p14:creationId xmlns:p14="http://schemas.microsoft.com/office/powerpoint/2010/main" val="14651873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600" dirty="0"/>
              <a:t>(Multiple-answer question) Which of the following are private line technologies? (     )</a:t>
            </a:r>
          </a:p>
          <a:p>
            <a:pPr lvl="1"/>
            <a:r>
              <a:rPr lang="en-US" altLang="zh-CN" sz="1400" dirty="0"/>
              <a:t>SDH</a:t>
            </a:r>
          </a:p>
          <a:p>
            <a:pPr lvl="1"/>
            <a:r>
              <a:rPr lang="en-US" altLang="zh-CN" sz="1400" dirty="0"/>
              <a:t>L2TP</a:t>
            </a:r>
          </a:p>
          <a:p>
            <a:pPr lvl="1"/>
            <a:r>
              <a:rPr lang="en-US" altLang="zh-CN" sz="1400" dirty="0"/>
              <a:t>MPLS VPN</a:t>
            </a:r>
          </a:p>
          <a:p>
            <a:pPr lvl="1"/>
            <a:r>
              <a:rPr lang="en-US" altLang="zh-CN" sz="1400" dirty="0"/>
              <a:t>IPsec VPN</a:t>
            </a:r>
          </a:p>
          <a:p>
            <a:r>
              <a:rPr lang="en-US" sz="1600" dirty="0"/>
              <a:t>(True or false) SRP technology can flexibly select egress links based on the link quality. (     )</a:t>
            </a:r>
          </a:p>
          <a:p>
            <a:pPr lvl="1"/>
            <a:r>
              <a:rPr lang="en-US" sz="1400" dirty="0"/>
              <a:t>True</a:t>
            </a:r>
            <a:endParaRPr lang="en-US" altLang="zh-CN" sz="1400" dirty="0"/>
          </a:p>
          <a:p>
            <a:pPr lvl="1"/>
            <a:r>
              <a:rPr lang="en-US" sz="1400" dirty="0"/>
              <a:t>False</a:t>
            </a:r>
          </a:p>
        </p:txBody>
      </p:sp>
    </p:spTree>
    <p:extLst>
      <p:ext uri="{BB962C8B-B14F-4D97-AF65-F5344CB8AC3E}">
        <p14:creationId xmlns:p14="http://schemas.microsoft.com/office/powerpoint/2010/main" val="22093302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1800"/>
              <a:t>There are two WAN interconnection modes: private line and VPN.</a:t>
            </a:r>
            <a:endParaRPr lang="en-US" altLang="zh-CN" sz="1800"/>
          </a:p>
          <a:p>
            <a:r>
              <a:rPr lang="en-US" sz="1800"/>
              <a:t>To ensure WAN reliability, the link quality needs to be detected first, and then specific technologies are used to select a proper egress or egress link based on the link quality.</a:t>
            </a:r>
            <a:endParaRPr lang="en-US" altLang="zh-CN" sz="1800"/>
          </a:p>
          <a:p>
            <a:r>
              <a:rPr lang="en-US" sz="1800"/>
              <a:t>There are many WAN optimization methods. Typically, QoS is used to control egress traffic and FEC is used to ensure reliable data forwarding on WANs.</a:t>
            </a:r>
            <a:endParaRPr lang="en-US" altLang="zh-CN" sz="1800"/>
          </a:p>
          <a:p>
            <a:r>
              <a:rPr lang="en-US" sz="1800"/>
              <a:t>WAN security needs to be ensured from two aspects: WAN transmission and WAN egress. Typically, IPsec is used to guarantee WAN transmission security, while technologies such as firewall are used to guarantee WAN egress security.</a:t>
            </a:r>
            <a:endParaRPr lang="en-US" sz="1800" dirty="0"/>
          </a:p>
        </p:txBody>
      </p:sp>
    </p:spTree>
    <p:extLst>
      <p:ext uri="{BB962C8B-B14F-4D97-AF65-F5344CB8AC3E}">
        <p14:creationId xmlns:p14="http://schemas.microsoft.com/office/powerpoint/2010/main" val="5791736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248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WAN and Enterprise WAN Interconnection</a:t>
            </a:r>
            <a:endParaRPr lang="en-US" dirty="0"/>
          </a:p>
        </p:txBody>
      </p:sp>
      <p:sp>
        <p:nvSpPr>
          <p:cNvPr id="3" name="Text Placeholder 2"/>
          <p:cNvSpPr>
            <a:spLocks noGrp="1"/>
          </p:cNvSpPr>
          <p:nvPr>
            <p:ph type="body" sz="quarter" idx="10"/>
          </p:nvPr>
        </p:nvSpPr>
        <p:spPr bwMode="gray">
          <a:xfrm>
            <a:off x="455612" y="1052514"/>
            <a:ext cx="4865110" cy="4875042"/>
          </a:xfrm>
        </p:spPr>
        <p:txBody>
          <a:bodyPr/>
          <a:lstStyle/>
          <a:p>
            <a:pPr algn="l"/>
            <a:r>
              <a:rPr lang="en-US" sz="1800" dirty="0"/>
              <a:t>Enterprise WAN interconnection refers to the interconnection between nodes at different levels, such as the headquarters (HQ), data centers (DCs), branches, fixed offices, and mobile offices within enterprises.</a:t>
            </a:r>
            <a:endParaRPr lang="en-US" altLang="zh-CN" sz="1800" dirty="0"/>
          </a:p>
          <a:p>
            <a:pPr algn="l"/>
            <a:r>
              <a:rPr lang="en-US" sz="1800" dirty="0"/>
              <a:t>Generally, enterprise WAN interconnection depends on a carrier-built or self-built WAN. </a:t>
            </a:r>
            <a:endParaRPr lang="en-US" altLang="zh-CN" sz="1800" dirty="0"/>
          </a:p>
        </p:txBody>
      </p:sp>
      <p:grpSp>
        <p:nvGrpSpPr>
          <p:cNvPr id="7" name="组合 6"/>
          <p:cNvGrpSpPr/>
          <p:nvPr/>
        </p:nvGrpSpPr>
        <p:grpSpPr bwMode="gray">
          <a:xfrm>
            <a:off x="5207153" y="1540708"/>
            <a:ext cx="6532856" cy="3817020"/>
            <a:chOff x="5207153" y="2301953"/>
            <a:chExt cx="6532856" cy="3817020"/>
          </a:xfrm>
        </p:grpSpPr>
        <p:sp>
          <p:nvSpPr>
            <p:cNvPr id="4" name="梯形 41"/>
            <p:cNvSpPr/>
            <p:nvPr/>
          </p:nvSpPr>
          <p:spPr bwMode="gray">
            <a:xfrm>
              <a:off x="5207153" y="3921823"/>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mn-ea"/>
                <a:sym typeface="Huawei Sans" panose="020C0503030203020204" pitchFamily="34" charset="0"/>
              </a:endParaRPr>
            </a:p>
          </p:txBody>
        </p:sp>
        <p:pic>
          <p:nvPicPr>
            <p:cNvPr id="25" name="图片 31"/>
            <p:cNvPicPr>
              <a:picLocks noChangeAspect="1"/>
            </p:cNvPicPr>
            <p:nvPr/>
          </p:nvPicPr>
          <p:blipFill>
            <a:blip r:embed="rId3">
              <a:duotone>
                <a:schemeClr val="bg2">
                  <a:shade val="45000"/>
                  <a:satMod val="135000"/>
                </a:schemeClr>
                <a:prstClr val="white"/>
              </a:duotone>
            </a:blip>
            <a:stretch>
              <a:fillRect/>
            </a:stretch>
          </p:blipFill>
          <p:spPr bwMode="gray">
            <a:xfrm>
              <a:off x="7240786" y="4725885"/>
              <a:ext cx="466668" cy="389308"/>
            </a:xfrm>
            <a:prstGeom prst="rect">
              <a:avLst/>
            </a:prstGeom>
          </p:spPr>
        </p:pic>
        <p:pic>
          <p:nvPicPr>
            <p:cNvPr id="26" name="图片 31"/>
            <p:cNvPicPr>
              <a:picLocks noChangeAspect="1"/>
            </p:cNvPicPr>
            <p:nvPr/>
          </p:nvPicPr>
          <p:blipFill>
            <a:blip r:embed="rId3">
              <a:duotone>
                <a:schemeClr val="bg2">
                  <a:shade val="45000"/>
                  <a:satMod val="135000"/>
                </a:schemeClr>
                <a:prstClr val="white"/>
              </a:duotone>
            </a:blip>
            <a:stretch>
              <a:fillRect/>
            </a:stretch>
          </p:blipFill>
          <p:spPr bwMode="gray">
            <a:xfrm>
              <a:off x="6493869" y="5585896"/>
              <a:ext cx="466668" cy="389308"/>
            </a:xfrm>
            <a:prstGeom prst="rect">
              <a:avLst/>
            </a:prstGeom>
          </p:spPr>
        </p:pic>
        <p:pic>
          <p:nvPicPr>
            <p:cNvPr id="27" name="图片 25"/>
            <p:cNvPicPr>
              <a:picLocks noChangeAspect="1"/>
            </p:cNvPicPr>
            <p:nvPr/>
          </p:nvPicPr>
          <p:blipFill>
            <a:blip r:embed="rId3">
              <a:duotone>
                <a:schemeClr val="bg2">
                  <a:shade val="45000"/>
                  <a:satMod val="135000"/>
                </a:schemeClr>
                <a:prstClr val="white"/>
              </a:duotone>
            </a:blip>
            <a:stretch>
              <a:fillRect/>
            </a:stretch>
          </p:blipFill>
          <p:spPr bwMode="gray">
            <a:xfrm>
              <a:off x="9487333" y="5118279"/>
              <a:ext cx="466668" cy="389308"/>
            </a:xfrm>
            <a:prstGeom prst="rect">
              <a:avLst/>
            </a:prstGeom>
          </p:spPr>
        </p:pic>
        <p:pic>
          <p:nvPicPr>
            <p:cNvPr id="28" name="图片 31"/>
            <p:cNvPicPr>
              <a:picLocks noChangeAspect="1"/>
            </p:cNvPicPr>
            <p:nvPr/>
          </p:nvPicPr>
          <p:blipFill>
            <a:blip r:embed="rId3">
              <a:duotone>
                <a:schemeClr val="bg2">
                  <a:shade val="45000"/>
                  <a:satMod val="135000"/>
                </a:schemeClr>
                <a:prstClr val="white"/>
              </a:duotone>
            </a:blip>
            <a:stretch>
              <a:fillRect/>
            </a:stretch>
          </p:blipFill>
          <p:spPr bwMode="gray">
            <a:xfrm>
              <a:off x="8629316" y="4270773"/>
              <a:ext cx="466668" cy="389308"/>
            </a:xfrm>
            <a:prstGeom prst="rect">
              <a:avLst/>
            </a:prstGeom>
          </p:spPr>
        </p:pic>
        <p:sp>
          <p:nvSpPr>
            <p:cNvPr id="34" name="Freeform 159"/>
            <p:cNvSpPr/>
            <p:nvPr/>
          </p:nvSpPr>
          <p:spPr bwMode="gray">
            <a:xfrm flipH="1">
              <a:off x="7481176" y="4937625"/>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88000" rIns="216000" rtlCol="0" anchor="ctr">
              <a:noAutofit/>
            </a:bodyPr>
            <a:lstStyle/>
            <a:p>
              <a:pPr algn="ctr" fontAlgn="ctr">
                <a:lnSpc>
                  <a:spcPct val="90000"/>
                </a:lnSpc>
              </a:pPr>
              <a:r>
                <a:rPr lang="en-US" sz="1200" dirty="0">
                  <a:solidFill>
                    <a:schemeClr val="bg1">
                      <a:lumMod val="50000"/>
                    </a:schemeClr>
                  </a:solidFill>
                  <a:latin typeface="Huawei Sans" panose="020C0503030203020204" pitchFamily="34" charset="0"/>
                </a:rPr>
                <a:t>Carrier network/Self-built network</a:t>
              </a:r>
            </a:p>
          </p:txBody>
        </p:sp>
        <p:pic>
          <p:nvPicPr>
            <p:cNvPr id="29" name="图片 86"/>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989461" y="4857177"/>
              <a:ext cx="391752" cy="321237"/>
            </a:xfrm>
            <a:prstGeom prst="rect">
              <a:avLst/>
            </a:prstGeom>
          </p:spPr>
        </p:pic>
        <p:pic>
          <p:nvPicPr>
            <p:cNvPr id="31" name="Picture 12" descr="E:\2016.01\1.12 扁平化图标\蓝色\AR-蓝色最新-40.png">
              <a:extLst>
                <a:ext uri="{FF2B5EF4-FFF2-40B4-BE49-F238E27FC236}">
                  <a16:creationId xmlns="" xmlns:a16="http://schemas.microsoft.com/office/drawing/2014/main" id="{3A92A8EE-6625-41D1-B9EE-F4280D7211F3}"/>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8209761" y="5730330"/>
              <a:ext cx="392039" cy="320760"/>
            </a:xfrm>
            <a:prstGeom prst="rect">
              <a:avLst/>
            </a:prstGeom>
            <a:noFill/>
          </p:spPr>
        </p:pic>
        <p:pic>
          <p:nvPicPr>
            <p:cNvPr id="32" name="图片 8" descr="DSLAM-蓝.png"/>
            <p:cNvPicPr>
              <a:picLocks noChangeAspect="1"/>
            </p:cNvPicPr>
            <p:nvPr/>
          </p:nvPicPr>
          <p:blipFill>
            <a:blip r:embed="rId6" cstate="print">
              <a:duotone>
                <a:schemeClr val="bg2">
                  <a:shade val="45000"/>
                  <a:satMod val="135000"/>
                </a:schemeClr>
                <a:prstClr val="white"/>
              </a:duotone>
            </a:blip>
            <a:stretch>
              <a:fillRect/>
            </a:stretch>
          </p:blipFill>
          <p:spPr bwMode="gray">
            <a:xfrm>
              <a:off x="7606522" y="5730330"/>
              <a:ext cx="392042" cy="320760"/>
            </a:xfrm>
            <a:prstGeom prst="rect">
              <a:avLst/>
            </a:prstGeom>
          </p:spPr>
        </p:pic>
        <p:pic>
          <p:nvPicPr>
            <p:cNvPr id="33" name="图片 1118"/>
            <p:cNvPicPr>
              <a:picLocks noChangeAspect="1"/>
            </p:cNvPicPr>
            <p:nvPr/>
          </p:nvPicPr>
          <p:blipFill>
            <a:blip r:embed="rId7">
              <a:grayscl/>
            </a:blip>
            <a:stretch>
              <a:fillRect/>
            </a:stretch>
          </p:blipFill>
          <p:spPr bwMode="gray">
            <a:xfrm>
              <a:off x="8834535" y="5709838"/>
              <a:ext cx="450745" cy="361743"/>
            </a:xfrm>
            <a:prstGeom prst="rect">
              <a:avLst/>
            </a:prstGeom>
          </p:spPr>
        </p:pic>
        <p:cxnSp>
          <p:nvCxnSpPr>
            <p:cNvPr id="35" name="直接连接符 133"/>
            <p:cNvCxnSpPr>
              <a:stCxn id="26" idx="3"/>
              <a:endCxn id="34" idx="21"/>
            </p:cNvCxnSpPr>
            <p:nvPr/>
          </p:nvCxnSpPr>
          <p:spPr bwMode="gray">
            <a:xfrm flipV="1">
              <a:off x="6960537" y="5639341"/>
              <a:ext cx="520639" cy="14120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38" name="直接连接符 133"/>
            <p:cNvCxnSpPr>
              <a:stCxn id="25" idx="3"/>
              <a:endCxn id="34" idx="24"/>
            </p:cNvCxnSpPr>
            <p:nvPr/>
          </p:nvCxnSpPr>
          <p:spPr bwMode="gray">
            <a:xfrm>
              <a:off x="7707454" y="4920539"/>
              <a:ext cx="60111" cy="39890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41" name="直接连接符 133"/>
            <p:cNvCxnSpPr>
              <a:stCxn id="28" idx="2"/>
              <a:endCxn id="34" idx="1"/>
            </p:cNvCxnSpPr>
            <p:nvPr/>
          </p:nvCxnSpPr>
          <p:spPr bwMode="gray">
            <a:xfrm flipH="1">
              <a:off x="8567103" y="4660081"/>
              <a:ext cx="295547" cy="41760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30" name="图片 13" descr="开放网络-蓝.png"/>
            <p:cNvPicPr>
              <a:picLocks noChangeAspect="1"/>
            </p:cNvPicPr>
            <p:nvPr/>
          </p:nvPicPr>
          <p:blipFill>
            <a:blip r:embed="rId8" cstate="print">
              <a:duotone>
                <a:schemeClr val="bg2">
                  <a:shade val="45000"/>
                  <a:satMod val="135000"/>
                </a:schemeClr>
                <a:prstClr val="white"/>
              </a:duotone>
            </a:blip>
            <a:stretch>
              <a:fillRect/>
            </a:stretch>
          </p:blipFill>
          <p:spPr bwMode="gray">
            <a:xfrm>
              <a:off x="8594712" y="4853575"/>
              <a:ext cx="391752" cy="320760"/>
            </a:xfrm>
            <a:prstGeom prst="rect">
              <a:avLst/>
            </a:prstGeom>
          </p:spPr>
        </p:pic>
        <p:cxnSp>
          <p:nvCxnSpPr>
            <p:cNvPr id="44" name="直接连接符 133"/>
            <p:cNvCxnSpPr>
              <a:stCxn id="27" idx="1"/>
              <a:endCxn id="34" idx="7"/>
            </p:cNvCxnSpPr>
            <p:nvPr/>
          </p:nvCxnSpPr>
          <p:spPr bwMode="gray">
            <a:xfrm flipH="1">
              <a:off x="9203758" y="5312933"/>
              <a:ext cx="283575" cy="1574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57" name="直接连接符 133"/>
            <p:cNvCxnSpPr>
              <a:stCxn id="26" idx="0"/>
            </p:cNvCxnSpPr>
            <p:nvPr/>
          </p:nvCxnSpPr>
          <p:spPr bwMode="gray">
            <a:xfrm flipV="1">
              <a:off x="6727203" y="4172245"/>
              <a:ext cx="0" cy="1413651"/>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60" name="直接连接符 133"/>
            <p:cNvCxnSpPr>
              <a:stCxn id="25" idx="0"/>
              <a:endCxn id="6" idx="2"/>
            </p:cNvCxnSpPr>
            <p:nvPr/>
          </p:nvCxnSpPr>
          <p:spPr bwMode="gray">
            <a:xfrm flipV="1">
              <a:off x="7474120" y="3487687"/>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63" name="直接连接符 133"/>
            <p:cNvCxnSpPr>
              <a:stCxn id="28" idx="0"/>
              <a:endCxn id="23" idx="2"/>
            </p:cNvCxnSpPr>
            <p:nvPr/>
          </p:nvCxnSpPr>
          <p:spPr bwMode="gray">
            <a:xfrm flipV="1">
              <a:off x="8862650" y="3032575"/>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66" name="直接连接符 133"/>
            <p:cNvCxnSpPr>
              <a:stCxn id="27" idx="0"/>
              <a:endCxn id="14" idx="2"/>
            </p:cNvCxnSpPr>
            <p:nvPr/>
          </p:nvCxnSpPr>
          <p:spPr bwMode="gray">
            <a:xfrm flipV="1">
              <a:off x="9720667" y="3880081"/>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5" name="梯形 41"/>
            <p:cNvSpPr/>
            <p:nvPr/>
          </p:nvSpPr>
          <p:spPr bwMode="gray">
            <a:xfrm>
              <a:off x="5207153" y="2466931"/>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mn-ea"/>
                <a:sym typeface="Huawei Sans" panose="020C0503030203020204" pitchFamily="34" charset="0"/>
              </a:endParaRPr>
            </a:p>
          </p:txBody>
        </p:sp>
        <p:sp>
          <p:nvSpPr>
            <p:cNvPr id="9" name="Freeform 159"/>
            <p:cNvSpPr/>
            <p:nvPr/>
          </p:nvSpPr>
          <p:spPr bwMode="gray">
            <a:xfrm flipH="1">
              <a:off x="6490960" y="297513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6" name="图片 31"/>
            <p:cNvPicPr>
              <a:picLocks noChangeAspect="1"/>
            </p:cNvPicPr>
            <p:nvPr/>
          </p:nvPicPr>
          <p:blipFill>
            <a:blip r:embed="rId3"/>
            <a:stretch>
              <a:fillRect/>
            </a:stretch>
          </p:blipFill>
          <p:spPr bwMode="gray">
            <a:xfrm>
              <a:off x="7240786" y="3098379"/>
              <a:ext cx="466668" cy="389308"/>
            </a:xfrm>
            <a:prstGeom prst="rect">
              <a:avLst/>
            </a:prstGeom>
          </p:spPr>
        </p:pic>
        <p:pic>
          <p:nvPicPr>
            <p:cNvPr id="8" name="图片 51" descr="交换机.png"/>
            <p:cNvPicPr>
              <a:picLocks noChangeAspect="1"/>
            </p:cNvPicPr>
            <p:nvPr/>
          </p:nvPicPr>
          <p:blipFill>
            <a:blip r:embed="rId9" cstate="print"/>
            <a:stretch>
              <a:fillRect/>
            </a:stretch>
          </p:blipFill>
          <p:spPr bwMode="gray">
            <a:xfrm>
              <a:off x="6735847" y="2757065"/>
              <a:ext cx="417163" cy="341314"/>
            </a:xfrm>
            <a:prstGeom prst="rect">
              <a:avLst/>
            </a:prstGeom>
          </p:spPr>
        </p:pic>
        <p:sp>
          <p:nvSpPr>
            <p:cNvPr id="10" name="Freeform 159"/>
            <p:cNvSpPr/>
            <p:nvPr/>
          </p:nvSpPr>
          <p:spPr bwMode="gray">
            <a:xfrm flipH="1">
              <a:off x="5744043" y="383514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1" name="图片 31"/>
            <p:cNvPicPr>
              <a:picLocks noChangeAspect="1"/>
            </p:cNvPicPr>
            <p:nvPr/>
          </p:nvPicPr>
          <p:blipFill>
            <a:blip r:embed="rId3"/>
            <a:stretch>
              <a:fillRect/>
            </a:stretch>
          </p:blipFill>
          <p:spPr bwMode="gray">
            <a:xfrm>
              <a:off x="6493869" y="3958390"/>
              <a:ext cx="466668" cy="389308"/>
            </a:xfrm>
            <a:prstGeom prst="rect">
              <a:avLst/>
            </a:prstGeom>
          </p:spPr>
        </p:pic>
        <p:pic>
          <p:nvPicPr>
            <p:cNvPr id="12" name="图片 51" descr="交换机.png"/>
            <p:cNvPicPr>
              <a:picLocks noChangeAspect="1"/>
            </p:cNvPicPr>
            <p:nvPr/>
          </p:nvPicPr>
          <p:blipFill>
            <a:blip r:embed="rId9" cstate="print"/>
            <a:stretch>
              <a:fillRect/>
            </a:stretch>
          </p:blipFill>
          <p:spPr bwMode="gray">
            <a:xfrm>
              <a:off x="5988930" y="3617076"/>
              <a:ext cx="417163" cy="341314"/>
            </a:xfrm>
            <a:prstGeom prst="rect">
              <a:avLst/>
            </a:prstGeom>
          </p:spPr>
        </p:pic>
        <p:sp>
          <p:nvSpPr>
            <p:cNvPr id="13" name="Freeform 159"/>
            <p:cNvSpPr/>
            <p:nvPr/>
          </p:nvSpPr>
          <p:spPr bwMode="gray">
            <a:xfrm flipH="1">
              <a:off x="9739912" y="337068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14" name="图片 25"/>
            <p:cNvPicPr>
              <a:picLocks noChangeAspect="1"/>
            </p:cNvPicPr>
            <p:nvPr/>
          </p:nvPicPr>
          <p:blipFill>
            <a:blip r:embed="rId3"/>
            <a:stretch>
              <a:fillRect/>
            </a:stretch>
          </p:blipFill>
          <p:spPr bwMode="gray">
            <a:xfrm>
              <a:off x="9487333" y="3490773"/>
              <a:ext cx="466668" cy="389308"/>
            </a:xfrm>
            <a:prstGeom prst="rect">
              <a:avLst/>
            </a:prstGeom>
          </p:spPr>
        </p:pic>
        <p:pic>
          <p:nvPicPr>
            <p:cNvPr id="16" name="图片 6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10655627" y="3655148"/>
              <a:ext cx="417163" cy="342074"/>
            </a:xfrm>
            <a:prstGeom prst="rect">
              <a:avLst/>
            </a:prstGeom>
          </p:spPr>
        </p:pic>
        <p:pic>
          <p:nvPicPr>
            <p:cNvPr id="17" name="图片 14" descr="交换机.png"/>
            <p:cNvPicPr>
              <a:picLocks noChangeAspect="1"/>
            </p:cNvPicPr>
            <p:nvPr/>
          </p:nvPicPr>
          <p:blipFill>
            <a:blip r:embed="rId11" cstate="print"/>
            <a:stretch>
              <a:fillRect/>
            </a:stretch>
          </p:blipFill>
          <p:spPr bwMode="gray">
            <a:xfrm>
              <a:off x="10377322" y="3190969"/>
              <a:ext cx="420077" cy="343698"/>
            </a:xfrm>
            <a:prstGeom prst="rect">
              <a:avLst/>
            </a:prstGeom>
          </p:spPr>
        </p:pic>
        <p:sp>
          <p:nvSpPr>
            <p:cNvPr id="22" name="Freeform 159"/>
            <p:cNvSpPr/>
            <p:nvPr/>
          </p:nvSpPr>
          <p:spPr bwMode="gray">
            <a:xfrm flipH="1">
              <a:off x="7879490" y="252002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3" name="图片 31"/>
            <p:cNvPicPr>
              <a:picLocks noChangeAspect="1"/>
            </p:cNvPicPr>
            <p:nvPr/>
          </p:nvPicPr>
          <p:blipFill>
            <a:blip r:embed="rId3"/>
            <a:stretch>
              <a:fillRect/>
            </a:stretch>
          </p:blipFill>
          <p:spPr bwMode="gray">
            <a:xfrm>
              <a:off x="8629316" y="2643267"/>
              <a:ext cx="466668" cy="389308"/>
            </a:xfrm>
            <a:prstGeom prst="rect">
              <a:avLst/>
            </a:prstGeom>
          </p:spPr>
        </p:pic>
        <p:pic>
          <p:nvPicPr>
            <p:cNvPr id="24" name="图片 51" descr="交换机.png"/>
            <p:cNvPicPr>
              <a:picLocks noChangeAspect="1"/>
            </p:cNvPicPr>
            <p:nvPr/>
          </p:nvPicPr>
          <p:blipFill>
            <a:blip r:embed="rId9" cstate="print"/>
            <a:stretch>
              <a:fillRect/>
            </a:stretch>
          </p:blipFill>
          <p:spPr bwMode="gray">
            <a:xfrm>
              <a:off x="8124377" y="2301953"/>
              <a:ext cx="417163" cy="341314"/>
            </a:xfrm>
            <a:prstGeom prst="rect">
              <a:avLst/>
            </a:prstGeom>
          </p:spPr>
        </p:pic>
        <p:cxnSp>
          <p:nvCxnSpPr>
            <p:cNvPr id="48" name="直接连接符 133"/>
            <p:cNvCxnSpPr>
              <a:stCxn id="11" idx="3"/>
              <a:endCxn id="14" idx="1"/>
            </p:cNvCxnSpPr>
            <p:nvPr/>
          </p:nvCxnSpPr>
          <p:spPr bwMode="gray">
            <a:xfrm flipV="1">
              <a:off x="6960537" y="3685427"/>
              <a:ext cx="2526796" cy="467617"/>
            </a:xfrm>
            <a:prstGeom prst="line">
              <a:avLst/>
            </a:prstGeom>
            <a:ln w="19050">
              <a:solidFill>
                <a:srgbClr val="E28189"/>
              </a:solidFill>
              <a:prstDash val="dash"/>
            </a:ln>
          </p:spPr>
          <p:style>
            <a:lnRef idx="3">
              <a:schemeClr val="dk1"/>
            </a:lnRef>
            <a:fillRef idx="0">
              <a:schemeClr val="dk1"/>
            </a:fillRef>
            <a:effectRef idx="2">
              <a:schemeClr val="dk1"/>
            </a:effectRef>
            <a:fontRef idx="minor">
              <a:schemeClr val="tx1"/>
            </a:fontRef>
          </p:style>
        </p:cxnSp>
        <p:cxnSp>
          <p:nvCxnSpPr>
            <p:cNvPr id="51" name="直接连接符 133"/>
            <p:cNvCxnSpPr>
              <a:stCxn id="6" idx="3"/>
              <a:endCxn id="14" idx="1"/>
            </p:cNvCxnSpPr>
            <p:nvPr/>
          </p:nvCxnSpPr>
          <p:spPr bwMode="gray">
            <a:xfrm>
              <a:off x="7707454" y="3293033"/>
              <a:ext cx="1779879" cy="392394"/>
            </a:xfrm>
            <a:prstGeom prst="line">
              <a:avLst/>
            </a:prstGeom>
            <a:ln w="19050">
              <a:solidFill>
                <a:srgbClr val="E28189"/>
              </a:solidFill>
              <a:prstDash val="dash"/>
            </a:ln>
          </p:spPr>
          <p:style>
            <a:lnRef idx="3">
              <a:schemeClr val="dk1"/>
            </a:lnRef>
            <a:fillRef idx="0">
              <a:schemeClr val="dk1"/>
            </a:fillRef>
            <a:effectRef idx="2">
              <a:schemeClr val="dk1"/>
            </a:effectRef>
            <a:fontRef idx="minor">
              <a:schemeClr val="tx1"/>
            </a:fontRef>
          </p:style>
        </p:cxnSp>
        <p:cxnSp>
          <p:nvCxnSpPr>
            <p:cNvPr id="54" name="直接连接符 133"/>
            <p:cNvCxnSpPr>
              <a:stCxn id="23" idx="2"/>
              <a:endCxn id="14" idx="1"/>
            </p:cNvCxnSpPr>
            <p:nvPr/>
          </p:nvCxnSpPr>
          <p:spPr bwMode="gray">
            <a:xfrm>
              <a:off x="8862650" y="3032575"/>
              <a:ext cx="624683" cy="652852"/>
            </a:xfrm>
            <a:prstGeom prst="line">
              <a:avLst/>
            </a:prstGeom>
            <a:ln w="19050">
              <a:solidFill>
                <a:srgbClr val="E28189"/>
              </a:solidFill>
              <a:prstDash val="dash"/>
            </a:ln>
          </p:spPr>
          <p:style>
            <a:lnRef idx="3">
              <a:schemeClr val="dk1"/>
            </a:lnRef>
            <a:fillRef idx="0">
              <a:schemeClr val="dk1"/>
            </a:fillRef>
            <a:effectRef idx="2">
              <a:schemeClr val="dk1"/>
            </a:effectRef>
            <a:fontRef idx="minor">
              <a:schemeClr val="tx1"/>
            </a:fontRef>
          </p:style>
        </p:cxnSp>
        <p:sp>
          <p:nvSpPr>
            <p:cNvPr id="69" name="TextBox 68"/>
            <p:cNvSpPr txBox="1"/>
            <p:nvPr/>
          </p:nvSpPr>
          <p:spPr bwMode="gray">
            <a:xfrm>
              <a:off x="9865591" y="4085803"/>
              <a:ext cx="1580072" cy="523220"/>
            </a:xfrm>
            <a:prstGeom prst="rect">
              <a:avLst/>
            </a:prstGeom>
            <a:noFill/>
          </p:spPr>
          <p:txBody>
            <a:bodyPr wrap="square" rtlCol="0">
              <a:spAutoFit/>
            </a:bodyPr>
            <a:lstStyle/>
            <a:p>
              <a:pPr algn="ctr" fontAlgn="ctr"/>
              <a:r>
                <a:rPr lang="en-US" sz="1400" b="1" dirty="0">
                  <a:latin typeface="Huawei Sans" panose="020C0503030203020204" pitchFamily="34" charset="0"/>
                </a:rPr>
                <a:t>Enterprise WAN interconnection</a:t>
              </a:r>
            </a:p>
          </p:txBody>
        </p:sp>
        <p:sp>
          <p:nvSpPr>
            <p:cNvPr id="70" name="TextBox 69"/>
            <p:cNvSpPr txBox="1"/>
            <p:nvPr/>
          </p:nvSpPr>
          <p:spPr bwMode="gray">
            <a:xfrm>
              <a:off x="10385369" y="5779392"/>
              <a:ext cx="638316" cy="307777"/>
            </a:xfrm>
            <a:prstGeom prst="rect">
              <a:avLst/>
            </a:prstGeom>
            <a:noFill/>
          </p:spPr>
          <p:txBody>
            <a:bodyPr wrap="none" rtlCol="0">
              <a:spAutoFit/>
            </a:bodyPr>
            <a:lstStyle/>
            <a:p>
              <a:pPr fontAlgn="ctr"/>
              <a:r>
                <a:rPr lang="en-US" sz="1400" b="1" dirty="0">
                  <a:solidFill>
                    <a:schemeClr val="bg1">
                      <a:lumMod val="50000"/>
                    </a:schemeClr>
                  </a:solidFill>
                  <a:latin typeface="Huawei Sans" panose="020C0503030203020204" pitchFamily="34" charset="0"/>
                </a:rPr>
                <a:t>WAN</a:t>
              </a:r>
            </a:p>
          </p:txBody>
        </p:sp>
      </p:grpSp>
    </p:spTree>
    <p:extLst>
      <p:ext uri="{BB962C8B-B14F-4D97-AF65-F5344CB8AC3E}">
        <p14:creationId xmlns:p14="http://schemas.microsoft.com/office/powerpoint/2010/main" val="35401381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Major Enterprise WAN Interconnection Modes</a:t>
            </a:r>
            <a:endParaRPr lang="en-US" altLang="zh-CN" dirty="0"/>
          </a:p>
        </p:txBody>
      </p:sp>
      <p:sp>
        <p:nvSpPr>
          <p:cNvPr id="5" name="Text Placeholder 4"/>
          <p:cNvSpPr>
            <a:spLocks noGrp="1"/>
          </p:cNvSpPr>
          <p:nvPr>
            <p:ph type="body" sz="quarter" idx="10"/>
          </p:nvPr>
        </p:nvSpPr>
        <p:spPr bwMode="gray">
          <a:xfrm>
            <a:off x="455612" y="1052514"/>
            <a:ext cx="5634104" cy="4875042"/>
          </a:xfrm>
        </p:spPr>
        <p:txBody>
          <a:bodyPr/>
          <a:lstStyle/>
          <a:p>
            <a:pPr algn="l"/>
            <a:r>
              <a:rPr lang="en-US" sz="1400" dirty="0"/>
              <a:t>Generally, enterprise WANs can be interconnected in the following modes:</a:t>
            </a:r>
            <a:endParaRPr lang="en-US" altLang="zh-CN" sz="1400" dirty="0"/>
          </a:p>
          <a:p>
            <a:pPr marL="536575" lvl="1" indent="-228600"/>
            <a:r>
              <a:rPr lang="en-US" sz="1200" dirty="0"/>
              <a:t>Carriers' transmission or MPLS private lines are used to connect regional networks. This mode is expensive and is applicable to enterprises with high SLA requirements.</a:t>
            </a:r>
            <a:endParaRPr lang="en-US" altLang="zh-CN" sz="1200" dirty="0"/>
          </a:p>
          <a:p>
            <a:pPr marL="536575" lvl="1" indent="-228600"/>
            <a:r>
              <a:rPr lang="en-US" sz="1200" dirty="0"/>
              <a:t>The carrier Internet + VPN technology is used for connection. This mode is applicable to small- and medium-sized branches that do not have high SLA requirements.</a:t>
            </a:r>
            <a:endParaRPr lang="en-US" altLang="zh-CN" sz="1200" dirty="0"/>
          </a:p>
          <a:p>
            <a:pPr marL="536575" lvl="1" indent="-228600"/>
            <a:r>
              <a:rPr lang="en-US" sz="1200" dirty="0"/>
              <a:t>Carriers' point-to-point (P2P) private lines are used to implement cross-city or cross-border connections. This mode is mainly used for connections between DCs, headquarters, or important branches, and is expensive.</a:t>
            </a:r>
            <a:endParaRPr lang="en-US" altLang="zh-CN" sz="1200" dirty="0"/>
          </a:p>
          <a:p>
            <a:pPr marL="536575" lvl="1" indent="-228600"/>
            <a:r>
              <a:rPr lang="en-US" sz="1200" dirty="0"/>
              <a:t>Industries such as electric power and transportation build network connections through self-built private lines.</a:t>
            </a:r>
            <a:endParaRPr lang="en-US" altLang="zh-CN" sz="1200" dirty="0"/>
          </a:p>
          <a:p>
            <a:pPr algn="l"/>
            <a:r>
              <a:rPr lang="en-US" sz="1400" dirty="0"/>
              <a:t>Usually, enterprise WANs are interconnected using a combination of the preceding modes.</a:t>
            </a:r>
            <a:endParaRPr lang="en-US" altLang="zh-CN" sz="1400" dirty="0"/>
          </a:p>
        </p:txBody>
      </p:sp>
      <p:sp>
        <p:nvSpPr>
          <p:cNvPr id="24" name="圆角矩形 75"/>
          <p:cNvSpPr/>
          <p:nvPr/>
        </p:nvSpPr>
        <p:spPr bwMode="gray">
          <a:xfrm>
            <a:off x="6089716" y="1107394"/>
            <a:ext cx="564958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Enterprise WAN interconnection networking</a:t>
            </a:r>
          </a:p>
        </p:txBody>
      </p:sp>
      <p:sp>
        <p:nvSpPr>
          <p:cNvPr id="35" name="圆角矩形 75"/>
          <p:cNvSpPr/>
          <p:nvPr/>
        </p:nvSpPr>
        <p:spPr bwMode="gray">
          <a:xfrm>
            <a:off x="6089715" y="1541681"/>
            <a:ext cx="5649585" cy="46311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1" name="Group 100"/>
          <p:cNvGrpSpPr/>
          <p:nvPr/>
        </p:nvGrpSpPr>
        <p:grpSpPr bwMode="gray">
          <a:xfrm>
            <a:off x="6179943" y="1732193"/>
            <a:ext cx="5487781" cy="4195362"/>
            <a:chOff x="6067668" y="1943806"/>
            <a:chExt cx="5487781" cy="4195362"/>
          </a:xfrm>
        </p:grpSpPr>
        <p:sp>
          <p:nvSpPr>
            <p:cNvPr id="45" name="Freeform 159"/>
            <p:cNvSpPr/>
            <p:nvPr/>
          </p:nvSpPr>
          <p:spPr bwMode="gray">
            <a:xfrm flipH="1">
              <a:off x="7461302" y="214456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43" name="Freeform 159"/>
            <p:cNvSpPr/>
            <p:nvPr/>
          </p:nvSpPr>
          <p:spPr bwMode="gray">
            <a:xfrm flipH="1">
              <a:off x="6761224" y="542125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6" name="图片 25"/>
            <p:cNvPicPr>
              <a:picLocks noChangeAspect="1"/>
            </p:cNvPicPr>
            <p:nvPr/>
          </p:nvPicPr>
          <p:blipFill>
            <a:blip r:embed="rId3"/>
            <a:stretch>
              <a:fillRect/>
            </a:stretch>
          </p:blipFill>
          <p:spPr bwMode="gray">
            <a:xfrm>
              <a:off x="7556783" y="2640259"/>
              <a:ext cx="466668" cy="389308"/>
            </a:xfrm>
            <a:prstGeom prst="rect">
              <a:avLst/>
            </a:prstGeom>
          </p:spPr>
        </p:pic>
        <p:sp>
          <p:nvSpPr>
            <p:cNvPr id="27" name="文本框 26"/>
            <p:cNvSpPr txBox="1"/>
            <p:nvPr/>
          </p:nvSpPr>
          <p:spPr bwMode="gray">
            <a:xfrm>
              <a:off x="7536295" y="2289974"/>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28" name="图片 27"/>
            <p:cNvPicPr>
              <a:picLocks noChangeAspect="1"/>
            </p:cNvPicPr>
            <p:nvPr/>
          </p:nvPicPr>
          <p:blipFill>
            <a:blip r:embed="rId3"/>
            <a:stretch>
              <a:fillRect/>
            </a:stretch>
          </p:blipFill>
          <p:spPr bwMode="gray">
            <a:xfrm>
              <a:off x="8045639" y="2636696"/>
              <a:ext cx="466668" cy="389308"/>
            </a:xfrm>
            <a:prstGeom prst="rect">
              <a:avLst/>
            </a:prstGeom>
          </p:spPr>
        </p:pic>
        <p:cxnSp>
          <p:nvCxnSpPr>
            <p:cNvPr id="29" name="直接连接符 28"/>
            <p:cNvCxnSpPr>
              <a:stCxn id="37" idx="1"/>
              <a:endCxn id="26" idx="2"/>
            </p:cNvCxnSpPr>
            <p:nvPr/>
          </p:nvCxnSpPr>
          <p:spPr bwMode="gray">
            <a:xfrm flipV="1">
              <a:off x="6738630" y="3029567"/>
              <a:ext cx="1051487" cy="78714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p:cNvCxnSpPr>
              <a:stCxn id="38" idx="1"/>
              <a:endCxn id="28" idx="2"/>
            </p:cNvCxnSpPr>
            <p:nvPr/>
          </p:nvCxnSpPr>
          <p:spPr bwMode="gray">
            <a:xfrm flipV="1">
              <a:off x="7904207" y="3026004"/>
              <a:ext cx="374766" cy="79070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2" name="图片 31"/>
            <p:cNvPicPr>
              <a:picLocks noChangeAspect="1"/>
            </p:cNvPicPr>
            <p:nvPr/>
          </p:nvPicPr>
          <p:blipFill>
            <a:blip r:embed="rId3"/>
            <a:stretch>
              <a:fillRect/>
            </a:stretch>
          </p:blipFill>
          <p:spPr bwMode="gray">
            <a:xfrm>
              <a:off x="6996038" y="5180000"/>
              <a:ext cx="466668" cy="389308"/>
            </a:xfrm>
            <a:prstGeom prst="rect">
              <a:avLst/>
            </a:prstGeom>
          </p:spPr>
        </p:pic>
        <p:sp>
          <p:nvSpPr>
            <p:cNvPr id="33" name="文本框 32"/>
            <p:cNvSpPr txBox="1"/>
            <p:nvPr/>
          </p:nvSpPr>
          <p:spPr bwMode="gray">
            <a:xfrm>
              <a:off x="6669503" y="5585989"/>
              <a:ext cx="1109430" cy="258532"/>
            </a:xfrm>
            <a:prstGeom prst="rect">
              <a:avLst/>
            </a:prstGeom>
            <a:noFill/>
          </p:spPr>
          <p:txBody>
            <a:bodyPr wrap="square" rtlCol="0">
              <a:spAutoFit/>
            </a:bodyPr>
            <a:lstStyle/>
            <a:p>
              <a:pPr algn="ctr" fontAlgn="ctr">
                <a:lnSpc>
                  <a:spcPct val="90000"/>
                </a:lnSpc>
                <a:spcBef>
                  <a:spcPct val="0"/>
                </a:spcBef>
                <a:spcAft>
                  <a:spcPct val="0"/>
                </a:spcAft>
              </a:pPr>
              <a:r>
                <a:rPr lang="en-US" sz="1200" dirty="0">
                  <a:solidFill>
                    <a:srgbClr val="000000"/>
                  </a:solidFill>
                  <a:latin typeface="Huawei Sans" panose="020C0503030203020204" pitchFamily="34" charset="0"/>
                </a:rPr>
                <a:t>Branch site</a:t>
              </a:r>
            </a:p>
          </p:txBody>
        </p:sp>
        <p:cxnSp>
          <p:nvCxnSpPr>
            <p:cNvPr id="34" name="直接连接符 33"/>
            <p:cNvCxnSpPr>
              <a:stCxn id="32" idx="0"/>
            </p:cNvCxnSpPr>
            <p:nvPr/>
          </p:nvCxnSpPr>
          <p:spPr bwMode="gray">
            <a:xfrm flipH="1" flipV="1">
              <a:off x="6814615" y="4224451"/>
              <a:ext cx="414757" cy="95554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Freeform 159"/>
            <p:cNvSpPr/>
            <p:nvPr/>
          </p:nvSpPr>
          <p:spPr bwMode="gray">
            <a:xfrm flipH="1">
              <a:off x="6067668" y="3750368"/>
              <a:ext cx="1183052"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Transmission private line</a:t>
              </a:r>
            </a:p>
          </p:txBody>
        </p:sp>
        <p:sp>
          <p:nvSpPr>
            <p:cNvPr id="38" name="Freeform 159"/>
            <p:cNvSpPr/>
            <p:nvPr/>
          </p:nvSpPr>
          <p:spPr bwMode="gray">
            <a:xfrm flipH="1">
              <a:off x="7359237" y="3750368"/>
              <a:ext cx="960902"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MPLS private line</a:t>
              </a:r>
            </a:p>
          </p:txBody>
        </p:sp>
        <p:sp>
          <p:nvSpPr>
            <p:cNvPr id="39" name="Freeform 159"/>
            <p:cNvSpPr/>
            <p:nvPr/>
          </p:nvSpPr>
          <p:spPr bwMode="gray">
            <a:xfrm flipH="1">
              <a:off x="8442747" y="37470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4G/5G</a:t>
              </a:r>
            </a:p>
          </p:txBody>
        </p:sp>
        <p:sp>
          <p:nvSpPr>
            <p:cNvPr id="40" name="Freeform 159"/>
            <p:cNvSpPr/>
            <p:nvPr/>
          </p:nvSpPr>
          <p:spPr bwMode="gray">
            <a:xfrm flipH="1">
              <a:off x="9611708" y="37470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Internet</a:t>
              </a:r>
            </a:p>
          </p:txBody>
        </p:sp>
        <p:sp>
          <p:nvSpPr>
            <p:cNvPr id="41" name="Freeform 159"/>
            <p:cNvSpPr/>
            <p:nvPr/>
          </p:nvSpPr>
          <p:spPr bwMode="gray">
            <a:xfrm flipH="1">
              <a:off x="10570618" y="3751847"/>
              <a:ext cx="984831"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Self-built private line</a:t>
              </a:r>
            </a:p>
          </p:txBody>
        </p:sp>
        <p:cxnSp>
          <p:nvCxnSpPr>
            <p:cNvPr id="42" name="直接连接符 33"/>
            <p:cNvCxnSpPr>
              <a:stCxn id="32" idx="0"/>
            </p:cNvCxnSpPr>
            <p:nvPr/>
          </p:nvCxnSpPr>
          <p:spPr bwMode="gray">
            <a:xfrm flipV="1">
              <a:off x="7229372" y="4224451"/>
              <a:ext cx="660718" cy="95554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4"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558748" y="1951187"/>
              <a:ext cx="417163" cy="342074"/>
            </a:xfrm>
            <a:prstGeom prst="rect">
              <a:avLst/>
            </a:prstGeom>
          </p:spPr>
        </p:pic>
        <p:pic>
          <p:nvPicPr>
            <p:cNvPr id="47" name="图片 51" descr="交换机.png"/>
            <p:cNvPicPr>
              <a:picLocks noChangeAspect="1"/>
            </p:cNvPicPr>
            <p:nvPr/>
          </p:nvPicPr>
          <p:blipFill>
            <a:blip r:embed="rId5" cstate="print"/>
            <a:stretch>
              <a:fillRect/>
            </a:stretch>
          </p:blipFill>
          <p:spPr bwMode="gray">
            <a:xfrm>
              <a:off x="6996038" y="5797854"/>
              <a:ext cx="417163" cy="341314"/>
            </a:xfrm>
            <a:prstGeom prst="rect">
              <a:avLst/>
            </a:prstGeom>
          </p:spPr>
        </p:pic>
        <p:pic>
          <p:nvPicPr>
            <p:cNvPr id="48" name="图片 14" descr="交换机.png"/>
            <p:cNvPicPr>
              <a:picLocks noChangeAspect="1"/>
            </p:cNvPicPr>
            <p:nvPr/>
          </p:nvPicPr>
          <p:blipFill>
            <a:blip r:embed="rId6" cstate="print"/>
            <a:stretch>
              <a:fillRect/>
            </a:stretch>
          </p:blipFill>
          <p:spPr bwMode="gray">
            <a:xfrm>
              <a:off x="8045639" y="1943806"/>
              <a:ext cx="420077" cy="343698"/>
            </a:xfrm>
            <a:prstGeom prst="rect">
              <a:avLst/>
            </a:prstGeom>
          </p:spPr>
        </p:pic>
        <p:sp>
          <p:nvSpPr>
            <p:cNvPr id="49" name="Freeform 159"/>
            <p:cNvSpPr/>
            <p:nvPr/>
          </p:nvSpPr>
          <p:spPr bwMode="gray">
            <a:xfrm flipH="1">
              <a:off x="8515188"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50" name="图片 31"/>
            <p:cNvPicPr>
              <a:picLocks noChangeAspect="1"/>
            </p:cNvPicPr>
            <p:nvPr/>
          </p:nvPicPr>
          <p:blipFill>
            <a:blip r:embed="rId3"/>
            <a:stretch>
              <a:fillRect/>
            </a:stretch>
          </p:blipFill>
          <p:spPr bwMode="gray">
            <a:xfrm>
              <a:off x="8750002" y="5175262"/>
              <a:ext cx="466668" cy="389308"/>
            </a:xfrm>
            <a:prstGeom prst="rect">
              <a:avLst/>
            </a:prstGeom>
          </p:spPr>
        </p:pic>
        <p:sp>
          <p:nvSpPr>
            <p:cNvPr id="51" name="文本框 32"/>
            <p:cNvSpPr txBox="1"/>
            <p:nvPr/>
          </p:nvSpPr>
          <p:spPr bwMode="gray">
            <a:xfrm>
              <a:off x="8423467" y="5585989"/>
              <a:ext cx="1109430" cy="258532"/>
            </a:xfrm>
            <a:prstGeom prst="rect">
              <a:avLst/>
            </a:prstGeom>
            <a:noFill/>
          </p:spPr>
          <p:txBody>
            <a:bodyPr wrap="square" rtlCol="0">
              <a:spAutoFit/>
            </a:bodyPr>
            <a:lstStyle/>
            <a:p>
              <a:pPr algn="ctr" fontAlgn="ctr">
                <a:lnSpc>
                  <a:spcPct val="90000"/>
                </a:lnSpc>
                <a:spcBef>
                  <a:spcPct val="0"/>
                </a:spcBef>
                <a:spcAft>
                  <a:spcPct val="0"/>
                </a:spcAft>
              </a:pPr>
              <a:r>
                <a:rPr lang="en-US" sz="1200" dirty="0">
                  <a:solidFill>
                    <a:srgbClr val="000000"/>
                  </a:solidFill>
                  <a:latin typeface="Huawei Sans" panose="020C0503030203020204" pitchFamily="34" charset="0"/>
                </a:rPr>
                <a:t>Branch site</a:t>
              </a:r>
            </a:p>
          </p:txBody>
        </p:sp>
        <p:pic>
          <p:nvPicPr>
            <p:cNvPr id="52" name="图片 51" descr="交换机.png"/>
            <p:cNvPicPr>
              <a:picLocks noChangeAspect="1"/>
            </p:cNvPicPr>
            <p:nvPr/>
          </p:nvPicPr>
          <p:blipFill>
            <a:blip r:embed="rId5" cstate="print"/>
            <a:stretch>
              <a:fillRect/>
            </a:stretch>
          </p:blipFill>
          <p:spPr bwMode="gray">
            <a:xfrm>
              <a:off x="8750002" y="5793116"/>
              <a:ext cx="417163" cy="341314"/>
            </a:xfrm>
            <a:prstGeom prst="rect">
              <a:avLst/>
            </a:prstGeom>
          </p:spPr>
        </p:pic>
        <p:cxnSp>
          <p:nvCxnSpPr>
            <p:cNvPr id="56" name="直接连接符 33"/>
            <p:cNvCxnSpPr>
              <a:stCxn id="50" idx="0"/>
            </p:cNvCxnSpPr>
            <p:nvPr/>
          </p:nvCxnSpPr>
          <p:spPr bwMode="gray">
            <a:xfrm flipH="1" flipV="1">
              <a:off x="7875351" y="4226820"/>
              <a:ext cx="1107985" cy="94844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33"/>
            <p:cNvCxnSpPr>
              <a:stCxn id="50" idx="0"/>
            </p:cNvCxnSpPr>
            <p:nvPr/>
          </p:nvCxnSpPr>
          <p:spPr bwMode="gray">
            <a:xfrm flipV="1">
              <a:off x="8983336" y="4226820"/>
              <a:ext cx="1046693" cy="94844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33"/>
            <p:cNvCxnSpPr>
              <a:stCxn id="40" idx="0"/>
              <a:endCxn id="28" idx="2"/>
            </p:cNvCxnSpPr>
            <p:nvPr/>
          </p:nvCxnSpPr>
          <p:spPr bwMode="gray">
            <a:xfrm flipH="1" flipV="1">
              <a:off x="8278973" y="3026004"/>
              <a:ext cx="1688343" cy="72100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33"/>
            <p:cNvCxnSpPr>
              <a:stCxn id="40" idx="21"/>
              <a:endCxn id="39" idx="8"/>
            </p:cNvCxnSpPr>
            <p:nvPr/>
          </p:nvCxnSpPr>
          <p:spPr bwMode="gray">
            <a:xfrm flipH="1" flipV="1">
              <a:off x="9349685" y="4070754"/>
              <a:ext cx="262023" cy="862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Freeform 159"/>
            <p:cNvSpPr/>
            <p:nvPr/>
          </p:nvSpPr>
          <p:spPr bwMode="gray">
            <a:xfrm flipH="1">
              <a:off x="10121729"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2" name="图片 31"/>
            <p:cNvPicPr>
              <a:picLocks noChangeAspect="1"/>
            </p:cNvPicPr>
            <p:nvPr/>
          </p:nvPicPr>
          <p:blipFill>
            <a:blip r:embed="rId3"/>
            <a:stretch>
              <a:fillRect/>
            </a:stretch>
          </p:blipFill>
          <p:spPr bwMode="gray">
            <a:xfrm>
              <a:off x="10356543" y="5175262"/>
              <a:ext cx="466668" cy="389308"/>
            </a:xfrm>
            <a:prstGeom prst="rect">
              <a:avLst/>
            </a:prstGeom>
          </p:spPr>
        </p:pic>
        <p:sp>
          <p:nvSpPr>
            <p:cNvPr id="73" name="文本框 32"/>
            <p:cNvSpPr txBox="1"/>
            <p:nvPr/>
          </p:nvSpPr>
          <p:spPr bwMode="gray">
            <a:xfrm>
              <a:off x="10030008" y="5585989"/>
              <a:ext cx="1109430" cy="258532"/>
            </a:xfrm>
            <a:prstGeom prst="rect">
              <a:avLst/>
            </a:prstGeom>
            <a:noFill/>
          </p:spPr>
          <p:txBody>
            <a:bodyPr wrap="square" rtlCol="0">
              <a:spAutoFit/>
            </a:bodyPr>
            <a:lstStyle/>
            <a:p>
              <a:pPr algn="ctr" fontAlgn="ctr">
                <a:lnSpc>
                  <a:spcPct val="90000"/>
                </a:lnSpc>
                <a:spcBef>
                  <a:spcPct val="0"/>
                </a:spcBef>
                <a:spcAft>
                  <a:spcPct val="0"/>
                </a:spcAft>
              </a:pPr>
              <a:r>
                <a:rPr lang="en-US" sz="1200" dirty="0">
                  <a:solidFill>
                    <a:srgbClr val="000000"/>
                  </a:solidFill>
                  <a:latin typeface="Huawei Sans" panose="020C0503030203020204" pitchFamily="34" charset="0"/>
                </a:rPr>
                <a:t>Branch site</a:t>
              </a:r>
            </a:p>
          </p:txBody>
        </p:sp>
        <p:pic>
          <p:nvPicPr>
            <p:cNvPr id="74" name="图片 51" descr="交换机.png"/>
            <p:cNvPicPr>
              <a:picLocks noChangeAspect="1"/>
            </p:cNvPicPr>
            <p:nvPr/>
          </p:nvPicPr>
          <p:blipFill>
            <a:blip r:embed="rId5" cstate="print"/>
            <a:stretch>
              <a:fillRect/>
            </a:stretch>
          </p:blipFill>
          <p:spPr bwMode="gray">
            <a:xfrm>
              <a:off x="10356543" y="5793116"/>
              <a:ext cx="417163" cy="341314"/>
            </a:xfrm>
            <a:prstGeom prst="rect">
              <a:avLst/>
            </a:prstGeom>
          </p:spPr>
        </p:pic>
        <p:cxnSp>
          <p:nvCxnSpPr>
            <p:cNvPr id="75" name="直接连接符 33"/>
            <p:cNvCxnSpPr>
              <a:stCxn id="72" idx="0"/>
            </p:cNvCxnSpPr>
            <p:nvPr/>
          </p:nvCxnSpPr>
          <p:spPr bwMode="gray">
            <a:xfrm flipH="1" flipV="1">
              <a:off x="10041434" y="4214747"/>
              <a:ext cx="548443" cy="96051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接连接符 33"/>
            <p:cNvCxnSpPr>
              <a:stCxn id="72" idx="0"/>
            </p:cNvCxnSpPr>
            <p:nvPr/>
          </p:nvCxnSpPr>
          <p:spPr bwMode="gray">
            <a:xfrm flipV="1">
              <a:off x="10589877" y="4217168"/>
              <a:ext cx="494530" cy="95809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 name="Freeform 159"/>
            <p:cNvSpPr/>
            <p:nvPr/>
          </p:nvSpPr>
          <p:spPr bwMode="gray">
            <a:xfrm flipH="1">
              <a:off x="9810247" y="214534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82" name="图片 25"/>
            <p:cNvPicPr>
              <a:picLocks noChangeAspect="1"/>
            </p:cNvPicPr>
            <p:nvPr/>
          </p:nvPicPr>
          <p:blipFill>
            <a:blip r:embed="rId3"/>
            <a:stretch>
              <a:fillRect/>
            </a:stretch>
          </p:blipFill>
          <p:spPr bwMode="gray">
            <a:xfrm>
              <a:off x="9905728" y="2641039"/>
              <a:ext cx="466668" cy="389308"/>
            </a:xfrm>
            <a:prstGeom prst="rect">
              <a:avLst/>
            </a:prstGeom>
          </p:spPr>
        </p:pic>
        <p:sp>
          <p:nvSpPr>
            <p:cNvPr id="83" name="文本框 26"/>
            <p:cNvSpPr txBox="1"/>
            <p:nvPr/>
          </p:nvSpPr>
          <p:spPr bwMode="gray">
            <a:xfrm>
              <a:off x="9885240" y="2290754"/>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84" name="图片 27"/>
            <p:cNvPicPr>
              <a:picLocks noChangeAspect="1"/>
            </p:cNvPicPr>
            <p:nvPr/>
          </p:nvPicPr>
          <p:blipFill>
            <a:blip r:embed="rId3"/>
            <a:stretch>
              <a:fillRect/>
            </a:stretch>
          </p:blipFill>
          <p:spPr bwMode="gray">
            <a:xfrm>
              <a:off x="10394584" y="2637476"/>
              <a:ext cx="466668" cy="389308"/>
            </a:xfrm>
            <a:prstGeom prst="rect">
              <a:avLst/>
            </a:prstGeom>
          </p:spPr>
        </p:pic>
        <p:pic>
          <p:nvPicPr>
            <p:cNvPr id="85"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07693" y="1951967"/>
              <a:ext cx="417163" cy="342074"/>
            </a:xfrm>
            <a:prstGeom prst="rect">
              <a:avLst/>
            </a:prstGeom>
          </p:spPr>
        </p:pic>
        <p:pic>
          <p:nvPicPr>
            <p:cNvPr id="86" name="图片 14" descr="交换机.png"/>
            <p:cNvPicPr>
              <a:picLocks noChangeAspect="1"/>
            </p:cNvPicPr>
            <p:nvPr/>
          </p:nvPicPr>
          <p:blipFill>
            <a:blip r:embed="rId6" cstate="print"/>
            <a:stretch>
              <a:fillRect/>
            </a:stretch>
          </p:blipFill>
          <p:spPr bwMode="gray">
            <a:xfrm>
              <a:off x="10394584" y="1944586"/>
              <a:ext cx="420077" cy="343698"/>
            </a:xfrm>
            <a:prstGeom prst="rect">
              <a:avLst/>
            </a:prstGeom>
          </p:spPr>
        </p:pic>
        <p:cxnSp>
          <p:nvCxnSpPr>
            <p:cNvPr id="94" name="直接连接符 33"/>
            <p:cNvCxnSpPr>
              <a:stCxn id="40" idx="3"/>
              <a:endCxn id="82" idx="2"/>
            </p:cNvCxnSpPr>
            <p:nvPr/>
          </p:nvCxnSpPr>
          <p:spPr bwMode="gray">
            <a:xfrm flipH="1" flipV="1">
              <a:off x="10139062" y="3030347"/>
              <a:ext cx="8021" cy="79083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33"/>
            <p:cNvCxnSpPr>
              <a:stCxn id="41" idx="1"/>
              <a:endCxn id="84" idx="2"/>
            </p:cNvCxnSpPr>
            <p:nvPr/>
          </p:nvCxnSpPr>
          <p:spPr bwMode="gray">
            <a:xfrm flipH="1" flipV="1">
              <a:off x="10627918" y="3026784"/>
              <a:ext cx="501242" cy="79140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53" name="图片 14" descr="数据中心-蓝.png"/>
          <p:cNvPicPr>
            <a:picLocks noChangeAspect="1"/>
          </p:cNvPicPr>
          <p:nvPr/>
        </p:nvPicPr>
        <p:blipFill>
          <a:blip r:embed="rId7" cstate="print">
            <a:duotone>
              <a:schemeClr val="accent3">
                <a:shade val="45000"/>
                <a:satMod val="135000"/>
              </a:schemeClr>
              <a:prstClr val="white"/>
            </a:duotone>
          </a:blip>
          <a:stretch>
            <a:fillRect/>
          </a:stretch>
        </p:blipFill>
        <p:spPr bwMode="gray">
          <a:xfrm rot="21026192">
            <a:off x="9025038" y="4026290"/>
            <a:ext cx="147793" cy="887040"/>
          </a:xfrm>
          <a:prstGeom prst="rect">
            <a:avLst/>
          </a:prstGeom>
          <a:ln>
            <a:noFill/>
          </a:ln>
        </p:spPr>
      </p:pic>
    </p:spTree>
    <p:extLst>
      <p:ext uri="{BB962C8B-B14F-4D97-AF65-F5344CB8AC3E}">
        <p14:creationId xmlns:p14="http://schemas.microsoft.com/office/powerpoint/2010/main" val="136081030"/>
      </p:ext>
    </p:extLst>
  </p:cSld>
  <p:clrMapOvr>
    <a:masterClrMapping/>
  </p:clrMapOvr>
</p:sld>
</file>

<file path=ppt/theme/theme1.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5960F2-6186-408B-A0DC-5CA5E58B604F}">
  <ds:schemaRefs>
    <ds:schemaRef ds:uri="http://www.w3.org/XML/1998/namespace"/>
    <ds:schemaRef ds:uri="http://schemas.microsoft.com/office/2006/documentManagement/types"/>
    <ds:schemaRef ds:uri="http://purl.org/dc/elements/1.1/"/>
    <ds:schemaRef ds:uri="http://schemas.openxmlformats.org/package/2006/metadata/core-properties"/>
    <ds:schemaRef ds:uri="http://purl.org/dc/terms/"/>
    <ds:schemaRef ds:uri="http://schemas.microsoft.com/office/2006/metadata/properties"/>
    <ds:schemaRef ds:uri="http://schemas.microsoft.com/office/infopath/2007/PartnerControls"/>
    <ds:schemaRef ds:uri="475f1e55-3009-46d8-9566-5d569a2b3a98"/>
    <ds:schemaRef ds:uri="http://purl.org/dc/dcmitype/"/>
  </ds:schemaRefs>
</ds:datastoreItem>
</file>

<file path=customXml/itemProps2.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3.xml><?xml version="1.0" encoding="utf-8"?>
<ds:datastoreItem xmlns:ds="http://schemas.openxmlformats.org/officeDocument/2006/customXml" ds:itemID="{3ABFE169-5DED-473B-B77B-55BF02872A1D}"/>
</file>

<file path=docProps/app.xml><?xml version="1.0" encoding="utf-8"?>
<Properties xmlns="http://schemas.openxmlformats.org/officeDocument/2006/extended-properties" xmlns:vt="http://schemas.openxmlformats.org/officeDocument/2006/docPropsVTypes">
  <Template/>
  <TotalTime>25089</TotalTime>
  <Words>10022</Words>
  <Application>Microsoft Office PowerPoint</Application>
  <PresentationFormat>Widescreen</PresentationFormat>
  <Paragraphs>1358</Paragraphs>
  <Slides>76</Slides>
  <Notes>76</Notes>
  <HiddenSlides>6</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76</vt:i4>
      </vt:variant>
    </vt:vector>
  </HeadingPairs>
  <TitlesOfParts>
    <vt:vector size="89" baseType="lpstr">
      <vt:lpstr>FrutigerNext LT Regular</vt:lpstr>
      <vt:lpstr>宋体</vt:lpstr>
      <vt:lpstr>Microsoft YaHei</vt:lpstr>
      <vt:lpstr>Microsoft YaHei</vt:lpstr>
      <vt:lpstr>方正兰亭黑简体</vt:lpstr>
      <vt:lpstr>Arial</vt:lpstr>
      <vt:lpstr>Courier New</vt:lpstr>
      <vt:lpstr>Huawei Sans</vt:lpstr>
      <vt:lpstr>Wingdings</vt:lpstr>
      <vt:lpstr>2_自功能页模板</vt:lpstr>
      <vt:lpstr>1_标题页模板</vt:lpstr>
      <vt:lpstr>3_内容页模板</vt:lpstr>
      <vt:lpstr>4_感谢页模板</vt:lpstr>
      <vt:lpstr>PowerPoint Presentation</vt:lpstr>
      <vt:lpstr>Key Technologies for Enterprise WAN Interconnection and Their Applications</vt:lpstr>
      <vt:lpstr>PowerPoint Presentation</vt:lpstr>
      <vt:lpstr>PowerPoint Presentation</vt:lpstr>
      <vt:lpstr>PowerPoint Presentation</vt:lpstr>
      <vt:lpstr>What Is a WAN?</vt:lpstr>
      <vt:lpstr>PowerPoint Presentation</vt:lpstr>
      <vt:lpstr>WAN and Enterprise WAN Interconnection</vt:lpstr>
      <vt:lpstr>Major Enterprise WAN Interconnection Modes</vt:lpstr>
      <vt:lpstr>Enterprise WAN Interconnection Technologies: Carriers' Private Lines </vt:lpstr>
      <vt:lpstr>Enterprise WAN Interconnection Technologies: Internet and VPN</vt:lpstr>
      <vt:lpstr>Common Application Scenarios of Enterprise WAN Interconnection Networking</vt:lpstr>
      <vt:lpstr>PowerPoint Presentation</vt:lpstr>
      <vt:lpstr>Enterprise WAN Interconnection Networking Solution</vt:lpstr>
      <vt:lpstr>Comparison Between Private Line and VPN Technologies</vt:lpstr>
      <vt:lpstr>Overview of Carriers' Private Lines</vt:lpstr>
      <vt:lpstr>Overview of Enterprise-Built Private Line and VPN</vt:lpstr>
      <vt:lpstr>PowerPoint Presentation</vt:lpstr>
      <vt:lpstr>Overview of Private Line Technologies</vt:lpstr>
      <vt:lpstr>Overview of Bare Fibers</vt:lpstr>
      <vt:lpstr>Exemplary Application Scenario of Bare Fibers</vt:lpstr>
      <vt:lpstr>Overview of SDH/MSTP/WDM Private Lines</vt:lpstr>
      <vt:lpstr>Exemplary Application Scenario of SDH/MSTP/WDM Private Lines</vt:lpstr>
      <vt:lpstr>MPLS VPN Private Line</vt:lpstr>
      <vt:lpstr>Exemplary Application Scenario of MPLS VPN</vt:lpstr>
      <vt:lpstr>PowerPoint Presentation</vt:lpstr>
      <vt:lpstr>Overview of VPN Technologies</vt:lpstr>
      <vt:lpstr>Access VPN Overview</vt:lpstr>
      <vt:lpstr>PPTP Overview</vt:lpstr>
      <vt:lpstr>L2TP Overview</vt:lpstr>
      <vt:lpstr>Live-Network Application of Access VPN</vt:lpstr>
      <vt:lpstr>Intranet VPN Overview</vt:lpstr>
      <vt:lpstr>GRE Overview</vt:lpstr>
      <vt:lpstr>PowerPoint Presentation</vt:lpstr>
      <vt:lpstr>GRE over IPsec Overview</vt:lpstr>
      <vt:lpstr>DSVPN Overview</vt:lpstr>
      <vt:lpstr>Live-Network Application of Intranet VPN</vt:lpstr>
      <vt:lpstr>Extranet VPN Overview</vt:lpstr>
      <vt:lpstr>SSL VPN Overview</vt:lpstr>
      <vt:lpstr>Exemplary Application Scenario of Extranet VPN</vt:lpstr>
      <vt:lpstr>PowerPoint Presentation</vt:lpstr>
      <vt:lpstr>Overview of Link Detection</vt:lpstr>
      <vt:lpstr>Overview of BFD</vt:lpstr>
      <vt:lpstr>Overview of NQA</vt:lpstr>
      <vt:lpstr>Overview of IP FPM</vt:lpstr>
      <vt:lpstr>PowerPoint Presentation</vt:lpstr>
      <vt:lpstr>Exemplary Application Scenarios of Link Detection</vt:lpstr>
      <vt:lpstr>PowerPoint Presentation</vt:lpstr>
      <vt:lpstr>Overview of Network Reliability</vt:lpstr>
      <vt:lpstr>Overview of VRRP</vt:lpstr>
      <vt:lpstr>Service Reliability</vt:lpstr>
      <vt:lpstr>Overview of SAC</vt:lpstr>
      <vt:lpstr>Overview of SPR</vt:lpstr>
      <vt:lpstr>Exemplary Application Scenario of Service Reliability Technologies</vt:lpstr>
      <vt:lpstr>PowerPoint Presentation</vt:lpstr>
      <vt:lpstr>QoS Overview</vt:lpstr>
      <vt:lpstr>PowerPoint Presentation</vt:lpstr>
      <vt:lpstr>QoS Application Example</vt:lpstr>
      <vt:lpstr>Overview of HQoS </vt:lpstr>
      <vt:lpstr>HQoS Application Example</vt:lpstr>
      <vt:lpstr>PowerPoint Presentation</vt:lpstr>
      <vt:lpstr>Overview of FEC</vt:lpstr>
      <vt:lpstr>Overview of A-FEC</vt:lpstr>
      <vt:lpstr>Exemplary Application Scenario of FEC/A-FEC</vt:lpstr>
      <vt:lpstr>PowerPoint Presentation</vt:lpstr>
      <vt:lpstr>Overview of IPsec</vt:lpstr>
      <vt:lpstr>Exemplary Application Scenario of IPsec</vt:lpstr>
      <vt:lpstr>PowerPoint Presentation</vt:lpstr>
      <vt:lpstr>Firewall Overview</vt:lpstr>
      <vt:lpstr>IPS Overview</vt:lpstr>
      <vt:lpstr>PowerPoint Presentation</vt:lpstr>
      <vt:lpstr>Overview of URL Filtering</vt:lpstr>
      <vt:lpstr>Security Technology Application Example</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861</cp:revision>
  <cp:lastPrinted>2020-07-31T09:33:18Z</cp:lastPrinted>
  <dcterms:created xsi:type="dcterms:W3CDTF">2018-11-29T10:16:29Z</dcterms:created>
  <dcterms:modified xsi:type="dcterms:W3CDTF">2021-06-17T02:47:33Z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(3)w9xtar1CfdVJ8eLNRN1IISfSOoNZgDhCaeynHf4TuyOmu6V23hyRG0lmHjLhC0L05xElPaQZ
ZjqvdvDK73GzXZdHsu4B9aZrdyvLmhwqgPilkH5+mniqc7rZznggCJBdtvx77Los7YJZaqfw
ys48HCkCcOfAHjJ2gPchEAMGZtqeo26ueiOpsfqZiBtLqSyKu5kJ1EFl6Ep+Y1rUn8koGaz3
iTCV7P70o5enapR/Ys</vt:lpwstr>
  </property>
  <property fmtid="{D5CDD505-2E9C-101B-9397-08002B2CF9AE}" pid="3" name="_2015_ms_pID_7253431">
    <vt:lpwstr>lvROGlbMxTvGPgOf/eq+0Qbg4RPqCIYi/TmkN77qKsR3eAGlHoD5Hq
1CZu+lA+He9rh/Dge0qG15z157eN+pjGjIYlqWOkr/DiPP+Mc3LQUqMGxypQh2+MXRlouMlt
KnckfkXOYw+vr7i1y79DFPBdcRlEunJj/NBJ6Tvxcw1aqTcD3vX/yfjUKFGU/Yg9+YfJsRAM
6piFSAtl46FDkPNCX8foZF7q1k11VBh3JBSt</vt:lpwstr>
  </property>
  <property fmtid="{D5CDD505-2E9C-101B-9397-08002B2CF9AE}" pid="4" name="_2015_ms_pID_7253432">
    <vt:lpwstr>Jzh1j8u6JXYH14+QcTR/R8A=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1622595679</vt:lpwstr>
  </property>
</Properties>
</file>